
<file path=[Content_Types].xml><?xml version="1.0" encoding="utf-8"?>
<Types xmlns="http://schemas.openxmlformats.org/package/2006/content-types">
  <Default Extension="png" ContentType="image/png"/>
  <Default Extension="bin" ContentType="application/vnd.ms-office.activeX"/>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activeX/activeX1.xml" ContentType="application/vnd.ms-office.activeX+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0" r:id="rId1"/>
  </p:sldMasterIdLst>
  <p:notesMasterIdLst>
    <p:notesMasterId r:id="rId38"/>
  </p:notesMasterIdLst>
  <p:handoutMasterIdLst>
    <p:handoutMasterId r:id="rId39"/>
  </p:handoutMasterIdLst>
  <p:sldIdLst>
    <p:sldId id="310" r:id="rId2"/>
    <p:sldId id="345" r:id="rId3"/>
    <p:sldId id="256" r:id="rId4"/>
    <p:sldId id="278" r:id="rId5"/>
    <p:sldId id="331" r:id="rId6"/>
    <p:sldId id="339" r:id="rId7"/>
    <p:sldId id="343" r:id="rId8"/>
    <p:sldId id="344" r:id="rId9"/>
    <p:sldId id="333" r:id="rId10"/>
    <p:sldId id="340" r:id="rId11"/>
    <p:sldId id="334" r:id="rId12"/>
    <p:sldId id="336" r:id="rId13"/>
    <p:sldId id="337" r:id="rId14"/>
    <p:sldId id="275" r:id="rId15"/>
    <p:sldId id="329" r:id="rId16"/>
    <p:sldId id="287" r:id="rId17"/>
    <p:sldId id="341" r:id="rId18"/>
    <p:sldId id="292" r:id="rId19"/>
    <p:sldId id="346" r:id="rId20"/>
    <p:sldId id="279" r:id="rId21"/>
    <p:sldId id="266" r:id="rId22"/>
    <p:sldId id="285" r:id="rId23"/>
    <p:sldId id="286" r:id="rId24"/>
    <p:sldId id="276" r:id="rId25"/>
    <p:sldId id="277" r:id="rId26"/>
    <p:sldId id="267" r:id="rId27"/>
    <p:sldId id="312" r:id="rId28"/>
    <p:sldId id="264" r:id="rId29"/>
    <p:sldId id="261" r:id="rId30"/>
    <p:sldId id="262" r:id="rId31"/>
    <p:sldId id="274" r:id="rId32"/>
    <p:sldId id="314" r:id="rId33"/>
    <p:sldId id="315" r:id="rId34"/>
    <p:sldId id="316" r:id="rId35"/>
    <p:sldId id="326" r:id="rId36"/>
    <p:sldId id="327" r:id="rId37"/>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184" autoAdjust="0"/>
    <p:restoredTop sz="94737" autoAdjust="0"/>
  </p:normalViewPr>
  <p:slideViewPr>
    <p:cSldViewPr>
      <p:cViewPr varScale="1">
        <p:scale>
          <a:sx n="67" d="100"/>
          <a:sy n="67" d="100"/>
        </p:scale>
        <p:origin x="1086" y="54"/>
      </p:cViewPr>
      <p:guideLst>
        <p:guide orient="horz" pos="2160"/>
        <p:guide pos="2880"/>
      </p:guideLst>
    </p:cSldViewPr>
  </p:slid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diagrams/colors1.xml><?xml version="1.0" encoding="utf-8"?>
<dgm:colorsDef xmlns:dgm="http://schemas.openxmlformats.org/drawingml/2006/diagram" xmlns:a="http://schemas.openxmlformats.org/drawingml/2006/main" uniqueId="urn:microsoft.com/office/officeart/2005/8/colors/accent1_2#6">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7D45BF3-3205-457E-A857-566E4FD88FEC}" type="doc">
      <dgm:prSet loTypeId="urn:microsoft.com/office/officeart/2005/8/layout/orgChart1" loCatId="hierarchy" qsTypeId="urn:microsoft.com/office/officeart/2005/8/quickstyle/simple1#6" qsCatId="simple" csTypeId="urn:microsoft.com/office/officeart/2005/8/colors/accent1_2#6" csCatId="accent1" phldr="1"/>
      <dgm:spPr/>
    </dgm:pt>
    <dgm:pt modelId="{3088047C-C652-40A7-9B86-B5056F0975A9}">
      <dgm:prSet/>
      <dgm:spPr>
        <a:solidFill>
          <a:schemeClr val="accent6">
            <a:lumMod val="60000"/>
            <a:lumOff val="40000"/>
          </a:schemeClr>
        </a:solidFill>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err="1" smtClean="0">
              <a:ln>
                <a:noFill/>
              </a:ln>
              <a:solidFill>
                <a:schemeClr val="tx1"/>
              </a:solidFill>
              <a:effectLst/>
              <a:latin typeface="Arial" charset="0"/>
            </a:rPr>
            <a:t>Opioids</a:t>
          </a:r>
          <a:endParaRPr kumimoji="0" lang="en-US" b="0" i="0" u="none" strike="noStrike" cap="none" normalizeH="0" baseline="0" dirty="0" smtClean="0">
            <a:ln>
              <a:noFill/>
            </a:ln>
            <a:solidFill>
              <a:schemeClr val="tx1"/>
            </a:solidFill>
            <a:effectLst/>
            <a:latin typeface="Arial" charset="0"/>
          </a:endParaRPr>
        </a:p>
      </dgm:t>
    </dgm:pt>
    <dgm:pt modelId="{A89783EC-55E3-4CF9-8182-62CCE222A34C}" type="parTrans" cxnId="{06290CCE-BF9A-452A-8850-F5B8FBB79CEA}">
      <dgm:prSet/>
      <dgm:spPr/>
      <dgm:t>
        <a:bodyPr/>
        <a:lstStyle/>
        <a:p>
          <a:endParaRPr lang="en-US"/>
        </a:p>
      </dgm:t>
    </dgm:pt>
    <dgm:pt modelId="{DD362C44-16DF-4AF6-9433-955812BCDAEC}" type="sibTrans" cxnId="{06290CCE-BF9A-452A-8850-F5B8FBB79CEA}">
      <dgm:prSet/>
      <dgm:spPr/>
      <dgm:t>
        <a:bodyPr/>
        <a:lstStyle/>
        <a:p>
          <a:endParaRPr lang="en-US"/>
        </a:p>
      </dgm:t>
    </dgm:pt>
    <dgm:pt modelId="{D9EA384B-1382-404C-AC83-56BAC4BC011B}">
      <dgm:prSet/>
      <dgm:spPr>
        <a:solidFill>
          <a:schemeClr val="accent6">
            <a:lumMod val="60000"/>
            <a:lumOff val="40000"/>
          </a:schemeClr>
        </a:solidFill>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Arial" charset="0"/>
            </a:rPr>
            <a:t>Natural </a:t>
          </a:r>
          <a:r>
            <a:rPr kumimoji="0" lang="en-US" b="0" i="0" u="none" strike="noStrike" cap="none" normalizeH="0" baseline="0" dirty="0" err="1" smtClean="0">
              <a:ln>
                <a:noFill/>
              </a:ln>
              <a:solidFill>
                <a:schemeClr val="tx1"/>
              </a:solidFill>
              <a:effectLst/>
              <a:latin typeface="Arial" charset="0"/>
            </a:rPr>
            <a:t>Opioids</a:t>
          </a:r>
          <a:endParaRPr kumimoji="0" lang="en-US" b="0" i="0" u="none" strike="noStrike" cap="none" normalizeH="0" baseline="0" dirty="0" smtClean="0">
            <a:ln>
              <a:noFill/>
            </a:ln>
            <a:solidFill>
              <a:schemeClr val="tx1"/>
            </a:solidFill>
            <a:effectLst/>
            <a:latin typeface="Arial" charset="0"/>
          </a:endParaRPr>
        </a:p>
      </dgm:t>
    </dgm:pt>
    <dgm:pt modelId="{768C3289-B415-4CEC-87B5-A4762F5546EE}" type="parTrans" cxnId="{F3D3DD22-AE4C-4EB4-9341-23349BAB790A}">
      <dgm:prSet/>
      <dgm:spPr/>
      <dgm:t>
        <a:bodyPr/>
        <a:lstStyle/>
        <a:p>
          <a:endParaRPr lang="en-US"/>
        </a:p>
      </dgm:t>
    </dgm:pt>
    <dgm:pt modelId="{2111A2A1-5560-4A00-BCE8-3C16D250C971}" type="sibTrans" cxnId="{F3D3DD22-AE4C-4EB4-9341-23349BAB790A}">
      <dgm:prSet/>
      <dgm:spPr/>
      <dgm:t>
        <a:bodyPr/>
        <a:lstStyle/>
        <a:p>
          <a:endParaRPr lang="en-US"/>
        </a:p>
      </dgm:t>
    </dgm:pt>
    <dgm:pt modelId="{2BA445EF-63EB-4444-81DF-CC529ACC9053}">
      <dgm:prSet/>
      <dgm:spPr>
        <a:solidFill>
          <a:schemeClr val="accent6">
            <a:lumMod val="60000"/>
            <a:lumOff val="40000"/>
          </a:schemeClr>
        </a:solidFill>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Arial" charset="0"/>
            </a:rPr>
            <a:t>opium</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Arial" charset="0"/>
            </a:rPr>
            <a:t>morphine</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smtClean="0">
              <a:ln>
                <a:noFill/>
              </a:ln>
              <a:solidFill>
                <a:schemeClr val="tx1"/>
              </a:solidFill>
              <a:effectLst/>
              <a:latin typeface="Arial" charset="0"/>
            </a:rPr>
            <a:t>codeine</a:t>
          </a:r>
          <a:endParaRPr kumimoji="0" lang="en-US" b="0" i="0" u="none" strike="noStrike" cap="none" normalizeH="0" baseline="0" dirty="0" smtClean="0">
            <a:ln>
              <a:noFill/>
            </a:ln>
            <a:solidFill>
              <a:schemeClr val="tx1"/>
            </a:solidFill>
            <a:effectLst/>
            <a:latin typeface="Arial" charset="0"/>
          </a:endParaRPr>
        </a:p>
      </dgm:t>
    </dgm:pt>
    <dgm:pt modelId="{17AB5792-660B-4383-9687-8B8E52C50FD5}" type="parTrans" cxnId="{434081E4-23A8-4D06-B9A2-3D69A8E623A1}">
      <dgm:prSet/>
      <dgm:spPr/>
      <dgm:t>
        <a:bodyPr/>
        <a:lstStyle/>
        <a:p>
          <a:endParaRPr lang="en-US"/>
        </a:p>
      </dgm:t>
    </dgm:pt>
    <dgm:pt modelId="{F7996EF1-297F-49C6-88A9-DDB4CF3E6B05}" type="sibTrans" cxnId="{434081E4-23A8-4D06-B9A2-3D69A8E623A1}">
      <dgm:prSet/>
      <dgm:spPr/>
      <dgm:t>
        <a:bodyPr/>
        <a:lstStyle/>
        <a:p>
          <a:endParaRPr lang="en-US"/>
        </a:p>
      </dgm:t>
    </dgm:pt>
    <dgm:pt modelId="{10B81C43-E651-425A-9004-961C011269B9}">
      <dgm:prSet/>
      <dgm:spPr>
        <a:solidFill>
          <a:schemeClr val="accent6">
            <a:lumMod val="60000"/>
            <a:lumOff val="40000"/>
          </a:schemeClr>
        </a:solidFill>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Arial" charset="0"/>
            </a:rPr>
            <a:t>Semi-Synthetic </a:t>
          </a:r>
          <a:r>
            <a:rPr kumimoji="0" lang="en-US" b="0" i="0" u="none" strike="noStrike" cap="none" normalizeH="0" baseline="0" dirty="0" err="1" smtClean="0">
              <a:ln>
                <a:noFill/>
              </a:ln>
              <a:solidFill>
                <a:schemeClr val="tx1"/>
              </a:solidFill>
              <a:effectLst/>
              <a:latin typeface="Arial" charset="0"/>
            </a:rPr>
            <a:t>Opioids</a:t>
          </a:r>
          <a:endParaRPr kumimoji="0" lang="en-US" b="0" i="0" u="none" strike="noStrike" cap="none" normalizeH="0" baseline="0" dirty="0" smtClean="0">
            <a:ln>
              <a:noFill/>
            </a:ln>
            <a:solidFill>
              <a:schemeClr val="tx1"/>
            </a:solidFill>
            <a:effectLst/>
            <a:latin typeface="Arial" charset="0"/>
          </a:endParaRPr>
        </a:p>
      </dgm:t>
    </dgm:pt>
    <dgm:pt modelId="{AB4FB53F-8B0E-4BC5-879D-F0888CDA4FC5}" type="parTrans" cxnId="{951ED3DF-5B07-443A-86AA-5E70BB9C062B}">
      <dgm:prSet/>
      <dgm:spPr/>
      <dgm:t>
        <a:bodyPr/>
        <a:lstStyle/>
        <a:p>
          <a:endParaRPr lang="en-US"/>
        </a:p>
      </dgm:t>
    </dgm:pt>
    <dgm:pt modelId="{10F5D06A-A852-4F86-8BA4-C03B0492D780}" type="sibTrans" cxnId="{951ED3DF-5B07-443A-86AA-5E70BB9C062B}">
      <dgm:prSet/>
      <dgm:spPr/>
      <dgm:t>
        <a:bodyPr/>
        <a:lstStyle/>
        <a:p>
          <a:endParaRPr lang="en-US"/>
        </a:p>
      </dgm:t>
    </dgm:pt>
    <dgm:pt modelId="{39688E23-E713-460A-A36A-AC9E5BBB0530}">
      <dgm:prSet/>
      <dgm:spPr>
        <a:solidFill>
          <a:schemeClr val="accent6">
            <a:lumMod val="60000"/>
            <a:lumOff val="40000"/>
          </a:schemeClr>
        </a:solidFill>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Arial" charset="0"/>
            </a:rPr>
            <a:t>heroin</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err="1" smtClean="0">
              <a:ln>
                <a:noFill/>
              </a:ln>
              <a:solidFill>
                <a:schemeClr val="tx1"/>
              </a:solidFill>
              <a:effectLst/>
              <a:latin typeface="Arial" charset="0"/>
            </a:rPr>
            <a:t>hydromorphone</a:t>
          </a:r>
          <a:r>
            <a:rPr kumimoji="0" lang="en-US" b="0" i="0" u="none" strike="noStrike" cap="none" normalizeH="0" baseline="0" dirty="0" smtClean="0">
              <a:ln>
                <a:noFill/>
              </a:ln>
              <a:solidFill>
                <a:schemeClr val="tx1"/>
              </a:solidFill>
              <a:effectLst/>
              <a:latin typeface="Arial" charset="0"/>
            </a:rPr>
            <a: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err="1" smtClean="0">
              <a:ln>
                <a:noFill/>
              </a:ln>
              <a:solidFill>
                <a:schemeClr val="tx1"/>
              </a:solidFill>
              <a:effectLst/>
              <a:latin typeface="Arial" charset="0"/>
            </a:rPr>
            <a:t>hydrocodone</a:t>
          </a:r>
          <a:endParaRPr kumimoji="0" lang="en-US" b="0" i="0" u="none" strike="noStrike" cap="none" normalizeH="0" baseline="0" dirty="0" smtClean="0">
            <a:ln>
              <a:noFill/>
            </a:ln>
            <a:solidFill>
              <a:schemeClr val="tx1"/>
            </a:solidFill>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err="1" smtClean="0">
              <a:ln>
                <a:noFill/>
              </a:ln>
              <a:solidFill>
                <a:schemeClr val="tx1"/>
              </a:solidFill>
              <a:effectLst/>
              <a:latin typeface="Arial" charset="0"/>
            </a:rPr>
            <a:t>oxycodone</a:t>
          </a:r>
          <a:endParaRPr kumimoji="0" lang="en-US" b="0" i="0" u="none" strike="noStrike" cap="none" normalizeH="0" baseline="0" dirty="0" smtClean="0">
            <a:ln>
              <a:noFill/>
            </a:ln>
            <a:solidFill>
              <a:schemeClr val="tx1"/>
            </a:solidFill>
            <a:effectLst/>
            <a:latin typeface="Arial" charset="0"/>
          </a:endParaRPr>
        </a:p>
      </dgm:t>
    </dgm:pt>
    <dgm:pt modelId="{ECDB6A39-A60D-461A-A38B-905680455385}" type="parTrans" cxnId="{3CE8FAB1-5F6C-4E74-BFC4-B41BD1CED72E}">
      <dgm:prSet/>
      <dgm:spPr/>
      <dgm:t>
        <a:bodyPr/>
        <a:lstStyle/>
        <a:p>
          <a:endParaRPr lang="en-US"/>
        </a:p>
      </dgm:t>
    </dgm:pt>
    <dgm:pt modelId="{CDE11B0D-94BA-4FF2-816C-279410AC3F9D}" type="sibTrans" cxnId="{3CE8FAB1-5F6C-4E74-BFC4-B41BD1CED72E}">
      <dgm:prSet/>
      <dgm:spPr/>
      <dgm:t>
        <a:bodyPr/>
        <a:lstStyle/>
        <a:p>
          <a:endParaRPr lang="en-US"/>
        </a:p>
      </dgm:t>
    </dgm:pt>
    <dgm:pt modelId="{2CA0789A-F774-4A43-8FC1-BC751DA476BE}">
      <dgm:prSet/>
      <dgm:spPr>
        <a:solidFill>
          <a:schemeClr val="accent6">
            <a:lumMod val="60000"/>
            <a:lumOff val="40000"/>
          </a:schemeClr>
        </a:solidFill>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Arial" charset="0"/>
            </a:rPr>
            <a:t>Fully Synthetic </a:t>
          </a:r>
          <a:r>
            <a:rPr kumimoji="0" lang="en-US" b="0" i="0" u="none" strike="noStrike" cap="none" normalizeH="0" baseline="0" dirty="0" err="1" smtClean="0">
              <a:ln>
                <a:noFill/>
              </a:ln>
              <a:solidFill>
                <a:schemeClr val="tx1"/>
              </a:solidFill>
              <a:effectLst/>
              <a:latin typeface="Arial" charset="0"/>
            </a:rPr>
            <a:t>Opioids</a:t>
          </a:r>
          <a:endParaRPr kumimoji="0" lang="en-US" b="0" i="0" u="none" strike="noStrike" cap="none" normalizeH="0" baseline="0" dirty="0" smtClean="0">
            <a:ln>
              <a:noFill/>
            </a:ln>
            <a:solidFill>
              <a:schemeClr val="tx1"/>
            </a:solidFill>
            <a:effectLst/>
            <a:latin typeface="Arial" charset="0"/>
          </a:endParaRPr>
        </a:p>
      </dgm:t>
    </dgm:pt>
    <dgm:pt modelId="{35C6B5B1-987C-4AC7-B486-9E2AD085409D}" type="parTrans" cxnId="{8FD55879-E043-4B56-AC9F-7E3F4626C85C}">
      <dgm:prSet/>
      <dgm:spPr/>
      <dgm:t>
        <a:bodyPr/>
        <a:lstStyle/>
        <a:p>
          <a:endParaRPr lang="en-US"/>
        </a:p>
      </dgm:t>
    </dgm:pt>
    <dgm:pt modelId="{967CBB28-F7C0-4ADA-B8F1-2031751719F3}" type="sibTrans" cxnId="{8FD55879-E043-4B56-AC9F-7E3F4626C85C}">
      <dgm:prSet/>
      <dgm:spPr/>
      <dgm:t>
        <a:bodyPr/>
        <a:lstStyle/>
        <a:p>
          <a:endParaRPr lang="en-US"/>
        </a:p>
      </dgm:t>
    </dgm:pt>
    <dgm:pt modelId="{1BEF863D-4C72-4FD3-B086-38E67C9A542F}">
      <dgm:prSet/>
      <dgm:spPr>
        <a:solidFill>
          <a:schemeClr val="accent6">
            <a:lumMod val="60000"/>
            <a:lumOff val="40000"/>
          </a:schemeClr>
        </a:solidFill>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err="1" smtClean="0">
              <a:ln>
                <a:noFill/>
              </a:ln>
              <a:solidFill>
                <a:schemeClr val="tx1"/>
              </a:solidFill>
              <a:effectLst/>
              <a:latin typeface="Arial" charset="0"/>
            </a:rPr>
            <a:t>fentanyl</a:t>
          </a:r>
          <a:endParaRPr kumimoji="0" lang="en-US" b="0" i="0" u="none" strike="noStrike" cap="none" normalizeH="0" baseline="0" dirty="0" smtClean="0">
            <a:ln>
              <a:noFill/>
            </a:ln>
            <a:solidFill>
              <a:schemeClr val="tx1"/>
            </a:solidFill>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Arial" charset="0"/>
            </a:rPr>
            <a:t>methadone</a:t>
          </a:r>
        </a:p>
      </dgm:t>
    </dgm:pt>
    <dgm:pt modelId="{7A0D297F-B866-4381-91AE-7281FCA887C5}" type="parTrans" cxnId="{16EBD50C-5DFC-4DED-98DE-B5F977F58171}">
      <dgm:prSet/>
      <dgm:spPr/>
      <dgm:t>
        <a:bodyPr/>
        <a:lstStyle/>
        <a:p>
          <a:endParaRPr lang="en-US"/>
        </a:p>
      </dgm:t>
    </dgm:pt>
    <dgm:pt modelId="{D88A4320-6EF7-456C-814C-65DCB88A894E}" type="sibTrans" cxnId="{16EBD50C-5DFC-4DED-98DE-B5F977F58171}">
      <dgm:prSet/>
      <dgm:spPr/>
      <dgm:t>
        <a:bodyPr/>
        <a:lstStyle/>
        <a:p>
          <a:endParaRPr lang="en-US"/>
        </a:p>
      </dgm:t>
    </dgm:pt>
    <dgm:pt modelId="{5D659989-D04D-4DE2-B402-221DC7A37D0B}" type="pres">
      <dgm:prSet presAssocID="{C7D45BF3-3205-457E-A857-566E4FD88FEC}" presName="hierChild1" presStyleCnt="0">
        <dgm:presLayoutVars>
          <dgm:orgChart val="1"/>
          <dgm:chPref val="1"/>
          <dgm:dir/>
          <dgm:animOne val="branch"/>
          <dgm:animLvl val="lvl"/>
          <dgm:resizeHandles/>
        </dgm:presLayoutVars>
      </dgm:prSet>
      <dgm:spPr/>
    </dgm:pt>
    <dgm:pt modelId="{D3C43C93-8A17-47BF-9E3E-8E5A35C99BB2}" type="pres">
      <dgm:prSet presAssocID="{3088047C-C652-40A7-9B86-B5056F0975A9}" presName="hierRoot1" presStyleCnt="0">
        <dgm:presLayoutVars>
          <dgm:hierBranch/>
        </dgm:presLayoutVars>
      </dgm:prSet>
      <dgm:spPr/>
    </dgm:pt>
    <dgm:pt modelId="{59895587-B573-4615-80E4-56A4A1318E7F}" type="pres">
      <dgm:prSet presAssocID="{3088047C-C652-40A7-9B86-B5056F0975A9}" presName="rootComposite1" presStyleCnt="0"/>
      <dgm:spPr/>
    </dgm:pt>
    <dgm:pt modelId="{B75CE3BA-2A6D-4D4B-AF65-77CBD1EB2E0E}" type="pres">
      <dgm:prSet presAssocID="{3088047C-C652-40A7-9B86-B5056F0975A9}" presName="rootText1" presStyleLbl="node0" presStyleIdx="0" presStyleCnt="1">
        <dgm:presLayoutVars>
          <dgm:chPref val="3"/>
        </dgm:presLayoutVars>
      </dgm:prSet>
      <dgm:spPr/>
      <dgm:t>
        <a:bodyPr/>
        <a:lstStyle/>
        <a:p>
          <a:endParaRPr lang="en-US"/>
        </a:p>
      </dgm:t>
    </dgm:pt>
    <dgm:pt modelId="{C88407F3-E561-4C16-95DE-51883D18F600}" type="pres">
      <dgm:prSet presAssocID="{3088047C-C652-40A7-9B86-B5056F0975A9}" presName="rootConnector1" presStyleLbl="node1" presStyleIdx="0" presStyleCnt="0"/>
      <dgm:spPr/>
      <dgm:t>
        <a:bodyPr/>
        <a:lstStyle/>
        <a:p>
          <a:endParaRPr lang="en-US"/>
        </a:p>
      </dgm:t>
    </dgm:pt>
    <dgm:pt modelId="{FB685B43-E528-4995-9EC2-3962AE7F6E2C}" type="pres">
      <dgm:prSet presAssocID="{3088047C-C652-40A7-9B86-B5056F0975A9}" presName="hierChild2" presStyleCnt="0"/>
      <dgm:spPr/>
    </dgm:pt>
    <dgm:pt modelId="{D6510C29-300C-4383-96F6-F28239ADC8DF}" type="pres">
      <dgm:prSet presAssocID="{768C3289-B415-4CEC-87B5-A4762F5546EE}" presName="Name35" presStyleLbl="parChTrans1D2" presStyleIdx="0" presStyleCnt="3"/>
      <dgm:spPr/>
      <dgm:t>
        <a:bodyPr/>
        <a:lstStyle/>
        <a:p>
          <a:endParaRPr lang="en-US"/>
        </a:p>
      </dgm:t>
    </dgm:pt>
    <dgm:pt modelId="{09021311-3669-4D20-84A3-E9B6340AA016}" type="pres">
      <dgm:prSet presAssocID="{D9EA384B-1382-404C-AC83-56BAC4BC011B}" presName="hierRoot2" presStyleCnt="0">
        <dgm:presLayoutVars>
          <dgm:hierBranch/>
        </dgm:presLayoutVars>
      </dgm:prSet>
      <dgm:spPr/>
    </dgm:pt>
    <dgm:pt modelId="{142C7593-259C-4844-8C01-05370007859A}" type="pres">
      <dgm:prSet presAssocID="{D9EA384B-1382-404C-AC83-56BAC4BC011B}" presName="rootComposite" presStyleCnt="0"/>
      <dgm:spPr/>
    </dgm:pt>
    <dgm:pt modelId="{839FFB6E-DA58-446E-8F18-192CFF8DB893}" type="pres">
      <dgm:prSet presAssocID="{D9EA384B-1382-404C-AC83-56BAC4BC011B}" presName="rootText" presStyleLbl="node2" presStyleIdx="0" presStyleCnt="3">
        <dgm:presLayoutVars>
          <dgm:chPref val="3"/>
        </dgm:presLayoutVars>
      </dgm:prSet>
      <dgm:spPr/>
      <dgm:t>
        <a:bodyPr/>
        <a:lstStyle/>
        <a:p>
          <a:endParaRPr lang="en-US"/>
        </a:p>
      </dgm:t>
    </dgm:pt>
    <dgm:pt modelId="{BBFC98EC-5F6A-4457-A197-5EB9D41DF4FA}" type="pres">
      <dgm:prSet presAssocID="{D9EA384B-1382-404C-AC83-56BAC4BC011B}" presName="rootConnector" presStyleLbl="node2" presStyleIdx="0" presStyleCnt="3"/>
      <dgm:spPr/>
      <dgm:t>
        <a:bodyPr/>
        <a:lstStyle/>
        <a:p>
          <a:endParaRPr lang="en-US"/>
        </a:p>
      </dgm:t>
    </dgm:pt>
    <dgm:pt modelId="{C24F5161-F9FE-4BDE-B604-775F50A1AFEB}" type="pres">
      <dgm:prSet presAssocID="{D9EA384B-1382-404C-AC83-56BAC4BC011B}" presName="hierChild4" presStyleCnt="0"/>
      <dgm:spPr/>
    </dgm:pt>
    <dgm:pt modelId="{79D7F06A-3070-46B5-86FB-55A51E9CD576}" type="pres">
      <dgm:prSet presAssocID="{17AB5792-660B-4383-9687-8B8E52C50FD5}" presName="Name35" presStyleLbl="parChTrans1D3" presStyleIdx="0" presStyleCnt="3"/>
      <dgm:spPr/>
      <dgm:t>
        <a:bodyPr/>
        <a:lstStyle/>
        <a:p>
          <a:endParaRPr lang="en-US"/>
        </a:p>
      </dgm:t>
    </dgm:pt>
    <dgm:pt modelId="{B818AE73-3ED9-43A3-9A07-4E537D76B1DD}" type="pres">
      <dgm:prSet presAssocID="{2BA445EF-63EB-4444-81DF-CC529ACC9053}" presName="hierRoot2" presStyleCnt="0">
        <dgm:presLayoutVars>
          <dgm:hierBranch val="r"/>
        </dgm:presLayoutVars>
      </dgm:prSet>
      <dgm:spPr/>
    </dgm:pt>
    <dgm:pt modelId="{CD9113DB-4EB0-4037-9E9D-E31FAAB925EA}" type="pres">
      <dgm:prSet presAssocID="{2BA445EF-63EB-4444-81DF-CC529ACC9053}" presName="rootComposite" presStyleCnt="0"/>
      <dgm:spPr/>
    </dgm:pt>
    <dgm:pt modelId="{66820C81-C0F8-4904-A029-6DEF10BE07E7}" type="pres">
      <dgm:prSet presAssocID="{2BA445EF-63EB-4444-81DF-CC529ACC9053}" presName="rootText" presStyleLbl="node3" presStyleIdx="0" presStyleCnt="3">
        <dgm:presLayoutVars>
          <dgm:chPref val="3"/>
        </dgm:presLayoutVars>
      </dgm:prSet>
      <dgm:spPr/>
      <dgm:t>
        <a:bodyPr/>
        <a:lstStyle/>
        <a:p>
          <a:endParaRPr lang="en-US"/>
        </a:p>
      </dgm:t>
    </dgm:pt>
    <dgm:pt modelId="{4CD346FD-8912-4BEE-8FFB-11EF4853091A}" type="pres">
      <dgm:prSet presAssocID="{2BA445EF-63EB-4444-81DF-CC529ACC9053}" presName="rootConnector" presStyleLbl="node3" presStyleIdx="0" presStyleCnt="3"/>
      <dgm:spPr/>
      <dgm:t>
        <a:bodyPr/>
        <a:lstStyle/>
        <a:p>
          <a:endParaRPr lang="en-US"/>
        </a:p>
      </dgm:t>
    </dgm:pt>
    <dgm:pt modelId="{24A45EA3-5A1F-48D2-B523-21EFFF611062}" type="pres">
      <dgm:prSet presAssocID="{2BA445EF-63EB-4444-81DF-CC529ACC9053}" presName="hierChild4" presStyleCnt="0"/>
      <dgm:spPr/>
    </dgm:pt>
    <dgm:pt modelId="{BFCE13B9-5C68-49C4-B3F3-460D74386D37}" type="pres">
      <dgm:prSet presAssocID="{2BA445EF-63EB-4444-81DF-CC529ACC9053}" presName="hierChild5" presStyleCnt="0"/>
      <dgm:spPr/>
    </dgm:pt>
    <dgm:pt modelId="{9FF7CFD0-6185-4430-BB2D-C5AFCE817199}" type="pres">
      <dgm:prSet presAssocID="{D9EA384B-1382-404C-AC83-56BAC4BC011B}" presName="hierChild5" presStyleCnt="0"/>
      <dgm:spPr/>
    </dgm:pt>
    <dgm:pt modelId="{4E574C51-1449-4AAE-907A-317A7BA5F70D}" type="pres">
      <dgm:prSet presAssocID="{AB4FB53F-8B0E-4BC5-879D-F0888CDA4FC5}" presName="Name35" presStyleLbl="parChTrans1D2" presStyleIdx="1" presStyleCnt="3"/>
      <dgm:spPr/>
      <dgm:t>
        <a:bodyPr/>
        <a:lstStyle/>
        <a:p>
          <a:endParaRPr lang="en-US"/>
        </a:p>
      </dgm:t>
    </dgm:pt>
    <dgm:pt modelId="{DD590CA7-1ABD-4149-84A8-3126A8257E58}" type="pres">
      <dgm:prSet presAssocID="{10B81C43-E651-425A-9004-961C011269B9}" presName="hierRoot2" presStyleCnt="0">
        <dgm:presLayoutVars>
          <dgm:hierBranch/>
        </dgm:presLayoutVars>
      </dgm:prSet>
      <dgm:spPr/>
    </dgm:pt>
    <dgm:pt modelId="{6923D12D-3287-4412-A2E7-F3F0DB6961EF}" type="pres">
      <dgm:prSet presAssocID="{10B81C43-E651-425A-9004-961C011269B9}" presName="rootComposite" presStyleCnt="0"/>
      <dgm:spPr/>
    </dgm:pt>
    <dgm:pt modelId="{380E45BB-0A76-4C39-999C-E2DB26C87382}" type="pres">
      <dgm:prSet presAssocID="{10B81C43-E651-425A-9004-961C011269B9}" presName="rootText" presStyleLbl="node2" presStyleIdx="1" presStyleCnt="3">
        <dgm:presLayoutVars>
          <dgm:chPref val="3"/>
        </dgm:presLayoutVars>
      </dgm:prSet>
      <dgm:spPr/>
      <dgm:t>
        <a:bodyPr/>
        <a:lstStyle/>
        <a:p>
          <a:endParaRPr lang="en-US"/>
        </a:p>
      </dgm:t>
    </dgm:pt>
    <dgm:pt modelId="{744C0D78-0F2C-4946-A15A-3BA0E171CAC4}" type="pres">
      <dgm:prSet presAssocID="{10B81C43-E651-425A-9004-961C011269B9}" presName="rootConnector" presStyleLbl="node2" presStyleIdx="1" presStyleCnt="3"/>
      <dgm:spPr/>
      <dgm:t>
        <a:bodyPr/>
        <a:lstStyle/>
        <a:p>
          <a:endParaRPr lang="en-US"/>
        </a:p>
      </dgm:t>
    </dgm:pt>
    <dgm:pt modelId="{4F68B345-2B97-4A2E-BED5-CBD0C305EB84}" type="pres">
      <dgm:prSet presAssocID="{10B81C43-E651-425A-9004-961C011269B9}" presName="hierChild4" presStyleCnt="0"/>
      <dgm:spPr/>
    </dgm:pt>
    <dgm:pt modelId="{C250BA7E-529A-473C-B86C-802374BACE4C}" type="pres">
      <dgm:prSet presAssocID="{ECDB6A39-A60D-461A-A38B-905680455385}" presName="Name35" presStyleLbl="parChTrans1D3" presStyleIdx="1" presStyleCnt="3"/>
      <dgm:spPr/>
      <dgm:t>
        <a:bodyPr/>
        <a:lstStyle/>
        <a:p>
          <a:endParaRPr lang="en-US"/>
        </a:p>
      </dgm:t>
    </dgm:pt>
    <dgm:pt modelId="{9190EC55-CF78-4FB6-97A6-3402B7397888}" type="pres">
      <dgm:prSet presAssocID="{39688E23-E713-460A-A36A-AC9E5BBB0530}" presName="hierRoot2" presStyleCnt="0">
        <dgm:presLayoutVars>
          <dgm:hierBranch val="r"/>
        </dgm:presLayoutVars>
      </dgm:prSet>
      <dgm:spPr/>
    </dgm:pt>
    <dgm:pt modelId="{ECB891CA-6D43-4E29-95CB-51FEAA393419}" type="pres">
      <dgm:prSet presAssocID="{39688E23-E713-460A-A36A-AC9E5BBB0530}" presName="rootComposite" presStyleCnt="0"/>
      <dgm:spPr/>
    </dgm:pt>
    <dgm:pt modelId="{BE8F64E6-6164-4A02-8C40-8127054ADD03}" type="pres">
      <dgm:prSet presAssocID="{39688E23-E713-460A-A36A-AC9E5BBB0530}" presName="rootText" presStyleLbl="node3" presStyleIdx="1" presStyleCnt="3">
        <dgm:presLayoutVars>
          <dgm:chPref val="3"/>
        </dgm:presLayoutVars>
      </dgm:prSet>
      <dgm:spPr/>
      <dgm:t>
        <a:bodyPr/>
        <a:lstStyle/>
        <a:p>
          <a:endParaRPr lang="en-US"/>
        </a:p>
      </dgm:t>
    </dgm:pt>
    <dgm:pt modelId="{3C78F130-1705-4EAA-AEE6-CF52FC30572E}" type="pres">
      <dgm:prSet presAssocID="{39688E23-E713-460A-A36A-AC9E5BBB0530}" presName="rootConnector" presStyleLbl="node3" presStyleIdx="1" presStyleCnt="3"/>
      <dgm:spPr/>
      <dgm:t>
        <a:bodyPr/>
        <a:lstStyle/>
        <a:p>
          <a:endParaRPr lang="en-US"/>
        </a:p>
      </dgm:t>
    </dgm:pt>
    <dgm:pt modelId="{3198C04B-BFFD-46DB-AF67-6A2B898F90F1}" type="pres">
      <dgm:prSet presAssocID="{39688E23-E713-460A-A36A-AC9E5BBB0530}" presName="hierChild4" presStyleCnt="0"/>
      <dgm:spPr/>
    </dgm:pt>
    <dgm:pt modelId="{F0DC8E55-BFC4-4DBB-A4E8-4F5677EB8490}" type="pres">
      <dgm:prSet presAssocID="{39688E23-E713-460A-A36A-AC9E5BBB0530}" presName="hierChild5" presStyleCnt="0"/>
      <dgm:spPr/>
    </dgm:pt>
    <dgm:pt modelId="{9FC6BD28-785B-4D7C-A967-79B389974485}" type="pres">
      <dgm:prSet presAssocID="{10B81C43-E651-425A-9004-961C011269B9}" presName="hierChild5" presStyleCnt="0"/>
      <dgm:spPr/>
    </dgm:pt>
    <dgm:pt modelId="{A359BC14-08BE-494B-A5EC-83FF71C5694D}" type="pres">
      <dgm:prSet presAssocID="{35C6B5B1-987C-4AC7-B486-9E2AD085409D}" presName="Name35" presStyleLbl="parChTrans1D2" presStyleIdx="2" presStyleCnt="3"/>
      <dgm:spPr/>
      <dgm:t>
        <a:bodyPr/>
        <a:lstStyle/>
        <a:p>
          <a:endParaRPr lang="en-US"/>
        </a:p>
      </dgm:t>
    </dgm:pt>
    <dgm:pt modelId="{1B957170-3927-4094-A06A-5ECE686C4899}" type="pres">
      <dgm:prSet presAssocID="{2CA0789A-F774-4A43-8FC1-BC751DA476BE}" presName="hierRoot2" presStyleCnt="0">
        <dgm:presLayoutVars>
          <dgm:hierBranch/>
        </dgm:presLayoutVars>
      </dgm:prSet>
      <dgm:spPr/>
    </dgm:pt>
    <dgm:pt modelId="{C1118793-9203-438C-9B38-30FBEB887238}" type="pres">
      <dgm:prSet presAssocID="{2CA0789A-F774-4A43-8FC1-BC751DA476BE}" presName="rootComposite" presStyleCnt="0"/>
      <dgm:spPr/>
    </dgm:pt>
    <dgm:pt modelId="{6AA3A828-D088-4C04-8024-F3C87310544C}" type="pres">
      <dgm:prSet presAssocID="{2CA0789A-F774-4A43-8FC1-BC751DA476BE}" presName="rootText" presStyleLbl="node2" presStyleIdx="2" presStyleCnt="3" custLinFactNeighborX="4310">
        <dgm:presLayoutVars>
          <dgm:chPref val="3"/>
        </dgm:presLayoutVars>
      </dgm:prSet>
      <dgm:spPr/>
      <dgm:t>
        <a:bodyPr/>
        <a:lstStyle/>
        <a:p>
          <a:endParaRPr lang="en-US"/>
        </a:p>
      </dgm:t>
    </dgm:pt>
    <dgm:pt modelId="{0BADE70D-4517-419F-AE78-3317AC83ACB3}" type="pres">
      <dgm:prSet presAssocID="{2CA0789A-F774-4A43-8FC1-BC751DA476BE}" presName="rootConnector" presStyleLbl="node2" presStyleIdx="2" presStyleCnt="3"/>
      <dgm:spPr/>
      <dgm:t>
        <a:bodyPr/>
        <a:lstStyle/>
        <a:p>
          <a:endParaRPr lang="en-US"/>
        </a:p>
      </dgm:t>
    </dgm:pt>
    <dgm:pt modelId="{57D5F83F-32C5-4E57-83B9-73D974ABC410}" type="pres">
      <dgm:prSet presAssocID="{2CA0789A-F774-4A43-8FC1-BC751DA476BE}" presName="hierChild4" presStyleCnt="0"/>
      <dgm:spPr/>
    </dgm:pt>
    <dgm:pt modelId="{9275E57D-4843-4B15-94D2-3AD6FAE44384}" type="pres">
      <dgm:prSet presAssocID="{7A0D297F-B866-4381-91AE-7281FCA887C5}" presName="Name35" presStyleLbl="parChTrans1D3" presStyleIdx="2" presStyleCnt="3"/>
      <dgm:spPr/>
      <dgm:t>
        <a:bodyPr/>
        <a:lstStyle/>
        <a:p>
          <a:endParaRPr lang="en-US"/>
        </a:p>
      </dgm:t>
    </dgm:pt>
    <dgm:pt modelId="{102704B0-7C6F-4CBE-91F1-F78AAC2FF54E}" type="pres">
      <dgm:prSet presAssocID="{1BEF863D-4C72-4FD3-B086-38E67C9A542F}" presName="hierRoot2" presStyleCnt="0">
        <dgm:presLayoutVars>
          <dgm:hierBranch val="r"/>
        </dgm:presLayoutVars>
      </dgm:prSet>
      <dgm:spPr/>
    </dgm:pt>
    <dgm:pt modelId="{CC494925-71A5-45B1-8049-B2F172A48855}" type="pres">
      <dgm:prSet presAssocID="{1BEF863D-4C72-4FD3-B086-38E67C9A542F}" presName="rootComposite" presStyleCnt="0"/>
      <dgm:spPr/>
    </dgm:pt>
    <dgm:pt modelId="{084646CB-4A40-49BF-A9C4-F2BC8D214E65}" type="pres">
      <dgm:prSet presAssocID="{1BEF863D-4C72-4FD3-B086-38E67C9A542F}" presName="rootText" presStyleLbl="node3" presStyleIdx="2" presStyleCnt="3">
        <dgm:presLayoutVars>
          <dgm:chPref val="3"/>
        </dgm:presLayoutVars>
      </dgm:prSet>
      <dgm:spPr/>
      <dgm:t>
        <a:bodyPr/>
        <a:lstStyle/>
        <a:p>
          <a:endParaRPr lang="en-US"/>
        </a:p>
      </dgm:t>
    </dgm:pt>
    <dgm:pt modelId="{46B46D29-EF5B-4DB3-A345-C7409BC2FB61}" type="pres">
      <dgm:prSet presAssocID="{1BEF863D-4C72-4FD3-B086-38E67C9A542F}" presName="rootConnector" presStyleLbl="node3" presStyleIdx="2" presStyleCnt="3"/>
      <dgm:spPr/>
      <dgm:t>
        <a:bodyPr/>
        <a:lstStyle/>
        <a:p>
          <a:endParaRPr lang="en-US"/>
        </a:p>
      </dgm:t>
    </dgm:pt>
    <dgm:pt modelId="{5101587B-4748-4AAB-8AEC-700A65698809}" type="pres">
      <dgm:prSet presAssocID="{1BEF863D-4C72-4FD3-B086-38E67C9A542F}" presName="hierChild4" presStyleCnt="0"/>
      <dgm:spPr/>
    </dgm:pt>
    <dgm:pt modelId="{494B8561-5BF2-41B4-96B2-900465ED1CEF}" type="pres">
      <dgm:prSet presAssocID="{1BEF863D-4C72-4FD3-B086-38E67C9A542F}" presName="hierChild5" presStyleCnt="0"/>
      <dgm:spPr/>
    </dgm:pt>
    <dgm:pt modelId="{21398C1A-1ABF-4F35-B6F5-20B3E173F7D8}" type="pres">
      <dgm:prSet presAssocID="{2CA0789A-F774-4A43-8FC1-BC751DA476BE}" presName="hierChild5" presStyleCnt="0"/>
      <dgm:spPr/>
    </dgm:pt>
    <dgm:pt modelId="{18D4BDAB-954F-4A34-A5E7-AEF36D8E9A62}" type="pres">
      <dgm:prSet presAssocID="{3088047C-C652-40A7-9B86-B5056F0975A9}" presName="hierChild3" presStyleCnt="0"/>
      <dgm:spPr/>
    </dgm:pt>
  </dgm:ptLst>
  <dgm:cxnLst>
    <dgm:cxn modelId="{2A077ECB-2855-49C4-9103-CFABBF54F891}" type="presOf" srcId="{2BA445EF-63EB-4444-81DF-CC529ACC9053}" destId="{4CD346FD-8912-4BEE-8FFB-11EF4853091A}" srcOrd="1" destOrd="0" presId="urn:microsoft.com/office/officeart/2005/8/layout/orgChart1"/>
    <dgm:cxn modelId="{06290CCE-BF9A-452A-8850-F5B8FBB79CEA}" srcId="{C7D45BF3-3205-457E-A857-566E4FD88FEC}" destId="{3088047C-C652-40A7-9B86-B5056F0975A9}" srcOrd="0" destOrd="0" parTransId="{A89783EC-55E3-4CF9-8182-62CCE222A34C}" sibTransId="{DD362C44-16DF-4AF6-9433-955812BCDAEC}"/>
    <dgm:cxn modelId="{5C4D1037-281F-48FA-96F7-7BB3176F0AE8}" type="presOf" srcId="{10B81C43-E651-425A-9004-961C011269B9}" destId="{380E45BB-0A76-4C39-999C-E2DB26C87382}" srcOrd="0" destOrd="0" presId="urn:microsoft.com/office/officeart/2005/8/layout/orgChart1"/>
    <dgm:cxn modelId="{631DE02B-ED68-4EE6-BB70-CC1C17BD29D9}" type="presOf" srcId="{C7D45BF3-3205-457E-A857-566E4FD88FEC}" destId="{5D659989-D04D-4DE2-B402-221DC7A37D0B}" srcOrd="0" destOrd="0" presId="urn:microsoft.com/office/officeart/2005/8/layout/orgChart1"/>
    <dgm:cxn modelId="{3CE8FAB1-5F6C-4E74-BFC4-B41BD1CED72E}" srcId="{10B81C43-E651-425A-9004-961C011269B9}" destId="{39688E23-E713-460A-A36A-AC9E5BBB0530}" srcOrd="0" destOrd="0" parTransId="{ECDB6A39-A60D-461A-A38B-905680455385}" sibTransId="{CDE11B0D-94BA-4FF2-816C-279410AC3F9D}"/>
    <dgm:cxn modelId="{5F2AF39C-A3E9-4078-8720-D3F735ADAB14}" type="presOf" srcId="{35C6B5B1-987C-4AC7-B486-9E2AD085409D}" destId="{A359BC14-08BE-494B-A5EC-83FF71C5694D}" srcOrd="0" destOrd="0" presId="urn:microsoft.com/office/officeart/2005/8/layout/orgChart1"/>
    <dgm:cxn modelId="{ED127D78-E8A1-4B93-AFBB-D5E7DAA542B2}" type="presOf" srcId="{2CA0789A-F774-4A43-8FC1-BC751DA476BE}" destId="{0BADE70D-4517-419F-AE78-3317AC83ACB3}" srcOrd="1" destOrd="0" presId="urn:microsoft.com/office/officeart/2005/8/layout/orgChart1"/>
    <dgm:cxn modelId="{434081E4-23A8-4D06-B9A2-3D69A8E623A1}" srcId="{D9EA384B-1382-404C-AC83-56BAC4BC011B}" destId="{2BA445EF-63EB-4444-81DF-CC529ACC9053}" srcOrd="0" destOrd="0" parTransId="{17AB5792-660B-4383-9687-8B8E52C50FD5}" sibTransId="{F7996EF1-297F-49C6-88A9-DDB4CF3E6B05}"/>
    <dgm:cxn modelId="{4D66E741-D763-473B-983E-B7B0B8B49479}" type="presOf" srcId="{7A0D297F-B866-4381-91AE-7281FCA887C5}" destId="{9275E57D-4843-4B15-94D2-3AD6FAE44384}" srcOrd="0" destOrd="0" presId="urn:microsoft.com/office/officeart/2005/8/layout/orgChart1"/>
    <dgm:cxn modelId="{F3D3DD22-AE4C-4EB4-9341-23349BAB790A}" srcId="{3088047C-C652-40A7-9B86-B5056F0975A9}" destId="{D9EA384B-1382-404C-AC83-56BAC4BC011B}" srcOrd="0" destOrd="0" parTransId="{768C3289-B415-4CEC-87B5-A4762F5546EE}" sibTransId="{2111A2A1-5560-4A00-BCE8-3C16D250C971}"/>
    <dgm:cxn modelId="{9346C83E-D8E3-4A7F-BF85-7518FE95DB2F}" type="presOf" srcId="{10B81C43-E651-425A-9004-961C011269B9}" destId="{744C0D78-0F2C-4946-A15A-3BA0E171CAC4}" srcOrd="1" destOrd="0" presId="urn:microsoft.com/office/officeart/2005/8/layout/orgChart1"/>
    <dgm:cxn modelId="{2D36EADB-C644-416E-BF89-162CE24A6B8F}" type="presOf" srcId="{2BA445EF-63EB-4444-81DF-CC529ACC9053}" destId="{66820C81-C0F8-4904-A029-6DEF10BE07E7}" srcOrd="0" destOrd="0" presId="urn:microsoft.com/office/officeart/2005/8/layout/orgChart1"/>
    <dgm:cxn modelId="{D625B905-4E94-4B4B-99E4-B9BEA9B336D8}" type="presOf" srcId="{AB4FB53F-8B0E-4BC5-879D-F0888CDA4FC5}" destId="{4E574C51-1449-4AAE-907A-317A7BA5F70D}" srcOrd="0" destOrd="0" presId="urn:microsoft.com/office/officeart/2005/8/layout/orgChart1"/>
    <dgm:cxn modelId="{B2C93A01-941E-4E1C-A595-F3C60545EDED}" type="presOf" srcId="{39688E23-E713-460A-A36A-AC9E5BBB0530}" destId="{3C78F130-1705-4EAA-AEE6-CF52FC30572E}" srcOrd="1" destOrd="0" presId="urn:microsoft.com/office/officeart/2005/8/layout/orgChart1"/>
    <dgm:cxn modelId="{CD2F27F1-7A6E-436A-AD58-8E43FDACA254}" type="presOf" srcId="{2CA0789A-F774-4A43-8FC1-BC751DA476BE}" destId="{6AA3A828-D088-4C04-8024-F3C87310544C}" srcOrd="0" destOrd="0" presId="urn:microsoft.com/office/officeart/2005/8/layout/orgChart1"/>
    <dgm:cxn modelId="{D1158BD5-455D-4260-8A5C-58B50B5D151F}" type="presOf" srcId="{3088047C-C652-40A7-9B86-B5056F0975A9}" destId="{C88407F3-E561-4C16-95DE-51883D18F600}" srcOrd="1" destOrd="0" presId="urn:microsoft.com/office/officeart/2005/8/layout/orgChart1"/>
    <dgm:cxn modelId="{6257BD65-46A4-469E-8D4A-4EE5F136B7B4}" type="presOf" srcId="{ECDB6A39-A60D-461A-A38B-905680455385}" destId="{C250BA7E-529A-473C-B86C-802374BACE4C}" srcOrd="0" destOrd="0" presId="urn:microsoft.com/office/officeart/2005/8/layout/orgChart1"/>
    <dgm:cxn modelId="{DFCD709D-8DBB-4556-9104-154278674D55}" type="presOf" srcId="{D9EA384B-1382-404C-AC83-56BAC4BC011B}" destId="{839FFB6E-DA58-446E-8F18-192CFF8DB893}" srcOrd="0" destOrd="0" presId="urn:microsoft.com/office/officeart/2005/8/layout/orgChart1"/>
    <dgm:cxn modelId="{951ED3DF-5B07-443A-86AA-5E70BB9C062B}" srcId="{3088047C-C652-40A7-9B86-B5056F0975A9}" destId="{10B81C43-E651-425A-9004-961C011269B9}" srcOrd="1" destOrd="0" parTransId="{AB4FB53F-8B0E-4BC5-879D-F0888CDA4FC5}" sibTransId="{10F5D06A-A852-4F86-8BA4-C03B0492D780}"/>
    <dgm:cxn modelId="{41D29825-BF40-468C-B603-2D4C49B1E403}" type="presOf" srcId="{17AB5792-660B-4383-9687-8B8E52C50FD5}" destId="{79D7F06A-3070-46B5-86FB-55A51E9CD576}" srcOrd="0" destOrd="0" presId="urn:microsoft.com/office/officeart/2005/8/layout/orgChart1"/>
    <dgm:cxn modelId="{A7944F82-762A-474A-848B-91E2EC8F909C}" type="presOf" srcId="{39688E23-E713-460A-A36A-AC9E5BBB0530}" destId="{BE8F64E6-6164-4A02-8C40-8127054ADD03}" srcOrd="0" destOrd="0" presId="urn:microsoft.com/office/officeart/2005/8/layout/orgChart1"/>
    <dgm:cxn modelId="{9912C8B6-2323-4830-828D-9689D7C62287}" type="presOf" srcId="{D9EA384B-1382-404C-AC83-56BAC4BC011B}" destId="{BBFC98EC-5F6A-4457-A197-5EB9D41DF4FA}" srcOrd="1" destOrd="0" presId="urn:microsoft.com/office/officeart/2005/8/layout/orgChart1"/>
    <dgm:cxn modelId="{00C9899B-F481-4966-834B-680BF86273E6}" type="presOf" srcId="{1BEF863D-4C72-4FD3-B086-38E67C9A542F}" destId="{46B46D29-EF5B-4DB3-A345-C7409BC2FB61}" srcOrd="1" destOrd="0" presId="urn:microsoft.com/office/officeart/2005/8/layout/orgChart1"/>
    <dgm:cxn modelId="{33DD23C0-F1EF-445C-9D88-58164A53CF52}" type="presOf" srcId="{768C3289-B415-4CEC-87B5-A4762F5546EE}" destId="{D6510C29-300C-4383-96F6-F28239ADC8DF}" srcOrd="0" destOrd="0" presId="urn:microsoft.com/office/officeart/2005/8/layout/orgChart1"/>
    <dgm:cxn modelId="{F0798518-5F8D-435D-9DAE-9F8CF0CC64E8}" type="presOf" srcId="{3088047C-C652-40A7-9B86-B5056F0975A9}" destId="{B75CE3BA-2A6D-4D4B-AF65-77CBD1EB2E0E}" srcOrd="0" destOrd="0" presId="urn:microsoft.com/office/officeart/2005/8/layout/orgChart1"/>
    <dgm:cxn modelId="{B2BD132D-7359-43D7-98E0-3C12398A2F6B}" type="presOf" srcId="{1BEF863D-4C72-4FD3-B086-38E67C9A542F}" destId="{084646CB-4A40-49BF-A9C4-F2BC8D214E65}" srcOrd="0" destOrd="0" presId="urn:microsoft.com/office/officeart/2005/8/layout/orgChart1"/>
    <dgm:cxn modelId="{16EBD50C-5DFC-4DED-98DE-B5F977F58171}" srcId="{2CA0789A-F774-4A43-8FC1-BC751DA476BE}" destId="{1BEF863D-4C72-4FD3-B086-38E67C9A542F}" srcOrd="0" destOrd="0" parTransId="{7A0D297F-B866-4381-91AE-7281FCA887C5}" sibTransId="{D88A4320-6EF7-456C-814C-65DCB88A894E}"/>
    <dgm:cxn modelId="{8FD55879-E043-4B56-AC9F-7E3F4626C85C}" srcId="{3088047C-C652-40A7-9B86-B5056F0975A9}" destId="{2CA0789A-F774-4A43-8FC1-BC751DA476BE}" srcOrd="2" destOrd="0" parTransId="{35C6B5B1-987C-4AC7-B486-9E2AD085409D}" sibTransId="{967CBB28-F7C0-4ADA-B8F1-2031751719F3}"/>
    <dgm:cxn modelId="{B03449E6-9561-4F47-AF06-1DD4A94C0D94}" type="presParOf" srcId="{5D659989-D04D-4DE2-B402-221DC7A37D0B}" destId="{D3C43C93-8A17-47BF-9E3E-8E5A35C99BB2}" srcOrd="0" destOrd="0" presId="urn:microsoft.com/office/officeart/2005/8/layout/orgChart1"/>
    <dgm:cxn modelId="{B1707306-D33B-4227-B065-0E2561F9B966}" type="presParOf" srcId="{D3C43C93-8A17-47BF-9E3E-8E5A35C99BB2}" destId="{59895587-B573-4615-80E4-56A4A1318E7F}" srcOrd="0" destOrd="0" presId="urn:microsoft.com/office/officeart/2005/8/layout/orgChart1"/>
    <dgm:cxn modelId="{EF5E2273-0B79-4323-ADEF-F97E80D18CBC}" type="presParOf" srcId="{59895587-B573-4615-80E4-56A4A1318E7F}" destId="{B75CE3BA-2A6D-4D4B-AF65-77CBD1EB2E0E}" srcOrd="0" destOrd="0" presId="urn:microsoft.com/office/officeart/2005/8/layout/orgChart1"/>
    <dgm:cxn modelId="{77F05EB2-C527-4440-AB05-ABC0C45B55B3}" type="presParOf" srcId="{59895587-B573-4615-80E4-56A4A1318E7F}" destId="{C88407F3-E561-4C16-95DE-51883D18F600}" srcOrd="1" destOrd="0" presId="urn:microsoft.com/office/officeart/2005/8/layout/orgChart1"/>
    <dgm:cxn modelId="{6DECB987-9F38-46F9-A65A-7C121DDEDA8A}" type="presParOf" srcId="{D3C43C93-8A17-47BF-9E3E-8E5A35C99BB2}" destId="{FB685B43-E528-4995-9EC2-3962AE7F6E2C}" srcOrd="1" destOrd="0" presId="urn:microsoft.com/office/officeart/2005/8/layout/orgChart1"/>
    <dgm:cxn modelId="{67990EB8-18E8-4963-9062-4B4BB247E973}" type="presParOf" srcId="{FB685B43-E528-4995-9EC2-3962AE7F6E2C}" destId="{D6510C29-300C-4383-96F6-F28239ADC8DF}" srcOrd="0" destOrd="0" presId="urn:microsoft.com/office/officeart/2005/8/layout/orgChart1"/>
    <dgm:cxn modelId="{B3E79637-1800-4755-9480-D862AC929C64}" type="presParOf" srcId="{FB685B43-E528-4995-9EC2-3962AE7F6E2C}" destId="{09021311-3669-4D20-84A3-E9B6340AA016}" srcOrd="1" destOrd="0" presId="urn:microsoft.com/office/officeart/2005/8/layout/orgChart1"/>
    <dgm:cxn modelId="{C1D11F61-8408-4E92-A619-E4E9FC33B7BD}" type="presParOf" srcId="{09021311-3669-4D20-84A3-E9B6340AA016}" destId="{142C7593-259C-4844-8C01-05370007859A}" srcOrd="0" destOrd="0" presId="urn:microsoft.com/office/officeart/2005/8/layout/orgChart1"/>
    <dgm:cxn modelId="{4D6A34D9-B2FA-4A30-AA30-168EB6B9884B}" type="presParOf" srcId="{142C7593-259C-4844-8C01-05370007859A}" destId="{839FFB6E-DA58-446E-8F18-192CFF8DB893}" srcOrd="0" destOrd="0" presId="urn:microsoft.com/office/officeart/2005/8/layout/orgChart1"/>
    <dgm:cxn modelId="{6147CF18-5794-48E0-BEC7-77F0FA44FE4E}" type="presParOf" srcId="{142C7593-259C-4844-8C01-05370007859A}" destId="{BBFC98EC-5F6A-4457-A197-5EB9D41DF4FA}" srcOrd="1" destOrd="0" presId="urn:microsoft.com/office/officeart/2005/8/layout/orgChart1"/>
    <dgm:cxn modelId="{8C41B3EC-C10D-48CF-911A-696D252029B9}" type="presParOf" srcId="{09021311-3669-4D20-84A3-E9B6340AA016}" destId="{C24F5161-F9FE-4BDE-B604-775F50A1AFEB}" srcOrd="1" destOrd="0" presId="urn:microsoft.com/office/officeart/2005/8/layout/orgChart1"/>
    <dgm:cxn modelId="{45948FE7-19CF-4AC1-BA53-F22EE99358AB}" type="presParOf" srcId="{C24F5161-F9FE-4BDE-B604-775F50A1AFEB}" destId="{79D7F06A-3070-46B5-86FB-55A51E9CD576}" srcOrd="0" destOrd="0" presId="urn:microsoft.com/office/officeart/2005/8/layout/orgChart1"/>
    <dgm:cxn modelId="{81AFFA86-2010-461B-ADC3-7209476CB4D3}" type="presParOf" srcId="{C24F5161-F9FE-4BDE-B604-775F50A1AFEB}" destId="{B818AE73-3ED9-43A3-9A07-4E537D76B1DD}" srcOrd="1" destOrd="0" presId="urn:microsoft.com/office/officeart/2005/8/layout/orgChart1"/>
    <dgm:cxn modelId="{A1080AA0-1B34-4D1C-ACBB-32EA6AAF6D91}" type="presParOf" srcId="{B818AE73-3ED9-43A3-9A07-4E537D76B1DD}" destId="{CD9113DB-4EB0-4037-9E9D-E31FAAB925EA}" srcOrd="0" destOrd="0" presId="urn:microsoft.com/office/officeart/2005/8/layout/orgChart1"/>
    <dgm:cxn modelId="{643FD8EE-D642-4079-B2A0-DD75E6EBF739}" type="presParOf" srcId="{CD9113DB-4EB0-4037-9E9D-E31FAAB925EA}" destId="{66820C81-C0F8-4904-A029-6DEF10BE07E7}" srcOrd="0" destOrd="0" presId="urn:microsoft.com/office/officeart/2005/8/layout/orgChart1"/>
    <dgm:cxn modelId="{E0527C42-15AB-44B1-BA9D-B111436FD1EB}" type="presParOf" srcId="{CD9113DB-4EB0-4037-9E9D-E31FAAB925EA}" destId="{4CD346FD-8912-4BEE-8FFB-11EF4853091A}" srcOrd="1" destOrd="0" presId="urn:microsoft.com/office/officeart/2005/8/layout/orgChart1"/>
    <dgm:cxn modelId="{1EF2030E-56AD-4BBE-B08E-04AA6C613E0C}" type="presParOf" srcId="{B818AE73-3ED9-43A3-9A07-4E537D76B1DD}" destId="{24A45EA3-5A1F-48D2-B523-21EFFF611062}" srcOrd="1" destOrd="0" presId="urn:microsoft.com/office/officeart/2005/8/layout/orgChart1"/>
    <dgm:cxn modelId="{4D0DBB64-5319-4977-B19A-7B635017F34A}" type="presParOf" srcId="{B818AE73-3ED9-43A3-9A07-4E537D76B1DD}" destId="{BFCE13B9-5C68-49C4-B3F3-460D74386D37}" srcOrd="2" destOrd="0" presId="urn:microsoft.com/office/officeart/2005/8/layout/orgChart1"/>
    <dgm:cxn modelId="{CEFD0CEB-78F4-409C-8C36-360580FFC508}" type="presParOf" srcId="{09021311-3669-4D20-84A3-E9B6340AA016}" destId="{9FF7CFD0-6185-4430-BB2D-C5AFCE817199}" srcOrd="2" destOrd="0" presId="urn:microsoft.com/office/officeart/2005/8/layout/orgChart1"/>
    <dgm:cxn modelId="{A2534512-C916-48BE-AF80-262A157C1142}" type="presParOf" srcId="{FB685B43-E528-4995-9EC2-3962AE7F6E2C}" destId="{4E574C51-1449-4AAE-907A-317A7BA5F70D}" srcOrd="2" destOrd="0" presId="urn:microsoft.com/office/officeart/2005/8/layout/orgChart1"/>
    <dgm:cxn modelId="{7FBDAD78-79DE-4FD3-BFFA-0E925571EE6D}" type="presParOf" srcId="{FB685B43-E528-4995-9EC2-3962AE7F6E2C}" destId="{DD590CA7-1ABD-4149-84A8-3126A8257E58}" srcOrd="3" destOrd="0" presId="urn:microsoft.com/office/officeart/2005/8/layout/orgChart1"/>
    <dgm:cxn modelId="{2DE5F86E-5E36-4B7A-B3CA-F6B5C54FBF83}" type="presParOf" srcId="{DD590CA7-1ABD-4149-84A8-3126A8257E58}" destId="{6923D12D-3287-4412-A2E7-F3F0DB6961EF}" srcOrd="0" destOrd="0" presId="urn:microsoft.com/office/officeart/2005/8/layout/orgChart1"/>
    <dgm:cxn modelId="{EA1989A0-ADC7-4909-850B-CB3018C70D3C}" type="presParOf" srcId="{6923D12D-3287-4412-A2E7-F3F0DB6961EF}" destId="{380E45BB-0A76-4C39-999C-E2DB26C87382}" srcOrd="0" destOrd="0" presId="urn:microsoft.com/office/officeart/2005/8/layout/orgChart1"/>
    <dgm:cxn modelId="{B3B9814A-C68A-494F-839E-60FA0811AA81}" type="presParOf" srcId="{6923D12D-3287-4412-A2E7-F3F0DB6961EF}" destId="{744C0D78-0F2C-4946-A15A-3BA0E171CAC4}" srcOrd="1" destOrd="0" presId="urn:microsoft.com/office/officeart/2005/8/layout/orgChart1"/>
    <dgm:cxn modelId="{131A0DA4-E682-4834-A7C0-C266AE93C397}" type="presParOf" srcId="{DD590CA7-1ABD-4149-84A8-3126A8257E58}" destId="{4F68B345-2B97-4A2E-BED5-CBD0C305EB84}" srcOrd="1" destOrd="0" presId="urn:microsoft.com/office/officeart/2005/8/layout/orgChart1"/>
    <dgm:cxn modelId="{FC997CF7-7820-4AAB-97C6-3AE80391DC49}" type="presParOf" srcId="{4F68B345-2B97-4A2E-BED5-CBD0C305EB84}" destId="{C250BA7E-529A-473C-B86C-802374BACE4C}" srcOrd="0" destOrd="0" presId="urn:microsoft.com/office/officeart/2005/8/layout/orgChart1"/>
    <dgm:cxn modelId="{7E3F79E4-14AE-4A07-BF1B-575D344A53EF}" type="presParOf" srcId="{4F68B345-2B97-4A2E-BED5-CBD0C305EB84}" destId="{9190EC55-CF78-4FB6-97A6-3402B7397888}" srcOrd="1" destOrd="0" presId="urn:microsoft.com/office/officeart/2005/8/layout/orgChart1"/>
    <dgm:cxn modelId="{9728947F-4BC7-45BE-9516-637167754FDA}" type="presParOf" srcId="{9190EC55-CF78-4FB6-97A6-3402B7397888}" destId="{ECB891CA-6D43-4E29-95CB-51FEAA393419}" srcOrd="0" destOrd="0" presId="urn:microsoft.com/office/officeart/2005/8/layout/orgChart1"/>
    <dgm:cxn modelId="{D066AF1B-B42C-47FC-8D9A-22E857D6A342}" type="presParOf" srcId="{ECB891CA-6D43-4E29-95CB-51FEAA393419}" destId="{BE8F64E6-6164-4A02-8C40-8127054ADD03}" srcOrd="0" destOrd="0" presId="urn:microsoft.com/office/officeart/2005/8/layout/orgChart1"/>
    <dgm:cxn modelId="{14DD717A-FE03-443A-9A73-388FAAEC144B}" type="presParOf" srcId="{ECB891CA-6D43-4E29-95CB-51FEAA393419}" destId="{3C78F130-1705-4EAA-AEE6-CF52FC30572E}" srcOrd="1" destOrd="0" presId="urn:microsoft.com/office/officeart/2005/8/layout/orgChart1"/>
    <dgm:cxn modelId="{66A88BDD-D44E-473A-9EE3-6C1235A32211}" type="presParOf" srcId="{9190EC55-CF78-4FB6-97A6-3402B7397888}" destId="{3198C04B-BFFD-46DB-AF67-6A2B898F90F1}" srcOrd="1" destOrd="0" presId="urn:microsoft.com/office/officeart/2005/8/layout/orgChart1"/>
    <dgm:cxn modelId="{D97E5F41-8BEC-4887-B5BE-4993143231EC}" type="presParOf" srcId="{9190EC55-CF78-4FB6-97A6-3402B7397888}" destId="{F0DC8E55-BFC4-4DBB-A4E8-4F5677EB8490}" srcOrd="2" destOrd="0" presId="urn:microsoft.com/office/officeart/2005/8/layout/orgChart1"/>
    <dgm:cxn modelId="{EEEF41E3-86A8-4DFE-A654-F2A949354ADA}" type="presParOf" srcId="{DD590CA7-1ABD-4149-84A8-3126A8257E58}" destId="{9FC6BD28-785B-4D7C-A967-79B389974485}" srcOrd="2" destOrd="0" presId="urn:microsoft.com/office/officeart/2005/8/layout/orgChart1"/>
    <dgm:cxn modelId="{F94D793A-9E2D-4B01-96E4-67A3199963BF}" type="presParOf" srcId="{FB685B43-E528-4995-9EC2-3962AE7F6E2C}" destId="{A359BC14-08BE-494B-A5EC-83FF71C5694D}" srcOrd="4" destOrd="0" presId="urn:microsoft.com/office/officeart/2005/8/layout/orgChart1"/>
    <dgm:cxn modelId="{3D326AE3-1072-4E18-9956-E2EF629B33D2}" type="presParOf" srcId="{FB685B43-E528-4995-9EC2-3962AE7F6E2C}" destId="{1B957170-3927-4094-A06A-5ECE686C4899}" srcOrd="5" destOrd="0" presId="urn:microsoft.com/office/officeart/2005/8/layout/orgChart1"/>
    <dgm:cxn modelId="{1D1199BE-1A88-4C32-B2D6-24F3949250FB}" type="presParOf" srcId="{1B957170-3927-4094-A06A-5ECE686C4899}" destId="{C1118793-9203-438C-9B38-30FBEB887238}" srcOrd="0" destOrd="0" presId="urn:microsoft.com/office/officeart/2005/8/layout/orgChart1"/>
    <dgm:cxn modelId="{B7D4542B-04BA-45C4-A6AD-B4F19322340B}" type="presParOf" srcId="{C1118793-9203-438C-9B38-30FBEB887238}" destId="{6AA3A828-D088-4C04-8024-F3C87310544C}" srcOrd="0" destOrd="0" presId="urn:microsoft.com/office/officeart/2005/8/layout/orgChart1"/>
    <dgm:cxn modelId="{D3B6210C-B99A-4D76-B25B-AA2DE41020F7}" type="presParOf" srcId="{C1118793-9203-438C-9B38-30FBEB887238}" destId="{0BADE70D-4517-419F-AE78-3317AC83ACB3}" srcOrd="1" destOrd="0" presId="urn:microsoft.com/office/officeart/2005/8/layout/orgChart1"/>
    <dgm:cxn modelId="{E4951403-B935-49E4-BF7D-BC24AF365954}" type="presParOf" srcId="{1B957170-3927-4094-A06A-5ECE686C4899}" destId="{57D5F83F-32C5-4E57-83B9-73D974ABC410}" srcOrd="1" destOrd="0" presId="urn:microsoft.com/office/officeart/2005/8/layout/orgChart1"/>
    <dgm:cxn modelId="{D2192131-9D96-48D1-836F-C739FFFBB240}" type="presParOf" srcId="{57D5F83F-32C5-4E57-83B9-73D974ABC410}" destId="{9275E57D-4843-4B15-94D2-3AD6FAE44384}" srcOrd="0" destOrd="0" presId="urn:microsoft.com/office/officeart/2005/8/layout/orgChart1"/>
    <dgm:cxn modelId="{54FCB9A6-AC85-4E99-9874-5B8444A1035C}" type="presParOf" srcId="{57D5F83F-32C5-4E57-83B9-73D974ABC410}" destId="{102704B0-7C6F-4CBE-91F1-F78AAC2FF54E}" srcOrd="1" destOrd="0" presId="urn:microsoft.com/office/officeart/2005/8/layout/orgChart1"/>
    <dgm:cxn modelId="{FBDA6AB5-BA17-4920-897E-4F6B532B12C5}" type="presParOf" srcId="{102704B0-7C6F-4CBE-91F1-F78AAC2FF54E}" destId="{CC494925-71A5-45B1-8049-B2F172A48855}" srcOrd="0" destOrd="0" presId="urn:microsoft.com/office/officeart/2005/8/layout/orgChart1"/>
    <dgm:cxn modelId="{6D1725C1-4EE8-4271-B27A-F827ADF2E737}" type="presParOf" srcId="{CC494925-71A5-45B1-8049-B2F172A48855}" destId="{084646CB-4A40-49BF-A9C4-F2BC8D214E65}" srcOrd="0" destOrd="0" presId="urn:microsoft.com/office/officeart/2005/8/layout/orgChart1"/>
    <dgm:cxn modelId="{1B6834D3-A846-4190-A49F-40BCFB054C46}" type="presParOf" srcId="{CC494925-71A5-45B1-8049-B2F172A48855}" destId="{46B46D29-EF5B-4DB3-A345-C7409BC2FB61}" srcOrd="1" destOrd="0" presId="urn:microsoft.com/office/officeart/2005/8/layout/orgChart1"/>
    <dgm:cxn modelId="{82A8C0FF-15BF-4508-8DF9-01508C4C21A3}" type="presParOf" srcId="{102704B0-7C6F-4CBE-91F1-F78AAC2FF54E}" destId="{5101587B-4748-4AAB-8AEC-700A65698809}" srcOrd="1" destOrd="0" presId="urn:microsoft.com/office/officeart/2005/8/layout/orgChart1"/>
    <dgm:cxn modelId="{D436651C-DE87-4681-A3A7-6DAED57CE2E3}" type="presParOf" srcId="{102704B0-7C6F-4CBE-91F1-F78AAC2FF54E}" destId="{494B8561-5BF2-41B4-96B2-900465ED1CEF}" srcOrd="2" destOrd="0" presId="urn:microsoft.com/office/officeart/2005/8/layout/orgChart1"/>
    <dgm:cxn modelId="{E81D2AA1-94E4-4020-85D9-E92DB3ED52F5}" type="presParOf" srcId="{1B957170-3927-4094-A06A-5ECE686C4899}" destId="{21398C1A-1ABF-4F35-B6F5-20B3E173F7D8}" srcOrd="2" destOrd="0" presId="urn:microsoft.com/office/officeart/2005/8/layout/orgChart1"/>
    <dgm:cxn modelId="{9B5BD9B3-ED09-4649-8C4C-550C19DB879E}" type="presParOf" srcId="{D3C43C93-8A17-47BF-9E3E-8E5A35C99BB2}" destId="{18D4BDAB-954F-4A34-A5E7-AEF36D8E9A62}"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6">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9634" name="Rectangle 2"/>
          <p:cNvSpPr>
            <a:spLocks noGrp="1" noChangeArrowheads="1"/>
          </p:cNvSpPr>
          <p:nvPr>
            <p:ph type="hdr" sz="quarter"/>
          </p:nvPr>
        </p:nvSpPr>
        <p:spPr bwMode="auto">
          <a:xfrm>
            <a:off x="0"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defRPr sz="1200"/>
            </a:lvl1pPr>
          </a:lstStyle>
          <a:p>
            <a:pPr>
              <a:defRPr/>
            </a:pPr>
            <a:endParaRPr lang="en-US"/>
          </a:p>
        </p:txBody>
      </p:sp>
      <p:sp>
        <p:nvSpPr>
          <p:cNvPr id="69635" name="Rectangle 3"/>
          <p:cNvSpPr>
            <a:spLocks noGrp="1" noChangeArrowheads="1"/>
          </p:cNvSpPr>
          <p:nvPr>
            <p:ph type="dt" sz="quarter" idx="1"/>
          </p:nvPr>
        </p:nvSpPr>
        <p:spPr bwMode="auto">
          <a:xfrm>
            <a:off x="3970938"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a:defRPr sz="1200"/>
            </a:lvl1pPr>
          </a:lstStyle>
          <a:p>
            <a:pPr>
              <a:defRPr/>
            </a:pPr>
            <a:fld id="{53F17D59-0C80-47D8-BCE0-61D850FC63C2}" type="datetimeFigureOut">
              <a:rPr lang="en-US"/>
              <a:pPr>
                <a:defRPr/>
              </a:pPr>
              <a:t>9/4/2014</a:t>
            </a:fld>
            <a:endParaRPr lang="en-US"/>
          </a:p>
        </p:txBody>
      </p:sp>
      <p:sp>
        <p:nvSpPr>
          <p:cNvPr id="69636" name="Rectangle 4"/>
          <p:cNvSpPr>
            <a:spLocks noGrp="1" noChangeArrowheads="1"/>
          </p:cNvSpPr>
          <p:nvPr>
            <p:ph type="ftr" sz="quarter" idx="2"/>
          </p:nvPr>
        </p:nvSpPr>
        <p:spPr bwMode="auto">
          <a:xfrm>
            <a:off x="0"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defRPr sz="1200"/>
            </a:lvl1pPr>
          </a:lstStyle>
          <a:p>
            <a:pPr>
              <a:defRPr/>
            </a:pPr>
            <a:endParaRPr lang="en-US"/>
          </a:p>
        </p:txBody>
      </p:sp>
      <p:sp>
        <p:nvSpPr>
          <p:cNvPr id="69637" name="Rectangle 5"/>
          <p:cNvSpPr>
            <a:spLocks noGrp="1" noChangeArrowheads="1"/>
          </p:cNvSpPr>
          <p:nvPr>
            <p:ph type="sldNum" sz="quarter" idx="3"/>
          </p:nvPr>
        </p:nvSpPr>
        <p:spPr bwMode="auto">
          <a:xfrm>
            <a:off x="3970938"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a:defRPr sz="1200"/>
            </a:lvl1pPr>
          </a:lstStyle>
          <a:p>
            <a:pPr>
              <a:defRPr/>
            </a:pPr>
            <a:fld id="{3F304514-7527-4BCF-8C8C-2BCC64C9E670}" type="slidenum">
              <a:rPr lang="en-US"/>
              <a:pPr>
                <a:defRPr/>
              </a:pPr>
              <a:t>‹#›</a:t>
            </a:fld>
            <a:endParaRPr lang="en-US"/>
          </a:p>
        </p:txBody>
      </p:sp>
    </p:spTree>
    <p:extLst>
      <p:ext uri="{BB962C8B-B14F-4D97-AF65-F5344CB8AC3E}">
        <p14:creationId xmlns:p14="http://schemas.microsoft.com/office/powerpoint/2010/main" val="6178316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fontAlgn="auto">
              <a:spcBef>
                <a:spcPts val="0"/>
              </a:spcBef>
              <a:spcAft>
                <a:spcPts val="0"/>
              </a:spcAft>
              <a:defRPr sz="1200">
                <a:latin typeface="+mn-lt"/>
              </a:defRPr>
            </a:lvl1pPr>
          </a:lstStyle>
          <a:p>
            <a:pPr>
              <a:defRPr/>
            </a:pPr>
            <a:fld id="{905F30AB-1944-40FA-8F78-1F2314780D5C}" type="datetimeFigureOut">
              <a:rPr lang="en-US"/>
              <a:pPr>
                <a:defRPr/>
              </a:pPr>
              <a:t>9/4/2014</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en-US" noProof="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fontAlgn="auto">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fontAlgn="auto">
              <a:spcBef>
                <a:spcPts val="0"/>
              </a:spcBef>
              <a:spcAft>
                <a:spcPts val="0"/>
              </a:spcAft>
              <a:defRPr sz="1200">
                <a:latin typeface="+mn-lt"/>
              </a:defRPr>
            </a:lvl1pPr>
          </a:lstStyle>
          <a:p>
            <a:pPr>
              <a:defRPr/>
            </a:pPr>
            <a:fld id="{7BA9B843-C717-4876-A657-7FB28D981841}" type="slidenum">
              <a:rPr lang="en-US"/>
              <a:pPr>
                <a:defRPr/>
              </a:pPr>
              <a:t>‹#›</a:t>
            </a:fld>
            <a:endParaRPr lang="en-US"/>
          </a:p>
        </p:txBody>
      </p:sp>
    </p:spTree>
    <p:extLst>
      <p:ext uri="{BB962C8B-B14F-4D97-AF65-F5344CB8AC3E}">
        <p14:creationId xmlns:p14="http://schemas.microsoft.com/office/powerpoint/2010/main" val="401753759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p:cNvSpPr>
          <p:nvPr>
            <p:ph type="sldImg"/>
          </p:nvPr>
        </p:nvSpPr>
        <p:spPr bwMode="auto">
          <a:noFill/>
          <a:ln>
            <a:solidFill>
              <a:srgbClr val="000000"/>
            </a:solidFill>
            <a:miter lim="800000"/>
            <a:headEnd/>
            <a:tailEnd/>
          </a:ln>
        </p:spPr>
      </p:sp>
      <p:sp>
        <p:nvSpPr>
          <p:cNvPr id="2048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t>Image: http://commons.wikimedia.org/wiki/File:Police_and_Fire_Vehicles.jpg</a:t>
            </a:r>
          </a:p>
        </p:txBody>
      </p:sp>
      <p:sp>
        <p:nvSpPr>
          <p:cNvPr id="2560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86C72A3-AAD9-4613-9AE5-80CBF05111BE}" type="slidenum">
              <a:rPr lang="en-US"/>
              <a:pPr fontAlgn="base">
                <a:spcBef>
                  <a:spcPct val="0"/>
                </a:spcBef>
                <a:spcAft>
                  <a:spcPct val="0"/>
                </a:spcAft>
                <a:defRPr/>
              </a:pPr>
              <a:t>4</a:t>
            </a:fld>
            <a:endParaRPr lang="en-US"/>
          </a:p>
        </p:txBody>
      </p:sp>
    </p:spTree>
    <p:extLst>
      <p:ext uri="{BB962C8B-B14F-4D97-AF65-F5344CB8AC3E}">
        <p14:creationId xmlns:p14="http://schemas.microsoft.com/office/powerpoint/2010/main" val="22597744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4034" name="Rectangle 8"/>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tabLst>
                <a:tab pos="0" algn="l"/>
                <a:tab pos="417357" algn="l"/>
                <a:tab pos="834714" algn="l"/>
                <a:tab pos="1253689" algn="l"/>
                <a:tab pos="1671046" algn="l"/>
                <a:tab pos="2090020" algn="l"/>
                <a:tab pos="2507377" algn="l"/>
                <a:tab pos="2926352" algn="l"/>
                <a:tab pos="3343709" algn="l"/>
                <a:tab pos="3762683" algn="l"/>
                <a:tab pos="4180040" algn="l"/>
                <a:tab pos="4597397" algn="l"/>
                <a:tab pos="5016372" algn="l"/>
                <a:tab pos="5433729" algn="l"/>
                <a:tab pos="5852703" algn="l"/>
                <a:tab pos="6270060" algn="l"/>
                <a:tab pos="6689035" algn="l"/>
                <a:tab pos="7106392" algn="l"/>
                <a:tab pos="7525366" algn="l"/>
                <a:tab pos="7942723" algn="l"/>
                <a:tab pos="8361698" algn="l"/>
              </a:tabLst>
            </a:pPr>
            <a:fld id="{6702BD86-BF3A-4607-A037-CB681275FA90}" type="slidenum">
              <a:rPr lang="en-US" smtClean="0">
                <a:solidFill>
                  <a:srgbClr val="FFFFFF"/>
                </a:solidFill>
                <a:latin typeface="Times New Roman" pitchFamily="18" charset="0"/>
                <a:ea typeface="Arial Unicode MS" pitchFamily="34" charset="-128"/>
                <a:cs typeface="Arial Unicode MS" pitchFamily="34" charset="-128"/>
              </a:rPr>
              <a:pPr fontAlgn="base">
                <a:spcBef>
                  <a:spcPct val="0"/>
                </a:spcBef>
                <a:spcAft>
                  <a:spcPct val="0"/>
                </a:spcAft>
                <a:tabLst>
                  <a:tab pos="0" algn="l"/>
                  <a:tab pos="417357" algn="l"/>
                  <a:tab pos="834714" algn="l"/>
                  <a:tab pos="1253689" algn="l"/>
                  <a:tab pos="1671046" algn="l"/>
                  <a:tab pos="2090020" algn="l"/>
                  <a:tab pos="2507377" algn="l"/>
                  <a:tab pos="2926352" algn="l"/>
                  <a:tab pos="3343709" algn="l"/>
                  <a:tab pos="3762683" algn="l"/>
                  <a:tab pos="4180040" algn="l"/>
                  <a:tab pos="4597397" algn="l"/>
                  <a:tab pos="5016372" algn="l"/>
                  <a:tab pos="5433729" algn="l"/>
                  <a:tab pos="5852703" algn="l"/>
                  <a:tab pos="6270060" algn="l"/>
                  <a:tab pos="6689035" algn="l"/>
                  <a:tab pos="7106392" algn="l"/>
                  <a:tab pos="7525366" algn="l"/>
                  <a:tab pos="7942723" algn="l"/>
                  <a:tab pos="8361698" algn="l"/>
                </a:tabLst>
              </a:pPr>
              <a:t>28</a:t>
            </a:fld>
            <a:endParaRPr lang="en-US" smtClean="0">
              <a:solidFill>
                <a:srgbClr val="FFFFFF"/>
              </a:solidFill>
              <a:latin typeface="Times New Roman" pitchFamily="18" charset="0"/>
              <a:ea typeface="Arial Unicode MS" pitchFamily="34" charset="-128"/>
              <a:cs typeface="Arial Unicode MS" pitchFamily="34" charset="-128"/>
            </a:endParaRPr>
          </a:p>
        </p:txBody>
      </p:sp>
      <p:sp>
        <p:nvSpPr>
          <p:cNvPr id="44035" name="Text Box 1"/>
          <p:cNvSpPr txBox="1">
            <a:spLocks noChangeArrowheads="1"/>
          </p:cNvSpPr>
          <p:nvPr/>
        </p:nvSpPr>
        <p:spPr bwMode="auto">
          <a:xfrm>
            <a:off x="1027219" y="705300"/>
            <a:ext cx="4954340" cy="3484536"/>
          </a:xfrm>
          <a:prstGeom prst="rect">
            <a:avLst/>
          </a:prstGeom>
          <a:solidFill>
            <a:srgbClr val="FFFFFF"/>
          </a:solidFill>
          <a:ln w="9525">
            <a:solidFill>
              <a:srgbClr val="000000"/>
            </a:solidFill>
            <a:miter lim="800000"/>
            <a:headEnd/>
            <a:tailEnd/>
          </a:ln>
        </p:spPr>
        <p:txBody>
          <a:bodyPr wrap="none" lIns="83617" tIns="41809" rIns="83617" bIns="41809" anchor="ctr"/>
          <a:lstStyle/>
          <a:p>
            <a:endParaRPr lang="en-US">
              <a:latin typeface="Calibri" pitchFamily="34" charset="0"/>
            </a:endParaRPr>
          </a:p>
        </p:txBody>
      </p:sp>
      <p:sp>
        <p:nvSpPr>
          <p:cNvPr id="44036" name="Rectangle 2"/>
          <p:cNvSpPr>
            <a:spLocks noGrp="1" noChangeArrowheads="1"/>
          </p:cNvSpPr>
          <p:nvPr>
            <p:ph type="body"/>
          </p:nvPr>
        </p:nvSpPr>
        <p:spPr bwMode="auto">
          <a:xfrm>
            <a:off x="701040" y="4414177"/>
            <a:ext cx="5606698" cy="4180152"/>
          </a:xfrm>
          <a:noFill/>
        </p:spPr>
        <p:txBody>
          <a:bodyPr wrap="none" numCol="1" anchor="ctr" anchorCtr="0" compatLnSpc="1">
            <a:prstTxWarp prst="textNoShape">
              <a:avLst/>
            </a:prstTxWarp>
          </a:bodyPr>
          <a:lstStyle/>
          <a:p>
            <a:pPr eaLnBrk="1" hangingPunct="1">
              <a:spcBef>
                <a:spcPct val="0"/>
              </a:spcBef>
            </a:pPr>
            <a:endParaRPr lang="en-US" smtClean="0">
              <a:latin typeface="Times New Roman" pitchFamily="18" charset="0"/>
            </a:endParaRPr>
          </a:p>
        </p:txBody>
      </p:sp>
    </p:spTree>
    <p:extLst>
      <p:ext uri="{BB962C8B-B14F-4D97-AF65-F5344CB8AC3E}">
        <p14:creationId xmlns:p14="http://schemas.microsoft.com/office/powerpoint/2010/main" val="5522493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BED572B-A07C-4E9B-981F-17646256D089}" type="slidenum">
              <a:rPr lang="en-US"/>
              <a:pPr fontAlgn="base">
                <a:spcBef>
                  <a:spcPct val="0"/>
                </a:spcBef>
                <a:spcAft>
                  <a:spcPct val="0"/>
                </a:spcAft>
                <a:defRPr/>
              </a:pPr>
              <a:t>29</a:t>
            </a:fld>
            <a:endParaRPr lang="en-US"/>
          </a:p>
        </p:txBody>
      </p:sp>
      <p:sp>
        <p:nvSpPr>
          <p:cNvPr id="46082" name="Rectangle 3074"/>
          <p:cNvSpPr>
            <a:spLocks noGrp="1" noRot="1" noChangeAspect="1" noChangeArrowheads="1" noTextEdit="1"/>
          </p:cNvSpPr>
          <p:nvPr>
            <p:ph type="sldImg"/>
          </p:nvPr>
        </p:nvSpPr>
        <p:spPr bwMode="auto">
          <a:noFill/>
          <a:ln>
            <a:solidFill>
              <a:srgbClr val="000000"/>
            </a:solidFill>
            <a:miter lim="800000"/>
            <a:headEnd/>
            <a:tailEnd/>
          </a:ln>
        </p:spPr>
      </p:sp>
      <p:sp>
        <p:nvSpPr>
          <p:cNvPr id="46083" name="Rectangle 3075"/>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extLst>
      <p:ext uri="{BB962C8B-B14F-4D97-AF65-F5344CB8AC3E}">
        <p14:creationId xmlns:p14="http://schemas.microsoft.com/office/powerpoint/2010/main" val="31623731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p:cNvSpPr>
            <a:spLocks noGrp="1" noRot="1" noChangeAspect="1" noTextEdit="1"/>
          </p:cNvSpPr>
          <p:nvPr>
            <p:ph type="sldImg"/>
          </p:nvPr>
        </p:nvSpPr>
        <p:spPr bwMode="auto">
          <a:noFill/>
          <a:ln>
            <a:solidFill>
              <a:srgbClr val="000000"/>
            </a:solidFill>
            <a:miter lim="800000"/>
            <a:headEnd/>
            <a:tailEnd/>
          </a:ln>
        </p:spPr>
      </p:sp>
      <p:sp>
        <p:nvSpPr>
          <p:cNvPr id="1843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With this graphic point out the difference between national and New England region.  Also ask people to name off some of the most commonly abused pharmaceuticals and be certain to identify which of them are opioids.</a:t>
            </a:r>
          </a:p>
        </p:txBody>
      </p:sp>
      <p:sp>
        <p:nvSpPr>
          <p:cNvPr id="1843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7ABEE1A-6470-4B50-A560-B41147D4B718}" type="slidenum">
              <a:rPr lang="en-US"/>
              <a:pPr fontAlgn="base">
                <a:spcBef>
                  <a:spcPct val="0"/>
                </a:spcBef>
                <a:spcAft>
                  <a:spcPct val="0"/>
                </a:spcAft>
                <a:defRPr/>
              </a:pPr>
              <a:t>31</a:t>
            </a:fld>
            <a:endParaRPr lang="en-US"/>
          </a:p>
        </p:txBody>
      </p:sp>
    </p:spTree>
    <p:extLst>
      <p:ext uri="{BB962C8B-B14F-4D97-AF65-F5344CB8AC3E}">
        <p14:creationId xmlns:p14="http://schemas.microsoft.com/office/powerpoint/2010/main" val="32215208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p:cNvSpPr>
          <p:nvPr>
            <p:ph type="sldImg"/>
          </p:nvPr>
        </p:nvSpPr>
        <p:spPr bwMode="auto">
          <a:noFill/>
          <a:ln>
            <a:solidFill>
              <a:srgbClr val="000000"/>
            </a:solidFill>
            <a:miter lim="800000"/>
            <a:headEnd/>
            <a:tailEnd/>
          </a:ln>
        </p:spPr>
      </p:sp>
      <p:sp>
        <p:nvSpPr>
          <p:cNvPr id="2355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t>An overdose occurs when too much of an opioid, like heroin or Oxycontin,  fits in too many receptors slowing and then stopping the breathing</a:t>
            </a:r>
          </a:p>
          <a:p>
            <a:pPr eaLnBrk="1" hangingPunct="1">
              <a:spcBef>
                <a:spcPct val="0"/>
              </a:spcBef>
            </a:pPr>
            <a:endParaRPr lang="en-US" smtClean="0"/>
          </a:p>
        </p:txBody>
      </p:sp>
      <p:sp>
        <p:nvSpPr>
          <p:cNvPr id="3277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AF6E186-F96B-49CE-AB54-8076C50A545F}" type="slidenum">
              <a:rPr lang="en-US"/>
              <a:pPr fontAlgn="base">
                <a:spcBef>
                  <a:spcPct val="0"/>
                </a:spcBef>
                <a:spcAft>
                  <a:spcPct val="0"/>
                </a:spcAft>
                <a:defRPr/>
              </a:pPr>
              <a:t>10</a:t>
            </a:fld>
            <a:endParaRPr lang="en-US"/>
          </a:p>
        </p:txBody>
      </p:sp>
    </p:spTree>
    <p:extLst>
      <p:ext uri="{BB962C8B-B14F-4D97-AF65-F5344CB8AC3E}">
        <p14:creationId xmlns:p14="http://schemas.microsoft.com/office/powerpoint/2010/main" val="17143106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3743D65-BF76-4569-94E1-890502D3EB34}" type="slidenum">
              <a:rPr lang="en-US"/>
              <a:pPr fontAlgn="base">
                <a:spcBef>
                  <a:spcPct val="0"/>
                </a:spcBef>
                <a:spcAft>
                  <a:spcPct val="0"/>
                </a:spcAft>
                <a:defRPr/>
              </a:pPr>
              <a:t>14</a:t>
            </a:fld>
            <a:endParaRPr lang="en-US"/>
          </a:p>
        </p:txBody>
      </p:sp>
      <p:sp>
        <p:nvSpPr>
          <p:cNvPr id="25603" name="Rectangle 6"/>
          <p:cNvSpPr txBox="1">
            <a:spLocks noGrp="1" noChangeArrowheads="1"/>
          </p:cNvSpPr>
          <p:nvPr/>
        </p:nvSpPr>
        <p:spPr bwMode="auto">
          <a:xfrm>
            <a:off x="3967692" y="8831580"/>
            <a:ext cx="3041086" cy="463207"/>
          </a:xfrm>
          <a:prstGeom prst="rect">
            <a:avLst/>
          </a:prstGeom>
          <a:noFill/>
          <a:ln w="9525">
            <a:noFill/>
            <a:miter lim="800000"/>
            <a:headEnd/>
            <a:tailEnd/>
          </a:ln>
        </p:spPr>
        <p:txBody>
          <a:bodyPr lIns="0" tIns="0" rIns="0" bIns="0" anchor="b"/>
          <a:lstStyle/>
          <a:p>
            <a:pPr algn="r" defTabSz="465887">
              <a:lnSpc>
                <a:spcPct val="95000"/>
              </a:lnSpc>
              <a:buClr>
                <a:srgbClr val="000000"/>
              </a:buClr>
              <a:buSzPct val="100000"/>
              <a:tabLst>
                <a:tab pos="737654" algn="l"/>
                <a:tab pos="1475308" algn="l"/>
                <a:tab pos="2212962" algn="l"/>
                <a:tab pos="2950616" algn="l"/>
              </a:tabLst>
            </a:pPr>
            <a:fld id="{91B3C5F2-124D-4965-B537-1B2B1E3A44A0}" type="slidenum">
              <a:rPr lang="en-US" sz="1400">
                <a:solidFill>
                  <a:srgbClr val="FFFFFF"/>
                </a:solidFill>
                <a:latin typeface="Times New Roman" pitchFamily="18" charset="0"/>
                <a:cs typeface="Lucida Sans Unicode" pitchFamily="34" charset="0"/>
              </a:rPr>
              <a:pPr algn="r" defTabSz="465887">
                <a:lnSpc>
                  <a:spcPct val="95000"/>
                </a:lnSpc>
                <a:buClr>
                  <a:srgbClr val="000000"/>
                </a:buClr>
                <a:buSzPct val="100000"/>
                <a:tabLst>
                  <a:tab pos="737654" algn="l"/>
                  <a:tab pos="1475308" algn="l"/>
                  <a:tab pos="2212962" algn="l"/>
                  <a:tab pos="2950616" algn="l"/>
                </a:tabLst>
              </a:pPr>
              <a:t>14</a:t>
            </a:fld>
            <a:endParaRPr lang="en-US" sz="1400">
              <a:solidFill>
                <a:srgbClr val="FFFFFF"/>
              </a:solidFill>
              <a:latin typeface="Times New Roman" pitchFamily="18" charset="0"/>
              <a:cs typeface="Lucida Sans Unicode" pitchFamily="34" charset="0"/>
            </a:endParaRPr>
          </a:p>
        </p:txBody>
      </p:sp>
      <p:sp>
        <p:nvSpPr>
          <p:cNvPr id="25604" name="Text Box 1"/>
          <p:cNvSpPr txBox="1">
            <a:spLocks noChangeArrowheads="1"/>
          </p:cNvSpPr>
          <p:nvPr/>
        </p:nvSpPr>
        <p:spPr bwMode="auto">
          <a:xfrm>
            <a:off x="1168400" y="697230"/>
            <a:ext cx="4673600" cy="3486150"/>
          </a:xfrm>
          <a:prstGeom prst="rect">
            <a:avLst/>
          </a:prstGeom>
          <a:solidFill>
            <a:srgbClr val="FFFFFF"/>
          </a:solidFill>
          <a:ln w="9525">
            <a:solidFill>
              <a:srgbClr val="000000"/>
            </a:solidFill>
            <a:miter lim="800000"/>
            <a:headEnd/>
            <a:tailEnd/>
          </a:ln>
        </p:spPr>
        <p:txBody>
          <a:bodyPr wrap="none" lIns="93177" tIns="46589" rIns="93177" bIns="46589" anchor="ctr"/>
          <a:lstStyle/>
          <a:p>
            <a:pPr>
              <a:buClr>
                <a:srgbClr val="000000"/>
              </a:buClr>
              <a:buSzPct val="100000"/>
              <a:buFont typeface="Times New Roman" pitchFamily="18" charset="0"/>
              <a:buNone/>
            </a:pPr>
            <a:endParaRPr lang="en-US">
              <a:solidFill>
                <a:schemeClr val="bg1"/>
              </a:solidFill>
              <a:cs typeface="Lucida Sans Unicode" pitchFamily="34" charset="0"/>
            </a:endParaRPr>
          </a:p>
        </p:txBody>
      </p:sp>
      <p:sp>
        <p:nvSpPr>
          <p:cNvPr id="25605" name="Rectangle 2"/>
          <p:cNvSpPr>
            <a:spLocks noGrp="1" noChangeArrowheads="1"/>
          </p:cNvSpPr>
          <p:nvPr>
            <p:ph type="body"/>
          </p:nvPr>
        </p:nvSpPr>
        <p:spPr bwMode="auto">
          <a:noFill/>
        </p:spPr>
        <p:txBody>
          <a:bodyPr wrap="none" lIns="0" tIns="0" rIns="0" bIns="0" numCol="1" anchor="ctr" anchorCtr="0" compatLnSpc="1">
            <a:prstTxWarp prst="textNoShape">
              <a:avLst/>
            </a:prstTxWarp>
          </a:bodyPr>
          <a:lstStyle/>
          <a:p>
            <a:pPr defTabSz="465887" eaLnBrk="1" hangingPunct="1">
              <a:spcBef>
                <a:spcPct val="0"/>
              </a:spcBef>
            </a:pPr>
            <a:endParaRPr lang="en-US" smtClean="0"/>
          </a:p>
        </p:txBody>
      </p:sp>
      <p:sp>
        <p:nvSpPr>
          <p:cNvPr id="25606" name="Text Box 3"/>
          <p:cNvSpPr txBox="1">
            <a:spLocks noChangeArrowheads="1"/>
          </p:cNvSpPr>
          <p:nvPr/>
        </p:nvSpPr>
        <p:spPr bwMode="auto">
          <a:xfrm>
            <a:off x="3970938" y="8829967"/>
            <a:ext cx="3037840" cy="464820"/>
          </a:xfrm>
          <a:prstGeom prst="rect">
            <a:avLst/>
          </a:prstGeom>
          <a:noFill/>
          <a:ln w="9525">
            <a:noFill/>
            <a:miter lim="800000"/>
            <a:headEnd/>
            <a:tailEnd/>
          </a:ln>
        </p:spPr>
        <p:txBody>
          <a:bodyPr lIns="91710" tIns="47689" rIns="91710" bIns="47689" anchor="b"/>
          <a:lstStyle/>
          <a:p>
            <a:pPr algn="r" defTabSz="465887">
              <a:buClr>
                <a:srgbClr val="000000"/>
              </a:buClr>
              <a:buSzPct val="100000"/>
              <a:tabLst>
                <a:tab pos="737654" algn="l"/>
                <a:tab pos="1475308" algn="l"/>
                <a:tab pos="2212962" algn="l"/>
                <a:tab pos="2950616" algn="l"/>
              </a:tabLst>
            </a:pPr>
            <a:fld id="{33F05A1E-19E5-44A2-8DAD-2107026BF262}" type="slidenum">
              <a:rPr lang="en-US" sz="1200">
                <a:solidFill>
                  <a:srgbClr val="000000"/>
                </a:solidFill>
                <a:latin typeface="Calibri" pitchFamily="34" charset="0"/>
                <a:cs typeface="Lucida Sans Unicode" pitchFamily="34" charset="0"/>
              </a:rPr>
              <a:pPr algn="r" defTabSz="465887">
                <a:buClr>
                  <a:srgbClr val="000000"/>
                </a:buClr>
                <a:buSzPct val="100000"/>
                <a:tabLst>
                  <a:tab pos="737654" algn="l"/>
                  <a:tab pos="1475308" algn="l"/>
                  <a:tab pos="2212962" algn="l"/>
                  <a:tab pos="2950616" algn="l"/>
                </a:tabLst>
              </a:pPr>
              <a:t>14</a:t>
            </a:fld>
            <a:endParaRPr lang="en-US" sz="1200">
              <a:solidFill>
                <a:srgbClr val="000000"/>
              </a:solidFill>
              <a:latin typeface="Calibri" pitchFamily="34" charset="0"/>
              <a:cs typeface="Lucida Sans Unicode" pitchFamily="34" charset="0"/>
            </a:endParaRPr>
          </a:p>
        </p:txBody>
      </p:sp>
    </p:spTree>
    <p:extLst>
      <p:ext uri="{BB962C8B-B14F-4D97-AF65-F5344CB8AC3E}">
        <p14:creationId xmlns:p14="http://schemas.microsoft.com/office/powerpoint/2010/main" val="6693346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lide Image Placeholder 1"/>
          <p:cNvSpPr>
            <a:spLocks noGrp="1" noRot="1" noChangeAspect="1"/>
          </p:cNvSpPr>
          <p:nvPr>
            <p:ph type="sldImg"/>
          </p:nvPr>
        </p:nvSpPr>
        <p:spPr bwMode="auto">
          <a:noFill/>
          <a:ln>
            <a:solidFill>
              <a:srgbClr val="000000"/>
            </a:solidFill>
            <a:miter lim="800000"/>
            <a:headEnd/>
            <a:tailEnd/>
          </a:ln>
        </p:spPr>
      </p:sp>
      <p:sp>
        <p:nvSpPr>
          <p:cNvPr id="2867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t>An overdose occurs when too much of an opioid, like heroin or Oxycontin,  fits in too many receptors slowing and then stopping the breathing</a:t>
            </a:r>
          </a:p>
          <a:p>
            <a:pPr eaLnBrk="1" hangingPunct="1">
              <a:spcBef>
                <a:spcPct val="0"/>
              </a:spcBef>
            </a:pPr>
            <a:endParaRPr lang="en-US" smtClean="0"/>
          </a:p>
        </p:txBody>
      </p:sp>
      <p:sp>
        <p:nvSpPr>
          <p:cNvPr id="3686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6A8B00C-8922-4123-9869-220CAA9A893C}" type="slidenum">
              <a:rPr lang="en-US"/>
              <a:pPr fontAlgn="base">
                <a:spcBef>
                  <a:spcPct val="0"/>
                </a:spcBef>
                <a:spcAft>
                  <a:spcPct val="0"/>
                </a:spcAft>
                <a:defRPr/>
              </a:pPr>
              <a:t>16</a:t>
            </a:fld>
            <a:endParaRPr lang="en-US"/>
          </a:p>
        </p:txBody>
      </p:sp>
    </p:spTree>
    <p:extLst>
      <p:ext uri="{BB962C8B-B14F-4D97-AF65-F5344CB8AC3E}">
        <p14:creationId xmlns:p14="http://schemas.microsoft.com/office/powerpoint/2010/main" val="26425262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7BA9B843-C717-4876-A657-7FB28D981841}" type="slidenum">
              <a:rPr lang="en-US" smtClean="0"/>
              <a:pPr>
                <a:defRPr/>
              </a:pPr>
              <a:t>18</a:t>
            </a:fld>
            <a:endParaRPr lang="en-US"/>
          </a:p>
        </p:txBody>
      </p:sp>
    </p:spTree>
    <p:extLst>
      <p:ext uri="{BB962C8B-B14F-4D97-AF65-F5344CB8AC3E}">
        <p14:creationId xmlns:p14="http://schemas.microsoft.com/office/powerpoint/2010/main" val="9759121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52CAF7A-E96E-4A25-99F3-C7C7C98C3C52}" type="slidenum">
              <a:rPr lang="en-US"/>
              <a:pPr fontAlgn="base">
                <a:spcBef>
                  <a:spcPct val="0"/>
                </a:spcBef>
                <a:spcAft>
                  <a:spcPct val="0"/>
                </a:spcAft>
                <a:defRPr/>
              </a:pPr>
              <a:t>20</a:t>
            </a:fld>
            <a:endParaRPr lang="en-US"/>
          </a:p>
        </p:txBody>
      </p:sp>
      <p:sp>
        <p:nvSpPr>
          <p:cNvPr id="31746"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103427" name="Rectangle 3"/>
          <p:cNvSpPr>
            <a:spLocks noGrp="1" noChangeArrowheads="1"/>
          </p:cNvSpPr>
          <p:nvPr>
            <p:ph type="body" idx="1"/>
          </p:nvPr>
        </p:nvSpPr>
        <p:spPr bwMode="auto">
          <a:xfrm>
            <a:off x="934720" y="4415790"/>
            <a:ext cx="5140960" cy="4183380"/>
          </a:xfrm>
          <a:solidFill>
            <a:srgbClr val="FFFFFF"/>
          </a:solidFill>
          <a:ln>
            <a:solidFill>
              <a:srgbClr val="000000"/>
            </a:solidFill>
            <a:miter lim="800000"/>
            <a:headEnd/>
            <a:tailEnd/>
          </a:ln>
        </p:spPr>
        <p:txBody>
          <a:bodyPr/>
          <a:lstStyle/>
          <a:p>
            <a:pPr marL="232943" indent="-232943" eaLnBrk="1" fontAlgn="auto" hangingPunct="1">
              <a:spcBef>
                <a:spcPts val="0"/>
              </a:spcBef>
              <a:spcAft>
                <a:spcPts val="0"/>
              </a:spcAft>
              <a:defRPr/>
            </a:pPr>
            <a:r>
              <a:rPr lang="en-US" b="1" dirty="0">
                <a:effectLst>
                  <a:outerShdw blurRad="38100" dist="38100" dir="2700000" algn="tl">
                    <a:srgbClr val="C0C0C0"/>
                  </a:outerShdw>
                </a:effectLst>
              </a:rPr>
              <a:t>A</a:t>
            </a:r>
            <a:r>
              <a:rPr lang="en-US" dirty="0"/>
              <a:t> 1998 national survey of police agencies conducted by the President’s “Drug Czar” reveled that police officers are unaware of the drugs associated with the Rave-style dance phenomena.  The report went on to say that police training and enforcement resources were almost entirely devoted to the older familiar drugs of abuse such as heroin, cocaine and marijuana.</a:t>
            </a:r>
          </a:p>
          <a:p>
            <a:pPr marL="232943" indent="-232943" eaLnBrk="1" fontAlgn="auto" hangingPunct="1">
              <a:spcBef>
                <a:spcPts val="0"/>
              </a:spcBef>
              <a:spcAft>
                <a:spcPts val="0"/>
              </a:spcAft>
              <a:defRPr/>
            </a:pPr>
            <a:r>
              <a:rPr lang="en-US" dirty="0"/>
              <a:t>To recognize these new club drugs a three step plan is recommended:</a:t>
            </a:r>
          </a:p>
          <a:p>
            <a:pPr marL="232943" indent="-232943" eaLnBrk="1" fontAlgn="auto" hangingPunct="1">
              <a:spcBef>
                <a:spcPts val="0"/>
              </a:spcBef>
              <a:spcAft>
                <a:spcPts val="0"/>
              </a:spcAft>
              <a:buFontTx/>
              <a:buAutoNum type="arabicPeriod"/>
              <a:defRPr/>
            </a:pPr>
            <a:r>
              <a:rPr lang="en-US" dirty="0"/>
              <a:t>The first tip-off that a person is a Club Drug user is to be able to recognize the jewelry, concealment methods and paraphernalia associated with these new drugs,</a:t>
            </a:r>
          </a:p>
          <a:p>
            <a:pPr marL="232943" indent="-232943" eaLnBrk="1" fontAlgn="auto" hangingPunct="1">
              <a:spcBef>
                <a:spcPts val="0"/>
              </a:spcBef>
              <a:spcAft>
                <a:spcPts val="0"/>
              </a:spcAft>
              <a:buFontTx/>
              <a:buAutoNum type="arabicPeriod"/>
              <a:defRPr/>
            </a:pPr>
            <a:r>
              <a:rPr lang="en-US" dirty="0"/>
              <a:t>Recognize what the different Club Drugs look like, as most look different than the classic drugs such as cocaine or heroin,</a:t>
            </a:r>
          </a:p>
          <a:p>
            <a:pPr marL="232943" indent="-232943" eaLnBrk="1" fontAlgn="auto" hangingPunct="1">
              <a:spcBef>
                <a:spcPts val="0"/>
              </a:spcBef>
              <a:spcAft>
                <a:spcPts val="0"/>
              </a:spcAft>
              <a:buFontTx/>
              <a:buAutoNum type="arabicPeriod"/>
              <a:defRPr/>
            </a:pPr>
            <a:r>
              <a:rPr lang="en-US" dirty="0"/>
              <a:t>Recognize and document the physical symptoms of impairment due to Club Drug use. </a:t>
            </a:r>
          </a:p>
          <a:p>
            <a:pPr marL="232943" indent="-232943" eaLnBrk="1" fontAlgn="auto" hangingPunct="1">
              <a:spcBef>
                <a:spcPts val="0"/>
              </a:spcBef>
              <a:spcAft>
                <a:spcPts val="0"/>
              </a:spcAft>
              <a:defRPr/>
            </a:pPr>
            <a:r>
              <a:rPr lang="en-US" dirty="0"/>
              <a:t> Some of these new Club Drugs will NOT be detectable in urine or substance tests at state crime labs because many are not yet scheduled as controlled substances.  Most of the responsibility to recognize these new drugs is on the first responders.  All drugs of abuse effect the eyes in predictable ways and can be an important clue to spotting the Club Drug abuser.</a:t>
            </a:r>
          </a:p>
        </p:txBody>
      </p:sp>
    </p:spTree>
    <p:extLst>
      <p:ext uri="{BB962C8B-B14F-4D97-AF65-F5344CB8AC3E}">
        <p14:creationId xmlns:p14="http://schemas.microsoft.com/office/powerpoint/2010/main" val="6901804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702F670-7121-421F-B739-0DFFCF670D44}" type="slidenum">
              <a:rPr lang="en-US"/>
              <a:pPr fontAlgn="base">
                <a:spcBef>
                  <a:spcPct val="0"/>
                </a:spcBef>
                <a:spcAft>
                  <a:spcPct val="0"/>
                </a:spcAft>
                <a:defRPr/>
              </a:pPr>
              <a:t>21</a:t>
            </a:fld>
            <a:endParaRPr lang="en-US"/>
          </a:p>
        </p:txBody>
      </p:sp>
      <p:sp>
        <p:nvSpPr>
          <p:cNvPr id="33794"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3795" name="Rectangle 3"/>
          <p:cNvSpPr>
            <a:spLocks noGrp="1" noChangeArrowheads="1"/>
          </p:cNvSpPr>
          <p:nvPr>
            <p:ph type="body" idx="1"/>
          </p:nvPr>
        </p:nvSpPr>
        <p:spPr bwMode="auto">
          <a:xfrm>
            <a:off x="934720" y="4415790"/>
            <a:ext cx="5140960" cy="4183380"/>
          </a:xfrm>
          <a:noFill/>
        </p:spPr>
        <p:txBody>
          <a:bodyPr wrap="square" numCol="1" anchor="t" anchorCtr="0" compatLnSpc="1">
            <a:prstTxWarp prst="textNoShape">
              <a:avLst/>
            </a:prstTxWarp>
          </a:bodyPr>
          <a:lstStyle/>
          <a:p>
            <a:pPr eaLnBrk="1" hangingPunct="1">
              <a:spcBef>
                <a:spcPct val="0"/>
              </a:spcBef>
            </a:pPr>
            <a:endParaRPr lang="en-US" smtClean="0"/>
          </a:p>
        </p:txBody>
      </p:sp>
    </p:spTree>
    <p:extLst>
      <p:ext uri="{BB962C8B-B14F-4D97-AF65-F5344CB8AC3E}">
        <p14:creationId xmlns:p14="http://schemas.microsoft.com/office/powerpoint/2010/main" val="29202692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lide Image Placeholder 1"/>
          <p:cNvSpPr>
            <a:spLocks noGrp="1" noRot="1" noChangeAspect="1"/>
          </p:cNvSpPr>
          <p:nvPr>
            <p:ph type="sldImg"/>
          </p:nvPr>
        </p:nvSpPr>
        <p:spPr bwMode="auto">
          <a:noFill/>
          <a:ln>
            <a:solidFill>
              <a:srgbClr val="000000"/>
            </a:solidFill>
            <a:miter lim="800000"/>
            <a:headEnd/>
            <a:tailEnd/>
          </a:ln>
        </p:spPr>
      </p:sp>
      <p:sp>
        <p:nvSpPr>
          <p:cNvPr id="3686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t>Image: http://crossfitdelawarevalley.com/2013/03/20/cpr-certification-at-cfdv-5-5-13/</a:t>
            </a:r>
          </a:p>
        </p:txBody>
      </p:sp>
      <p:sp>
        <p:nvSpPr>
          <p:cNvPr id="4813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C011A8D-4D1F-4AE4-AEEC-5C7A4C29E1B0}" type="slidenum">
              <a:rPr lang="en-US"/>
              <a:pPr fontAlgn="base">
                <a:spcBef>
                  <a:spcPct val="0"/>
                </a:spcBef>
                <a:spcAft>
                  <a:spcPct val="0"/>
                </a:spcAft>
                <a:defRPr/>
              </a:pPr>
              <a:t>23</a:t>
            </a:fld>
            <a:endParaRPr lang="en-US"/>
          </a:p>
        </p:txBody>
      </p:sp>
    </p:spTree>
    <p:extLst>
      <p:ext uri="{BB962C8B-B14F-4D97-AF65-F5344CB8AC3E}">
        <p14:creationId xmlns:p14="http://schemas.microsoft.com/office/powerpoint/2010/main" val="2478558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Slide Image Placeholder 1"/>
          <p:cNvSpPr>
            <a:spLocks noGrp="1" noRot="1" noChangeAspect="1"/>
          </p:cNvSpPr>
          <p:nvPr>
            <p:ph type="sldImg"/>
          </p:nvPr>
        </p:nvSpPr>
        <p:spPr bwMode="auto">
          <a:noFill/>
          <a:ln>
            <a:solidFill>
              <a:srgbClr val="000000"/>
            </a:solidFill>
            <a:miter lim="800000"/>
            <a:headEnd/>
            <a:tailEnd/>
          </a:ln>
        </p:spPr>
      </p:sp>
      <p:sp>
        <p:nvSpPr>
          <p:cNvPr id="3891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t>Image from: http://infusedmedical.com/ambubag.html</a:t>
            </a:r>
          </a:p>
        </p:txBody>
      </p:sp>
      <p:sp>
        <p:nvSpPr>
          <p:cNvPr id="5017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610F898-032A-4996-8D42-ABC967C53B6D}" type="slidenum">
              <a:rPr lang="en-US"/>
              <a:pPr fontAlgn="base">
                <a:spcBef>
                  <a:spcPct val="0"/>
                </a:spcBef>
                <a:spcAft>
                  <a:spcPct val="0"/>
                </a:spcAft>
                <a:defRPr/>
              </a:pPr>
              <a:t>24</a:t>
            </a:fld>
            <a:endParaRPr lang="en-US"/>
          </a:p>
        </p:txBody>
      </p:sp>
    </p:spTree>
    <p:extLst>
      <p:ext uri="{BB962C8B-B14F-4D97-AF65-F5344CB8AC3E}">
        <p14:creationId xmlns:p14="http://schemas.microsoft.com/office/powerpoint/2010/main" val="25699118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Freeform 7"/>
          <p:cNvSpPr>
            <a:spLocks noChangeArrowheads="1"/>
          </p:cNvSpPr>
          <p:nvPr/>
        </p:nvSpPr>
        <p:spPr bwMode="auto">
          <a:xfrm>
            <a:off x="609600" y="1219200"/>
            <a:ext cx="79248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pPr>
              <a:defRPr/>
            </a:pPr>
            <a:endParaRPr lang="en-US"/>
          </a:p>
        </p:txBody>
      </p:sp>
      <p:sp>
        <p:nvSpPr>
          <p:cNvPr id="5" name="Line 8"/>
          <p:cNvSpPr>
            <a:spLocks noChangeShapeType="1"/>
          </p:cNvSpPr>
          <p:nvPr/>
        </p:nvSpPr>
        <p:spPr bwMode="auto">
          <a:xfrm>
            <a:off x="1981200" y="3962400"/>
            <a:ext cx="6511925" cy="0"/>
          </a:xfrm>
          <a:prstGeom prst="line">
            <a:avLst/>
          </a:prstGeom>
          <a:noFill/>
          <a:ln w="19050">
            <a:solidFill>
              <a:schemeClr val="accent1"/>
            </a:solidFill>
            <a:round/>
            <a:headEnd/>
            <a:tailEnd/>
          </a:ln>
          <a:effectLst/>
        </p:spPr>
        <p:txBody>
          <a:bodyPr/>
          <a:lstStyle/>
          <a:p>
            <a:pPr>
              <a:defRPr/>
            </a:pPr>
            <a:endParaRPr lang="en-US"/>
          </a:p>
        </p:txBody>
      </p:sp>
      <p:sp>
        <p:nvSpPr>
          <p:cNvPr id="116738" name="Rectangle 2"/>
          <p:cNvSpPr>
            <a:spLocks noGrp="1" noChangeArrowheads="1"/>
          </p:cNvSpPr>
          <p:nvPr>
            <p:ph type="ctrTitle"/>
          </p:nvPr>
        </p:nvSpPr>
        <p:spPr>
          <a:xfrm>
            <a:off x="914400" y="1524000"/>
            <a:ext cx="7623175" cy="1752600"/>
          </a:xfrm>
        </p:spPr>
        <p:txBody>
          <a:bodyPr/>
          <a:lstStyle>
            <a:lvl1pPr>
              <a:defRPr sz="5000"/>
            </a:lvl1pPr>
          </a:lstStyle>
          <a:p>
            <a:r>
              <a:rPr lang="en-US" altLang="en-US"/>
              <a:t>Click to edit Master title style</a:t>
            </a:r>
          </a:p>
        </p:txBody>
      </p:sp>
      <p:sp>
        <p:nvSpPr>
          <p:cNvPr id="116739" name="Rectangle 3"/>
          <p:cNvSpPr>
            <a:spLocks noGrp="1" noChangeArrowheads="1"/>
          </p:cNvSpPr>
          <p:nvPr>
            <p:ph type="subTitle" idx="1"/>
          </p:nvPr>
        </p:nvSpPr>
        <p:spPr>
          <a:xfrm>
            <a:off x="1981200" y="3962400"/>
            <a:ext cx="6553200" cy="1752600"/>
          </a:xfrm>
        </p:spPr>
        <p:txBody>
          <a:bodyPr/>
          <a:lstStyle>
            <a:lvl1pPr marL="0" indent="0">
              <a:buFont typeface="Wingdings" pitchFamily="2" charset="2"/>
              <a:buNone/>
              <a:defRPr sz="2800"/>
            </a:lvl1pPr>
          </a:lstStyle>
          <a:p>
            <a:r>
              <a:rPr lang="en-US" altLang="en-US"/>
              <a:t>Click to edit Master subtitle style</a:t>
            </a:r>
          </a:p>
        </p:txBody>
      </p:sp>
      <p:sp>
        <p:nvSpPr>
          <p:cNvPr id="6" name="Rectangle 4"/>
          <p:cNvSpPr>
            <a:spLocks noGrp="1" noChangeArrowheads="1"/>
          </p:cNvSpPr>
          <p:nvPr>
            <p:ph type="dt" sz="half" idx="10"/>
          </p:nvPr>
        </p:nvSpPr>
        <p:spPr/>
        <p:txBody>
          <a:bodyPr/>
          <a:lstStyle>
            <a:lvl1pPr>
              <a:defRPr/>
            </a:lvl1pPr>
          </a:lstStyle>
          <a:p>
            <a:pPr>
              <a:defRPr/>
            </a:pPr>
            <a:fld id="{DCB601B9-E7F5-4A50-A1EA-9E3099E401BD}" type="datetimeFigureOut">
              <a:rPr lang="en-US"/>
              <a:pPr>
                <a:defRPr/>
              </a:pPr>
              <a:t>9/4/2014</a:t>
            </a:fld>
            <a:endParaRPr lang="en-US" altLang="en-US"/>
          </a:p>
        </p:txBody>
      </p:sp>
      <p:sp>
        <p:nvSpPr>
          <p:cNvPr id="7" name="Rectangle 5"/>
          <p:cNvSpPr>
            <a:spLocks noGrp="1" noChangeArrowheads="1"/>
          </p:cNvSpPr>
          <p:nvPr>
            <p:ph type="ftr" sz="quarter" idx="11"/>
          </p:nvPr>
        </p:nvSpPr>
        <p:spPr>
          <a:xfrm>
            <a:off x="3124200" y="6243638"/>
            <a:ext cx="2895600" cy="457200"/>
          </a:xfrm>
        </p:spPr>
        <p:txBody>
          <a:bodyPr/>
          <a:lstStyle>
            <a:lvl1pPr>
              <a:defRPr/>
            </a:lvl1pPr>
          </a:lstStyle>
          <a:p>
            <a:pPr>
              <a:defRPr/>
            </a:pPr>
            <a:endParaRPr lang="en-US" altLang="en-US"/>
          </a:p>
        </p:txBody>
      </p:sp>
      <p:sp>
        <p:nvSpPr>
          <p:cNvPr id="8" name="Rectangle 6"/>
          <p:cNvSpPr>
            <a:spLocks noGrp="1" noChangeArrowheads="1"/>
          </p:cNvSpPr>
          <p:nvPr>
            <p:ph type="sldNum" sz="quarter" idx="12"/>
          </p:nvPr>
        </p:nvSpPr>
        <p:spPr/>
        <p:txBody>
          <a:bodyPr/>
          <a:lstStyle>
            <a:lvl1pPr>
              <a:defRPr/>
            </a:lvl1pPr>
          </a:lstStyle>
          <a:p>
            <a:pPr>
              <a:defRPr/>
            </a:pPr>
            <a:fld id="{437E58DE-F7CA-4075-A242-EDB5D6EC30BC}" type="slidenum">
              <a:rPr lang="en-US" altLang="en-US"/>
              <a:pPr>
                <a:defRPr/>
              </a:pPr>
              <a:t>‹#›</a:t>
            </a:fld>
            <a:endParaRPr lang="en-US"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2854ECD2-8C3F-4712-9BB3-AA1EADF27C20}" type="datetimeFigureOut">
              <a:rPr lang="en-US"/>
              <a:pPr>
                <a:defRPr/>
              </a:pPr>
              <a:t>9/4/2014</a:t>
            </a:fld>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7A4545E8-95D4-4350-B7E4-948C199F1702}" type="slidenum">
              <a:rPr lang="en-US" altLang="en-US"/>
              <a:pPr>
                <a:defRPr/>
              </a:pPr>
              <a:t>‹#›</a:t>
            </a:fld>
            <a:endParaRPr lang="en-US" altLang="en-US"/>
          </a:p>
        </p:txBody>
      </p:sp>
      <p:pic>
        <p:nvPicPr>
          <p:cNvPr id="7" name="Picture 2" descr="G:\JENNIFER ROWE\PRESCRIPTION-DRUG-TASK-FORCE_POWERPOINT-GRAPHIC.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6200" y="-21772"/>
            <a:ext cx="9216571" cy="691242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CFB7B9EE-6677-4D49-8C71-FE8681754C9C}" type="datetimeFigureOut">
              <a:rPr lang="en-US"/>
              <a:pPr>
                <a:defRPr/>
              </a:pPr>
              <a:t>9/4/2014</a:t>
            </a:fld>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FE728357-F273-4554-8377-670241BEC994}" type="slidenum">
              <a:rPr lang="en-US" altLang="en-US"/>
              <a:pPr>
                <a:defRPr/>
              </a:pPr>
              <a:t>‹#›</a:t>
            </a:fld>
            <a:endParaRPr lang="en-US" altLang="en-US"/>
          </a:p>
        </p:txBody>
      </p:sp>
      <p:pic>
        <p:nvPicPr>
          <p:cNvPr id="7" name="Picture 2" descr="G:\JENNIFER ROWE\PRESCRIPTION-DRUG-TASK-FORCE_POWERPOINT-GRAPHIC.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6200" y="-21772"/>
            <a:ext cx="9216571" cy="691242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6632AD53-8769-49B0-875D-0764A7D4322F}" type="datetimeFigureOut">
              <a:rPr lang="en-US"/>
              <a:pPr>
                <a:defRPr/>
              </a:pPr>
              <a:t>9/4/2014</a:t>
            </a:fld>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BCCCF56C-047C-45F9-96FD-ACE74F291835}" type="slidenum">
              <a:rPr lang="en-US" altLang="en-US"/>
              <a:pPr>
                <a:defRPr/>
              </a:pPr>
              <a:t>‹#›</a:t>
            </a:fld>
            <a:endParaRPr lang="en-US"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E5FD9264-5A95-4932-A707-B5FE12ABD453}" type="datetimeFigureOut">
              <a:rPr lang="en-US"/>
              <a:pPr>
                <a:defRPr/>
              </a:pPr>
              <a:t>9/4/2014</a:t>
            </a:fld>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D3E0872E-E496-4595-8688-3DDA1B1BF536}" type="slidenum">
              <a:rPr lang="en-US" altLang="en-US"/>
              <a:pPr>
                <a:defRPr/>
              </a:pPr>
              <a:t>‹#›</a:t>
            </a:fld>
            <a:endParaRPr lang="en-US"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fld id="{060FABA6-438B-4A9E-B104-D476634B99A4}" type="datetimeFigureOut">
              <a:rPr lang="en-US"/>
              <a:pPr>
                <a:defRPr/>
              </a:pPr>
              <a:t>9/4/2014</a:t>
            </a:fld>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3568DDEA-9EED-48AF-A5B4-EA7273CA6652}" type="slidenum">
              <a:rPr lang="en-US" altLang="en-US"/>
              <a:pPr>
                <a:defRPr/>
              </a:pPr>
              <a:t>‹#›</a:t>
            </a:fld>
            <a:endParaRPr lang="en-US"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fld id="{6CADD355-91DE-4CCC-8679-9E64C9FF19EF}" type="datetimeFigureOut">
              <a:rPr lang="en-US"/>
              <a:pPr>
                <a:defRPr/>
              </a:pPr>
              <a:t>9/4/2014</a:t>
            </a:fld>
            <a:endParaRPr lang="en-US" alt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a:ln/>
        </p:spPr>
        <p:txBody>
          <a:bodyPr/>
          <a:lstStyle>
            <a:lvl1pPr>
              <a:defRPr/>
            </a:lvl1pPr>
          </a:lstStyle>
          <a:p>
            <a:pPr>
              <a:defRPr/>
            </a:pPr>
            <a:fld id="{3D87E7AA-3899-4C14-9AEE-0A0134CA310E}" type="slidenum">
              <a:rPr lang="en-US" altLang="en-US"/>
              <a:pPr>
                <a:defRPr/>
              </a:pPr>
              <a:t>‹#›</a:t>
            </a:fld>
            <a:endParaRPr lang="en-US"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fld id="{4BB708B0-B4B3-44ED-8846-14597B1915E1}" type="datetimeFigureOut">
              <a:rPr lang="en-US"/>
              <a:pPr>
                <a:defRPr/>
              </a:pPr>
              <a:t>9/4/2014</a:t>
            </a:fld>
            <a:endParaRPr lang="en-US" alt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p:cNvSpPr>
            <a:spLocks noGrp="1" noChangeArrowheads="1"/>
          </p:cNvSpPr>
          <p:nvPr>
            <p:ph type="sldNum" sz="quarter" idx="12"/>
          </p:nvPr>
        </p:nvSpPr>
        <p:spPr>
          <a:ln/>
        </p:spPr>
        <p:txBody>
          <a:bodyPr/>
          <a:lstStyle>
            <a:lvl1pPr>
              <a:defRPr/>
            </a:lvl1pPr>
          </a:lstStyle>
          <a:p>
            <a:pPr>
              <a:defRPr/>
            </a:pPr>
            <a:fld id="{729B2346-FB4A-4B11-AD5D-6ED424FE8B44}" type="slidenum">
              <a:rPr lang="en-US" altLang="en-US"/>
              <a:pPr>
                <a:defRPr/>
              </a:pPr>
              <a:t>‹#›</a:t>
            </a:fld>
            <a:endParaRPr lang="en-US"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0A7CDE87-D0FC-45CC-BC3F-A9ED0C8E6668}" type="datetimeFigureOut">
              <a:rPr lang="en-US"/>
              <a:pPr>
                <a:defRPr/>
              </a:pPr>
              <a:t>9/4/2014</a:t>
            </a:fld>
            <a:endParaRPr lang="en-US" alt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6"/>
          <p:cNvSpPr>
            <a:spLocks noGrp="1" noChangeArrowheads="1"/>
          </p:cNvSpPr>
          <p:nvPr>
            <p:ph type="sldNum" sz="quarter" idx="12"/>
          </p:nvPr>
        </p:nvSpPr>
        <p:spPr>
          <a:ln/>
        </p:spPr>
        <p:txBody>
          <a:bodyPr/>
          <a:lstStyle>
            <a:lvl1pPr>
              <a:defRPr/>
            </a:lvl1pPr>
          </a:lstStyle>
          <a:p>
            <a:pPr>
              <a:defRPr/>
            </a:pPr>
            <a:fld id="{589D1E7D-C3A4-4F47-8FD9-A3842E88E2AD}" type="slidenum">
              <a:rPr lang="en-US" altLang="en-US"/>
              <a:pPr>
                <a:defRPr/>
              </a:pPr>
              <a:t>‹#›</a:t>
            </a:fld>
            <a:endParaRPr lang="en-US" altLang="en-US"/>
          </a:p>
        </p:txBody>
      </p:sp>
      <p:pic>
        <p:nvPicPr>
          <p:cNvPr id="2050" name="Picture 2" descr="G:\JENNIFER ROWE\PRESCRIPTION-DRUG-TASK-FORCE_POWERPOINT-GRAPHIC.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6200" y="-21772"/>
            <a:ext cx="9216571" cy="691242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1CD6744A-B815-4547-9846-35F6726DE535}" type="datetimeFigureOut">
              <a:rPr lang="en-US"/>
              <a:pPr>
                <a:defRPr/>
              </a:pPr>
              <a:t>9/4/2014</a:t>
            </a:fld>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EC3B31A0-8BAB-4C97-B56A-09F1E15B1771}" type="slidenum">
              <a:rPr lang="en-US" altLang="en-US"/>
              <a:pPr>
                <a:defRPr/>
              </a:pPr>
              <a:t>‹#›</a:t>
            </a:fld>
            <a:endParaRPr lang="en-US" altLang="en-US"/>
          </a:p>
        </p:txBody>
      </p:sp>
      <p:pic>
        <p:nvPicPr>
          <p:cNvPr id="8" name="Picture 2" descr="G:\JENNIFER ROWE\PRESCRIPTION-DRUG-TASK-FORCE_POWERPOINT-GRAPHIC.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6200" y="-21772"/>
            <a:ext cx="9216571" cy="691242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4C54E5AA-5A41-4ED9-BEBC-0AD919C99B3A}" type="datetimeFigureOut">
              <a:rPr lang="en-US"/>
              <a:pPr>
                <a:defRPr/>
              </a:pPr>
              <a:t>9/4/2014</a:t>
            </a:fld>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310EB4D8-95F1-437A-9032-DB46FFB4243C}" type="slidenum">
              <a:rPr lang="en-US" altLang="en-US"/>
              <a:pPr>
                <a:defRPr/>
              </a:pPr>
              <a:t>‹#›</a:t>
            </a:fld>
            <a:endParaRPr lang="en-US" altLang="en-US"/>
          </a:p>
        </p:txBody>
      </p:sp>
      <p:pic>
        <p:nvPicPr>
          <p:cNvPr id="8" name="Picture 2" descr="G:\JENNIFER ROWE\PRESCRIPTION-DRUG-TASK-FORCE_POWERPOINT-GRAPHIC.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6200" y="-21772"/>
            <a:ext cx="9216571" cy="691242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7813"/>
            <a:ext cx="8229600" cy="11398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457200" y="1600200"/>
            <a:ext cx="8229600" cy="45307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15716" name="Rectangle 4"/>
          <p:cNvSpPr>
            <a:spLocks noGrp="1" noChangeArrowheads="1"/>
          </p:cNvSpPr>
          <p:nvPr>
            <p:ph type="dt" sz="half" idx="2"/>
          </p:nvPr>
        </p:nvSpPr>
        <p:spPr bwMode="auto">
          <a:xfrm>
            <a:off x="457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mj-lt"/>
              </a:defRPr>
            </a:lvl1pPr>
          </a:lstStyle>
          <a:p>
            <a:pPr>
              <a:defRPr/>
            </a:pPr>
            <a:fld id="{CA467050-868A-4B8B-8715-96DB57586DC6}" type="datetimeFigureOut">
              <a:rPr lang="en-US"/>
              <a:pPr>
                <a:defRPr/>
              </a:pPr>
              <a:t>9/4/2014</a:t>
            </a:fld>
            <a:endParaRPr lang="en-US" altLang="en-US"/>
          </a:p>
        </p:txBody>
      </p:sp>
      <p:sp>
        <p:nvSpPr>
          <p:cNvPr id="115717"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mj-lt"/>
              </a:defRPr>
            </a:lvl1pPr>
          </a:lstStyle>
          <a:p>
            <a:pPr>
              <a:defRPr/>
            </a:pPr>
            <a:endParaRPr lang="en-US" altLang="en-US"/>
          </a:p>
        </p:txBody>
      </p:sp>
      <p:sp>
        <p:nvSpPr>
          <p:cNvPr id="115718" name="Rectangle 6"/>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mj-lt"/>
              </a:defRPr>
            </a:lvl1pPr>
          </a:lstStyle>
          <a:p>
            <a:pPr>
              <a:defRPr/>
            </a:pPr>
            <a:fld id="{17B9CD1F-68D3-40E7-91CC-2078A365EC0E}" type="slidenum">
              <a:rPr lang="en-US" altLang="en-US"/>
              <a:pPr>
                <a:defRPr/>
              </a:pPr>
              <a:t>‹#›</a:t>
            </a:fld>
            <a:endParaRPr lang="en-US" altLang="en-US"/>
          </a:p>
        </p:txBody>
      </p:sp>
      <p:sp>
        <p:nvSpPr>
          <p:cNvPr id="115719" name="Freeform 7"/>
          <p:cNvSpPr>
            <a:spLocks noChangeArrowheads="1"/>
          </p:cNvSpPr>
          <p:nvPr/>
        </p:nvSpPr>
        <p:spPr bwMode="auto">
          <a:xfrm>
            <a:off x="381000" y="228600"/>
            <a:ext cx="8229600" cy="6096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19050" cap="flat" cmpd="sng">
            <a:solidFill>
              <a:schemeClr val="accent1"/>
            </a:solidFill>
            <a:prstDash val="solid"/>
            <a:miter lim="800000"/>
            <a:headEnd/>
            <a:tailEnd/>
          </a:ln>
        </p:spPr>
        <p:txBody>
          <a:bodyPr/>
          <a:lstStyle/>
          <a:p>
            <a:pPr>
              <a:defRPr/>
            </a:pPr>
            <a:endParaRPr lang="en-US"/>
          </a:p>
        </p:txBody>
      </p:sp>
      <p:sp>
        <p:nvSpPr>
          <p:cNvPr id="115720" name="Line 8"/>
          <p:cNvSpPr>
            <a:spLocks noChangeShapeType="1"/>
          </p:cNvSpPr>
          <p:nvPr/>
        </p:nvSpPr>
        <p:spPr bwMode="auto">
          <a:xfrm>
            <a:off x="457200" y="6172200"/>
            <a:ext cx="8229600" cy="0"/>
          </a:xfrm>
          <a:prstGeom prst="line">
            <a:avLst/>
          </a:prstGeom>
          <a:noFill/>
          <a:ln w="19050">
            <a:solidFill>
              <a:schemeClr val="accent1"/>
            </a:solidFill>
            <a:round/>
            <a:headEnd/>
            <a:tailEnd/>
          </a:ln>
          <a:effectLst/>
        </p:spPr>
        <p:txBody>
          <a:bodyPr/>
          <a:lstStyle/>
          <a:p>
            <a:pPr>
              <a:defRPr/>
            </a:pPr>
            <a:endParaRPr lang="en-US"/>
          </a:p>
        </p:txBody>
      </p:sp>
    </p:spTree>
  </p:cSld>
  <p:clrMap bg1="lt1" tx1="dk1" bg2="lt2" tx2="dk2" accent1="accent1" accent2="accent2" accent3="accent3" accent4="accent4" accent5="accent5" accent6="accent6" hlink="hlink" folHlink="folHlink"/>
  <p:sldLayoutIdLst>
    <p:sldLayoutId id="2147483712"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30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6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2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sz="2000">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20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hyperlink" Target="http://www.drmarkmoore.com/Medications/xanax_lg.htm" TargetMode="External"/><Relationship Id="rId2" Type="http://schemas.openxmlformats.org/officeDocument/2006/relationships/image" Target="../media/image15.jpeg"/><Relationship Id="rId1" Type="http://schemas.openxmlformats.org/officeDocument/2006/relationships/slideLayout" Target="../slideLayouts/slideLayout7.xml"/><Relationship Id="rId5" Type="http://schemas.openxmlformats.org/officeDocument/2006/relationships/image" Target="../media/image17.jpeg"/><Relationship Id="rId4" Type="http://schemas.openxmlformats.org/officeDocument/2006/relationships/image" Target="../media/image16.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19.gif"/><Relationship Id="rId3" Type="http://schemas.openxmlformats.org/officeDocument/2006/relationships/image" Target="../media/image10.png"/><Relationship Id="rId7" Type="http://schemas.openxmlformats.org/officeDocument/2006/relationships/image" Target="../media/image18.gif"/><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control" Target="../activeX/activeX1.xml"/><Relationship Id="rId1" Type="http://schemas.openxmlformats.org/officeDocument/2006/relationships/vmlDrawing" Target="../drawings/vmlDrawing1.vml"/><Relationship Id="rId4" Type="http://schemas.openxmlformats.org/officeDocument/2006/relationships/image" Target="../media/image2.wmf"/></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2.gif"/><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hyperlink" Target="//upload.wikimedia.org/wikipedia/commons/9/9b/Oxycodone.svg" TargetMode="External"/><Relationship Id="rId7" Type="http://schemas.openxmlformats.org/officeDocument/2006/relationships/hyperlink" Target="//upload.wikimedia.org/wikipedia/commons/b/b1/Heroin_-_Heroine.svg" TargetMode="Externa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hyperlink" Target="//upload.wikimedia.org/wikipedia/commons/c/cc/Hydrocodone.svg" TargetMode="Externa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3"/>
          <p:cNvSpPr>
            <a:spLocks noGrp="1"/>
          </p:cNvSpPr>
          <p:nvPr>
            <p:ph type="ctrTitle" idx="4294967295"/>
          </p:nvPr>
        </p:nvSpPr>
        <p:spPr>
          <a:xfrm>
            <a:off x="2667000" y="21771"/>
            <a:ext cx="7772400" cy="1295400"/>
          </a:xfrm>
        </p:spPr>
        <p:txBody>
          <a:bodyPr anchor="ctr"/>
          <a:lstStyle/>
          <a:p>
            <a:pPr eaLnBrk="1" hangingPunct="1"/>
            <a:r>
              <a:rPr lang="en-US" sz="4000" b="1" dirty="0" smtClean="0">
                <a:solidFill>
                  <a:schemeClr val="bg1"/>
                </a:solidFill>
                <a:latin typeface="Calibri" pitchFamily="34" charset="0"/>
              </a:rPr>
              <a:t>Overdose Response Training</a:t>
            </a:r>
          </a:p>
        </p:txBody>
      </p:sp>
      <p:sp>
        <p:nvSpPr>
          <p:cNvPr id="4" name="TextBox 3"/>
          <p:cNvSpPr txBox="1"/>
          <p:nvPr/>
        </p:nvSpPr>
        <p:spPr>
          <a:xfrm>
            <a:off x="2743200" y="1676400"/>
            <a:ext cx="6248400" cy="3885679"/>
          </a:xfrm>
          <a:prstGeom prst="rect">
            <a:avLst/>
          </a:prstGeom>
          <a:noFill/>
        </p:spPr>
        <p:txBody>
          <a:bodyPr wrap="square" rtlCol="0">
            <a:spAutoFit/>
          </a:bodyPr>
          <a:lstStyle/>
          <a:p>
            <a:r>
              <a:rPr lang="en-US" sz="2000" b="1" dirty="0" smtClean="0">
                <a:solidFill>
                  <a:srgbClr val="0070C0"/>
                </a:solidFill>
                <a:latin typeface="Calibri" panose="020F0502020204030204" pitchFamily="34" charset="0"/>
                <a:cs typeface="Calibri" panose="020F0502020204030204" pitchFamily="34" charset="0"/>
              </a:rPr>
              <a:t>Dave Morgan, </a:t>
            </a:r>
            <a:r>
              <a:rPr lang="en-US" sz="2000" b="1" dirty="0" err="1" smtClean="0">
                <a:solidFill>
                  <a:srgbClr val="0070C0"/>
                </a:solidFill>
                <a:latin typeface="Calibri" panose="020F0502020204030204" pitchFamily="34" charset="0"/>
                <a:cs typeface="Calibri" panose="020F0502020204030204" pitchFamily="34" charset="0"/>
              </a:rPr>
              <a:t>RPh</a:t>
            </a:r>
            <a:endParaRPr lang="en-US" sz="2000" b="1" dirty="0" smtClean="0">
              <a:solidFill>
                <a:srgbClr val="0070C0"/>
              </a:solidFill>
              <a:latin typeface="Calibri" panose="020F0502020204030204" pitchFamily="34" charset="0"/>
              <a:cs typeface="Calibri" panose="020F0502020204030204" pitchFamily="34" charset="0"/>
            </a:endParaRPr>
          </a:p>
          <a:p>
            <a:pPr>
              <a:lnSpc>
                <a:spcPct val="150000"/>
              </a:lnSpc>
            </a:pPr>
            <a:r>
              <a:rPr lang="en-US" sz="1700" dirty="0">
                <a:solidFill>
                  <a:srgbClr val="0070C0"/>
                </a:solidFill>
                <a:latin typeface="Calibri" panose="020F0502020204030204" pitchFamily="34" charset="0"/>
                <a:cs typeface="Calibri" panose="020F0502020204030204" pitchFamily="34" charset="0"/>
              </a:rPr>
              <a:t>Safe Prescribing </a:t>
            </a:r>
            <a:r>
              <a:rPr lang="en-US" sz="1700" dirty="0" smtClean="0">
                <a:solidFill>
                  <a:srgbClr val="0070C0"/>
                </a:solidFill>
                <a:latin typeface="Calibri" panose="020F0502020204030204" pitchFamily="34" charset="0"/>
                <a:cs typeface="Calibri" panose="020F0502020204030204" pitchFamily="34" charset="0"/>
              </a:rPr>
              <a:t>Consultant, Norfolk District Attorney’s Office</a:t>
            </a:r>
          </a:p>
          <a:p>
            <a:endParaRPr lang="en-US" sz="1700" dirty="0">
              <a:solidFill>
                <a:srgbClr val="0070C0"/>
              </a:solidFill>
              <a:latin typeface="Calibri" panose="020F0502020204030204" pitchFamily="34" charset="0"/>
              <a:cs typeface="Calibri" panose="020F0502020204030204" pitchFamily="34" charset="0"/>
            </a:endParaRPr>
          </a:p>
          <a:p>
            <a:r>
              <a:rPr lang="en-AU" sz="2000" b="1" dirty="0">
                <a:solidFill>
                  <a:srgbClr val="0070C0"/>
                </a:solidFill>
                <a:latin typeface="Calibri" panose="020F0502020204030204" pitchFamily="34" charset="0"/>
                <a:cs typeface="Calibri" panose="020F0502020204030204" pitchFamily="34" charset="0"/>
              </a:rPr>
              <a:t>Daniel Muse, MD</a:t>
            </a:r>
          </a:p>
          <a:p>
            <a:pPr>
              <a:lnSpc>
                <a:spcPct val="150000"/>
              </a:lnSpc>
            </a:pPr>
            <a:r>
              <a:rPr lang="en-AU" sz="1700" dirty="0">
                <a:solidFill>
                  <a:srgbClr val="0070C0"/>
                </a:solidFill>
                <a:latin typeface="Calibri" panose="020F0502020204030204" pitchFamily="34" charset="0"/>
                <a:cs typeface="Calibri" panose="020F0502020204030204" pitchFamily="34" charset="0"/>
              </a:rPr>
              <a:t>Brockton Hospital</a:t>
            </a:r>
          </a:p>
          <a:p>
            <a:endParaRPr lang="en-AU" sz="1700" dirty="0">
              <a:solidFill>
                <a:srgbClr val="0070C0"/>
              </a:solidFill>
              <a:latin typeface="Calibri" panose="020F0502020204030204" pitchFamily="34" charset="0"/>
              <a:cs typeface="Calibri" panose="020F0502020204030204" pitchFamily="34" charset="0"/>
            </a:endParaRPr>
          </a:p>
          <a:p>
            <a:r>
              <a:rPr lang="en-AU" sz="2000" b="1" dirty="0" err="1" smtClean="0">
                <a:solidFill>
                  <a:srgbClr val="0070C0"/>
                </a:solidFill>
                <a:latin typeface="Calibri" panose="020F0502020204030204" pitchFamily="34" charset="0"/>
                <a:cs typeface="Calibri" panose="020F0502020204030204" pitchFamily="34" charset="0"/>
              </a:rPr>
              <a:t>Sgt.</a:t>
            </a:r>
            <a:r>
              <a:rPr lang="en-AU" sz="2000" b="1" dirty="0" smtClean="0">
                <a:solidFill>
                  <a:srgbClr val="0070C0"/>
                </a:solidFill>
                <a:latin typeface="Calibri" panose="020F0502020204030204" pitchFamily="34" charset="0"/>
                <a:cs typeface="Calibri" panose="020F0502020204030204" pitchFamily="34" charset="0"/>
              </a:rPr>
              <a:t> Brian Holmes &amp; </a:t>
            </a:r>
            <a:r>
              <a:rPr lang="en-AU" sz="2000" b="1" dirty="0" err="1" smtClean="0">
                <a:solidFill>
                  <a:srgbClr val="0070C0"/>
                </a:solidFill>
                <a:latin typeface="Calibri" panose="020F0502020204030204" pitchFamily="34" charset="0"/>
                <a:cs typeface="Calibri" panose="020F0502020204030204" pitchFamily="34" charset="0"/>
              </a:rPr>
              <a:t>Sgt.</a:t>
            </a:r>
            <a:r>
              <a:rPr lang="en-AU" sz="2000" b="1" dirty="0" smtClean="0">
                <a:solidFill>
                  <a:srgbClr val="0070C0"/>
                </a:solidFill>
                <a:latin typeface="Calibri" panose="020F0502020204030204" pitchFamily="34" charset="0"/>
                <a:cs typeface="Calibri" panose="020F0502020204030204" pitchFamily="34" charset="0"/>
              </a:rPr>
              <a:t> Donna McNamara</a:t>
            </a:r>
          </a:p>
          <a:p>
            <a:pPr>
              <a:lnSpc>
                <a:spcPct val="150000"/>
              </a:lnSpc>
            </a:pPr>
            <a:r>
              <a:rPr lang="en-AU" sz="1700" dirty="0" smtClean="0">
                <a:solidFill>
                  <a:srgbClr val="0070C0"/>
                </a:solidFill>
                <a:latin typeface="Calibri" panose="020F0502020204030204" pitchFamily="34" charset="0"/>
                <a:cs typeface="Calibri" panose="020F0502020204030204" pitchFamily="34" charset="0"/>
              </a:rPr>
              <a:t>Stoughton Police Department</a:t>
            </a:r>
          </a:p>
          <a:p>
            <a:pPr>
              <a:lnSpc>
                <a:spcPct val="200000"/>
              </a:lnSpc>
            </a:pPr>
            <a:r>
              <a:rPr lang="en-US" sz="2000" b="1" dirty="0" smtClean="0">
                <a:solidFill>
                  <a:srgbClr val="0070C0"/>
                </a:solidFill>
                <a:latin typeface="Calibri" panose="020F0502020204030204" pitchFamily="34" charset="0"/>
                <a:cs typeface="Calibri" panose="020F0502020204030204" pitchFamily="34" charset="0"/>
              </a:rPr>
              <a:t>Lt . Patrick Glynn</a:t>
            </a:r>
            <a:r>
              <a:rPr lang="en-US" sz="1700" b="1" dirty="0" smtClean="0">
                <a:solidFill>
                  <a:srgbClr val="0070C0"/>
                </a:solidFill>
                <a:latin typeface="Calibri" panose="020F0502020204030204" pitchFamily="34" charset="0"/>
                <a:cs typeface="Calibri" panose="020F0502020204030204" pitchFamily="34" charset="0"/>
              </a:rPr>
              <a:t/>
            </a:r>
            <a:br>
              <a:rPr lang="en-US" sz="1700" b="1" dirty="0" smtClean="0">
                <a:solidFill>
                  <a:srgbClr val="0070C0"/>
                </a:solidFill>
                <a:latin typeface="Calibri" panose="020F0502020204030204" pitchFamily="34" charset="0"/>
                <a:cs typeface="Calibri" panose="020F0502020204030204" pitchFamily="34" charset="0"/>
              </a:rPr>
            </a:br>
            <a:endParaRPr lang="en-US" dirty="0">
              <a:solidFill>
                <a:srgbClr val="0070C0"/>
              </a:solidFill>
              <a:latin typeface="Calibri" panose="020F0502020204030204" pitchFamily="34" charset="0"/>
              <a:cs typeface="Calibri" panose="020F0502020204030204" pitchFamily="34" charset="0"/>
            </a:endParaRPr>
          </a:p>
        </p:txBody>
      </p:sp>
      <p:cxnSp>
        <p:nvCxnSpPr>
          <p:cNvPr id="5" name="Straight Connector 4"/>
          <p:cNvCxnSpPr/>
          <p:nvPr/>
        </p:nvCxnSpPr>
        <p:spPr>
          <a:xfrm>
            <a:off x="2819400" y="2057400"/>
            <a:ext cx="6553200" cy="0"/>
          </a:xfrm>
          <a:prstGeom prst="line">
            <a:avLst/>
          </a:prstGeom>
          <a:ln>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2819400" y="3018971"/>
            <a:ext cx="6553200" cy="0"/>
          </a:xfrm>
          <a:prstGeom prst="line">
            <a:avLst/>
          </a:prstGeom>
          <a:ln>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2790371" y="3962400"/>
            <a:ext cx="6553200" cy="0"/>
          </a:xfrm>
          <a:prstGeom prst="line">
            <a:avLst/>
          </a:prstGeom>
          <a:ln>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2819400" y="4913086"/>
            <a:ext cx="6553200" cy="0"/>
          </a:xfrm>
          <a:prstGeom prst="line">
            <a:avLst/>
          </a:prstGeom>
          <a:ln>
            <a:solidFill>
              <a:srgbClr val="0070C0"/>
            </a:solidFill>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2743200" y="4923472"/>
            <a:ext cx="6248400" cy="1477328"/>
          </a:xfrm>
          <a:prstGeom prst="rect">
            <a:avLst/>
          </a:prstGeom>
          <a:noFill/>
        </p:spPr>
        <p:txBody>
          <a:bodyPr wrap="square" rtlCol="0">
            <a:spAutoFit/>
          </a:bodyPr>
          <a:lstStyle/>
          <a:p>
            <a:r>
              <a:rPr lang="en-AU" sz="1700" dirty="0" smtClean="0">
                <a:solidFill>
                  <a:srgbClr val="0070C0"/>
                </a:solidFill>
                <a:latin typeface="Calibri" panose="020F0502020204030204" pitchFamily="34" charset="0"/>
                <a:cs typeface="Calibri" panose="020F0502020204030204" pitchFamily="34" charset="0"/>
              </a:rPr>
              <a:t>Quincy Police  Department</a:t>
            </a:r>
          </a:p>
          <a:p>
            <a:pPr>
              <a:lnSpc>
                <a:spcPct val="200000"/>
              </a:lnSpc>
            </a:pPr>
            <a:r>
              <a:rPr lang="en-US" sz="1700" b="1" dirty="0" smtClean="0">
                <a:solidFill>
                  <a:srgbClr val="0070C0"/>
                </a:solidFill>
                <a:latin typeface="Calibri" panose="020F0502020204030204" pitchFamily="34" charset="0"/>
                <a:cs typeface="Calibri" panose="020F0502020204030204" pitchFamily="34" charset="0"/>
              </a:rPr>
              <a:t/>
            </a:r>
            <a:br>
              <a:rPr lang="en-US" sz="1700" b="1" dirty="0" smtClean="0">
                <a:solidFill>
                  <a:srgbClr val="0070C0"/>
                </a:solidFill>
                <a:latin typeface="Calibri" panose="020F0502020204030204" pitchFamily="34" charset="0"/>
                <a:cs typeface="Calibri" panose="020F0502020204030204" pitchFamily="34" charset="0"/>
              </a:rPr>
            </a:br>
            <a:endParaRPr lang="en-US" dirty="0">
              <a:solidFill>
                <a:srgbClr val="0070C0"/>
              </a:solidFill>
              <a:latin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609600" y="-457200"/>
            <a:ext cx="10363200" cy="784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530" name="Picture 2"/>
          <p:cNvPicPr>
            <a:picLocks noChangeAspect="1" noChangeArrowheads="1"/>
          </p:cNvPicPr>
          <p:nvPr/>
        </p:nvPicPr>
        <p:blipFill>
          <a:blip r:embed="rId3" cstate="print"/>
          <a:srcRect/>
          <a:stretch>
            <a:fillRect/>
          </a:stretch>
        </p:blipFill>
        <p:spPr bwMode="auto">
          <a:xfrm>
            <a:off x="4202113" y="1192213"/>
            <a:ext cx="4829175" cy="5614987"/>
          </a:xfrm>
          <a:prstGeom prst="rect">
            <a:avLst/>
          </a:prstGeom>
          <a:noFill/>
          <a:ln w="9525">
            <a:noFill/>
            <a:miter lim="800000"/>
            <a:headEnd/>
            <a:tailEnd/>
          </a:ln>
        </p:spPr>
      </p:pic>
      <p:sp>
        <p:nvSpPr>
          <p:cNvPr id="10" name="TextBox 9"/>
          <p:cNvSpPr txBox="1"/>
          <p:nvPr/>
        </p:nvSpPr>
        <p:spPr>
          <a:xfrm>
            <a:off x="152400" y="2514600"/>
            <a:ext cx="4800600" cy="522288"/>
          </a:xfrm>
          <a:prstGeom prst="rect">
            <a:avLst/>
          </a:prstGeom>
          <a:noFill/>
        </p:spPr>
        <p:txBody>
          <a:bodyPr>
            <a:spAutoFit/>
          </a:bodyPr>
          <a:lstStyle/>
          <a:p>
            <a:pPr fontAlgn="auto">
              <a:spcBef>
                <a:spcPts val="0"/>
              </a:spcBef>
              <a:spcAft>
                <a:spcPts val="0"/>
              </a:spcAft>
              <a:defRPr/>
            </a:pPr>
            <a:r>
              <a:rPr lang="en-US" sz="2800" b="1" dirty="0">
                <a:latin typeface="+mj-lt"/>
              </a:rPr>
              <a:t>Opioid Receptors, brain</a:t>
            </a:r>
          </a:p>
        </p:txBody>
      </p:sp>
      <p:pic>
        <p:nvPicPr>
          <p:cNvPr id="22532" name="Picture 3"/>
          <p:cNvPicPr>
            <a:picLocks noChangeAspect="1" noChangeArrowheads="1"/>
          </p:cNvPicPr>
          <p:nvPr/>
        </p:nvPicPr>
        <p:blipFill>
          <a:blip r:embed="rId4" cstate="print"/>
          <a:srcRect/>
          <a:stretch>
            <a:fillRect/>
          </a:stretch>
        </p:blipFill>
        <p:spPr bwMode="auto">
          <a:xfrm>
            <a:off x="5303838" y="2671763"/>
            <a:ext cx="250825" cy="468312"/>
          </a:xfrm>
          <a:prstGeom prst="rect">
            <a:avLst/>
          </a:prstGeom>
          <a:noFill/>
          <a:ln w="9525">
            <a:noFill/>
            <a:miter lim="800000"/>
            <a:headEnd/>
            <a:tailEnd/>
          </a:ln>
        </p:spPr>
      </p:pic>
      <p:pic>
        <p:nvPicPr>
          <p:cNvPr id="22533" name="Picture 3"/>
          <p:cNvPicPr>
            <a:picLocks noChangeAspect="1" noChangeArrowheads="1"/>
          </p:cNvPicPr>
          <p:nvPr/>
        </p:nvPicPr>
        <p:blipFill>
          <a:blip r:embed="rId5" cstate="print"/>
          <a:srcRect/>
          <a:stretch>
            <a:fillRect/>
          </a:stretch>
        </p:blipFill>
        <p:spPr bwMode="auto">
          <a:xfrm>
            <a:off x="5867400" y="2200275"/>
            <a:ext cx="223838" cy="419100"/>
          </a:xfrm>
          <a:prstGeom prst="rect">
            <a:avLst/>
          </a:prstGeom>
          <a:noFill/>
          <a:ln w="9525">
            <a:noFill/>
            <a:miter lim="800000"/>
            <a:headEnd/>
            <a:tailEnd/>
          </a:ln>
        </p:spPr>
      </p:pic>
      <p:pic>
        <p:nvPicPr>
          <p:cNvPr id="22534" name="Picture 3"/>
          <p:cNvPicPr>
            <a:picLocks noChangeAspect="1" noChangeArrowheads="1"/>
          </p:cNvPicPr>
          <p:nvPr/>
        </p:nvPicPr>
        <p:blipFill>
          <a:blip r:embed="rId6" cstate="print"/>
          <a:srcRect/>
          <a:stretch>
            <a:fillRect/>
          </a:stretch>
        </p:blipFill>
        <p:spPr bwMode="auto">
          <a:xfrm>
            <a:off x="6323013" y="2632075"/>
            <a:ext cx="293687" cy="546100"/>
          </a:xfrm>
          <a:prstGeom prst="rect">
            <a:avLst/>
          </a:prstGeom>
          <a:noFill/>
          <a:ln w="9525">
            <a:noFill/>
            <a:miter lim="800000"/>
            <a:headEnd/>
            <a:tailEnd/>
          </a:ln>
        </p:spPr>
      </p:pic>
      <p:pic>
        <p:nvPicPr>
          <p:cNvPr id="22535" name="Picture 3"/>
          <p:cNvPicPr>
            <a:picLocks noChangeAspect="1" noChangeArrowheads="1"/>
          </p:cNvPicPr>
          <p:nvPr/>
        </p:nvPicPr>
        <p:blipFill>
          <a:blip r:embed="rId6" cstate="print"/>
          <a:srcRect/>
          <a:stretch>
            <a:fillRect/>
          </a:stretch>
        </p:blipFill>
        <p:spPr bwMode="auto">
          <a:xfrm>
            <a:off x="6781800" y="3079750"/>
            <a:ext cx="292100" cy="546100"/>
          </a:xfrm>
          <a:prstGeom prst="rect">
            <a:avLst/>
          </a:prstGeom>
          <a:noFill/>
          <a:ln w="9525">
            <a:noFill/>
            <a:miter lim="800000"/>
            <a:headEnd/>
            <a:tailEnd/>
          </a:ln>
        </p:spPr>
      </p:pic>
      <p:pic>
        <p:nvPicPr>
          <p:cNvPr id="22536" name="Picture 3"/>
          <p:cNvPicPr>
            <a:picLocks noChangeAspect="1" noChangeArrowheads="1"/>
          </p:cNvPicPr>
          <p:nvPr/>
        </p:nvPicPr>
        <p:blipFill>
          <a:blip r:embed="rId5" cstate="print"/>
          <a:srcRect/>
          <a:stretch>
            <a:fillRect/>
          </a:stretch>
        </p:blipFill>
        <p:spPr bwMode="auto">
          <a:xfrm>
            <a:off x="7064375" y="2314575"/>
            <a:ext cx="225425" cy="417513"/>
          </a:xfrm>
          <a:prstGeom prst="rect">
            <a:avLst/>
          </a:prstGeom>
          <a:noFill/>
          <a:ln w="9525">
            <a:noFill/>
            <a:miter lim="800000"/>
            <a:headEnd/>
            <a:tailEnd/>
          </a:ln>
        </p:spPr>
      </p:pic>
      <p:pic>
        <p:nvPicPr>
          <p:cNvPr id="22537" name="Picture 3"/>
          <p:cNvPicPr>
            <a:picLocks noChangeAspect="1" noChangeArrowheads="1"/>
          </p:cNvPicPr>
          <p:nvPr/>
        </p:nvPicPr>
        <p:blipFill>
          <a:blip r:embed="rId5" cstate="print"/>
          <a:srcRect/>
          <a:stretch>
            <a:fillRect/>
          </a:stretch>
        </p:blipFill>
        <p:spPr bwMode="auto">
          <a:xfrm>
            <a:off x="7721600" y="2776538"/>
            <a:ext cx="223838" cy="417512"/>
          </a:xfrm>
          <a:prstGeom prst="rect">
            <a:avLst/>
          </a:prstGeom>
          <a:noFill/>
          <a:ln w="9525">
            <a:noFill/>
            <a:miter lim="800000"/>
            <a:headEnd/>
            <a:tailEnd/>
          </a:ln>
        </p:spPr>
      </p:pic>
      <p:sp>
        <p:nvSpPr>
          <p:cNvPr id="21" name="TextBox 20"/>
          <p:cNvSpPr txBox="1">
            <a:spLocks noChangeArrowheads="1"/>
          </p:cNvSpPr>
          <p:nvPr/>
        </p:nvSpPr>
        <p:spPr bwMode="auto">
          <a:xfrm>
            <a:off x="831850" y="3140075"/>
            <a:ext cx="1377950" cy="522288"/>
          </a:xfrm>
          <a:prstGeom prst="rect">
            <a:avLst/>
          </a:prstGeom>
          <a:noFill/>
          <a:ln w="9525">
            <a:noFill/>
            <a:miter lim="800000"/>
            <a:headEnd/>
            <a:tailEnd/>
          </a:ln>
        </p:spPr>
        <p:txBody>
          <a:bodyPr wrap="none">
            <a:spAutoFit/>
          </a:bodyPr>
          <a:lstStyle/>
          <a:p>
            <a:r>
              <a:rPr lang="en-US" sz="2800" b="1">
                <a:latin typeface="Calibri" pitchFamily="34" charset="0"/>
              </a:rPr>
              <a:t>Opioid</a:t>
            </a:r>
          </a:p>
        </p:txBody>
      </p:sp>
      <p:sp>
        <p:nvSpPr>
          <p:cNvPr id="24" name="Oval 23"/>
          <p:cNvSpPr/>
          <p:nvPr/>
        </p:nvSpPr>
        <p:spPr>
          <a:xfrm>
            <a:off x="8001000" y="7239000"/>
            <a:ext cx="355600" cy="30480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5" name="Oval 24"/>
          <p:cNvSpPr/>
          <p:nvPr/>
        </p:nvSpPr>
        <p:spPr>
          <a:xfrm>
            <a:off x="8305800" y="7010400"/>
            <a:ext cx="355600" cy="30480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6" name="Oval 25"/>
          <p:cNvSpPr/>
          <p:nvPr/>
        </p:nvSpPr>
        <p:spPr>
          <a:xfrm>
            <a:off x="8166100" y="6884988"/>
            <a:ext cx="279400" cy="22860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7" name="Oval 26"/>
          <p:cNvSpPr/>
          <p:nvPr/>
        </p:nvSpPr>
        <p:spPr>
          <a:xfrm>
            <a:off x="7772400" y="7162800"/>
            <a:ext cx="304800" cy="30480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8" name="Oval 27"/>
          <p:cNvSpPr/>
          <p:nvPr/>
        </p:nvSpPr>
        <p:spPr>
          <a:xfrm>
            <a:off x="7848600" y="6858000"/>
            <a:ext cx="330200" cy="282575"/>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9" name="Oval 28"/>
          <p:cNvSpPr/>
          <p:nvPr/>
        </p:nvSpPr>
        <p:spPr>
          <a:xfrm>
            <a:off x="7543800" y="7010400"/>
            <a:ext cx="355600" cy="30480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33" name="Curved Connector 32"/>
          <p:cNvCxnSpPr/>
          <p:nvPr/>
        </p:nvCxnSpPr>
        <p:spPr>
          <a:xfrm rot="16200000" flipH="1">
            <a:off x="5468144" y="5004594"/>
            <a:ext cx="3186112" cy="558800"/>
          </a:xfrm>
          <a:prstGeom prst="curvedConnector3">
            <a:avLst>
              <a:gd name="adj1" fmla="val 50000"/>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p:nvPr/>
        </p:nvCxnSpPr>
        <p:spPr>
          <a:xfrm flipV="1">
            <a:off x="3810000" y="2409825"/>
            <a:ext cx="2057400" cy="366713"/>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606125" y="1515408"/>
            <a:ext cx="3346750" cy="923330"/>
          </a:xfrm>
          <a:prstGeom prst="rect">
            <a:avLst/>
          </a:prstGeom>
          <a:noFill/>
        </p:spPr>
        <p:txBody>
          <a:bodyPr wrap="none">
            <a:spAutoFit/>
          </a:bodyPr>
          <a:lstStyle/>
          <a:p>
            <a:pPr algn="ctr" fontAlgn="auto">
              <a:spcBef>
                <a:spcPts val="0"/>
              </a:spcBef>
              <a:spcAft>
                <a:spcPts val="0"/>
              </a:spcAft>
              <a:defRPr/>
            </a:pPr>
            <a:r>
              <a:rPr lang="en-US" sz="5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n-lt"/>
              </a:rPr>
              <a:t>OVERDOSE</a:t>
            </a:r>
          </a:p>
        </p:txBody>
      </p:sp>
      <p:cxnSp>
        <p:nvCxnSpPr>
          <p:cNvPr id="35" name="Straight Arrow Connector 34"/>
          <p:cNvCxnSpPr/>
          <p:nvPr/>
        </p:nvCxnSpPr>
        <p:spPr>
          <a:xfrm flipV="1">
            <a:off x="1924050" y="2632075"/>
            <a:ext cx="3379788" cy="771525"/>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2" name="Title 3"/>
          <p:cNvSpPr txBox="1">
            <a:spLocks/>
          </p:cNvSpPr>
          <p:nvPr/>
        </p:nvSpPr>
        <p:spPr bwMode="auto">
          <a:xfrm>
            <a:off x="2667000" y="21771"/>
            <a:ext cx="7772400" cy="1295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eaLnBrk="1" hangingPunct="1"/>
            <a:r>
              <a:rPr lang="en-US" sz="3400" b="1" kern="0" dirty="0" smtClean="0">
                <a:solidFill>
                  <a:schemeClr val="bg1"/>
                </a:solidFill>
                <a:latin typeface="Calibri" pitchFamily="34" charset="0"/>
              </a:rPr>
              <a:t>How do opioids affect breathing?</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43"/>
                                        </p:tgtEl>
                                        <p:attrNameLst>
                                          <p:attrName>style.visibility</p:attrName>
                                        </p:attrNameLst>
                                      </p:cBhvr>
                                      <p:to>
                                        <p:strVal val="visible"/>
                                      </p:to>
                                    </p:set>
                                    <p:animEffect transition="in" filter="wipe(down)">
                                      <p:cBhvr>
                                        <p:cTn id="11" dur="500"/>
                                        <p:tgtEl>
                                          <p:spTgt spid="43"/>
                                        </p:tgtEl>
                                      </p:cBhvr>
                                    </p:animEffect>
                                  </p:childTnLst>
                                </p:cTn>
                              </p:par>
                            </p:childTnLst>
                          </p:cTn>
                        </p:par>
                      </p:childTnLst>
                    </p:cTn>
                  </p:par>
                  <p:par>
                    <p:cTn id="12" fill="hold">
                      <p:stCondLst>
                        <p:cond delay="indefinite"/>
                      </p:stCondLst>
                      <p:childTnLst>
                        <p:par>
                          <p:cTn id="13" fill="hold">
                            <p:stCondLst>
                              <p:cond delay="0"/>
                            </p:stCondLst>
                            <p:childTnLst>
                              <p:par>
                                <p:cTn id="14" presetID="0" presetClass="path" presetSubtype="0" accel="50000" decel="50000" fill="hold" grpId="0" nodeType="clickEffect">
                                  <p:stCondLst>
                                    <p:cond delay="0"/>
                                  </p:stCondLst>
                                  <p:childTnLst>
                                    <p:animMotion origin="layout" path="M -0.00972 -0.0037 C -0.01111 -0.01319 -0.01076 -0.01689 -0.01666 -0.02222 C -0.01718 -0.02407 -0.01684 -0.02662 -0.01805 -0.02777 C -0.01944 -0.02939 -0.03298 -0.03287 -0.03472 -0.03333 C -0.03993 -0.04351 -0.03993 -0.07314 -0.04166 -0.08888 C -0.04288 -0.16851 -0.03854 -0.15208 -0.04583 -0.19074 C -0.04635 -0.19861 -0.04652 -0.20601 -0.04722 -0.21342 C -0.04739 -0.21481 -0.04843 -0.21666 -0.04861 -0.21851 C -0.04861 -0.21967 -0.04982 -0.26435 -0.05138 -0.27407 C -0.05381 -0.28981 -0.06006 -0.30277 -0.0625 -0.31851 C -0.06701 -0.34861 -0.06302 -0.33194 -0.06666 -0.34629 C -0.06892 -0.3706 -0.07222 -0.3949 -0.07638 -0.41851 C -0.07916 -0.43495 -0.08038 -0.45416 -0.0875 -0.46851 C -0.08975 -0.48356 -0.09305 -0.49814 -0.09583 -0.51296 C -0.09774 -0.52338 -0.09739 -0.53425 -0.1 -0.54444 C -0.10156 -0.5625 -0.1026 -0.58263 -0.10694 -0.6 C -0.10798 -0.63611 -0.10816 -0.67916 -0.12083 -0.71296 C -0.1243 -0.72199 -0.12934 -0.72893 -0.13333 -0.73703 C -0.14253 -0.75648 -0.1342 -0.74768 -0.14305 -0.75555 C -0.15312 -0.77569 -0.17413 -0.78171 -0.19027 -0.78888 C -0.2052 -0.78564 -0.21458 -0.77152 -0.22361 -0.75555 C -0.22708 -0.74166 -0.23229 -0.72731 -0.2375 -0.71481 C -0.24322 -0.70092 -0.25277 -0.68935 -0.25277 -0.67222 " pathEditMode="relative" rAng="0" ptsTypes="ffffffffffffffffffffffA">
                                      <p:cBhvr>
                                        <p:cTn id="15" dur="2000" fill="hold"/>
                                        <p:tgtEl>
                                          <p:spTgt spid="29"/>
                                        </p:tgtEl>
                                        <p:attrNameLst>
                                          <p:attrName>ppt_x</p:attrName>
                                          <p:attrName>ppt_y</p:attrName>
                                        </p:attrNameLst>
                                      </p:cBhvr>
                                      <p:rCtr x="-12153" y="-39259"/>
                                    </p:animMotion>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21"/>
                                        </p:tgtEl>
                                        <p:attrNameLst>
                                          <p:attrName>style.visibility</p:attrName>
                                        </p:attrNameLst>
                                      </p:cBhvr>
                                      <p:to>
                                        <p:strVal val="visible"/>
                                      </p:to>
                                    </p:set>
                                    <p:animEffect transition="in" filter="wipe(left)">
                                      <p:cBhvr>
                                        <p:cTn id="20" dur="500"/>
                                        <p:tgtEl>
                                          <p:spTgt spid="21"/>
                                        </p:tgtEl>
                                      </p:cBhvr>
                                    </p:animEffect>
                                  </p:childTnLst>
                                </p:cTn>
                              </p:par>
                            </p:childTnLst>
                          </p:cTn>
                        </p:par>
                        <p:par>
                          <p:cTn id="21" fill="hold">
                            <p:stCondLst>
                              <p:cond delay="500"/>
                            </p:stCondLst>
                            <p:childTnLst>
                              <p:par>
                                <p:cTn id="22" presetID="22" presetClass="entr" presetSubtype="4" fill="hold" nodeType="afterEffect">
                                  <p:stCondLst>
                                    <p:cond delay="0"/>
                                  </p:stCondLst>
                                  <p:childTnLst>
                                    <p:set>
                                      <p:cBhvr>
                                        <p:cTn id="23" dur="1" fill="hold">
                                          <p:stCondLst>
                                            <p:cond delay="0"/>
                                          </p:stCondLst>
                                        </p:cTn>
                                        <p:tgtEl>
                                          <p:spTgt spid="35"/>
                                        </p:tgtEl>
                                        <p:attrNameLst>
                                          <p:attrName>style.visibility</p:attrName>
                                        </p:attrNameLst>
                                      </p:cBhvr>
                                      <p:to>
                                        <p:strVal val="visible"/>
                                      </p:to>
                                    </p:set>
                                    <p:animEffect transition="in" filter="wipe(down)">
                                      <p:cBhvr>
                                        <p:cTn id="24" dur="500"/>
                                        <p:tgtEl>
                                          <p:spTgt spid="35"/>
                                        </p:tgtEl>
                                      </p:cBhvr>
                                    </p:animEffect>
                                  </p:childTnLst>
                                </p:cTn>
                              </p:par>
                            </p:childTnLst>
                          </p:cTn>
                        </p:par>
                        <p:par>
                          <p:cTn id="25" fill="hold">
                            <p:stCondLst>
                              <p:cond delay="1000"/>
                            </p:stCondLst>
                            <p:childTnLst>
                              <p:par>
                                <p:cTn id="26" presetID="0" presetClass="path" presetSubtype="0" accel="50000" decel="50000" fill="hold" grpId="0" nodeType="afterEffect">
                                  <p:stCondLst>
                                    <p:cond delay="0"/>
                                  </p:stCondLst>
                                  <p:childTnLst>
                                    <p:animMotion origin="layout" path="M -6.66667E-6 -4.44444E-6 C -0.01199 -0.01597 -0.029 -0.0338 -0.04445 -0.04259 C -0.05417 -0.04815 -0.06077 -0.05301 -0.06667 -0.06481 C -0.07171 -0.0919 -0.08108 -0.11736 -0.08612 -0.14467 C -0.08837 -0.15648 -0.08733 -0.15741 -0.0889 -0.17222 C -0.09115 -0.19398 -0.09497 -0.21528 -0.09723 -0.23704 C -0.09827 -0.24722 -0.1014 -0.25648 -0.10278 -0.26667 C -0.1066 -0.29421 -0.11129 -0.32222 -0.1139 -0.35 C -0.11476 -0.4 -0.11667 -0.45 -0.11667 -0.5 C -0.11667 -0.5243 -0.11719 -0.55347 -0.11112 -0.57778 C -0.11008 -0.58704 -0.10921 -0.59491 -0.10695 -0.6037 C -0.10487 -0.62662 -0.10383 -0.63704 -0.10556 -0.66296 C -0.1066 -0.67917 -0.11511 -0.6919 -0.12084 -0.70555 C -0.13178 -0.73171 -0.14515 -0.75324 -0.16528 -0.76667 C -0.17153 -0.77083 -0.18056 -0.77222 -0.18751 -0.77407 C -0.19358 -0.77292 -0.19723 -0.77407 -0.2014 -0.76852 C -0.20261 -0.7669 -0.20348 -0.76505 -0.20417 -0.76296 C -0.20487 -0.76111 -0.20556 -0.75741 -0.20556 -0.75741 " pathEditMode="relative" ptsTypes="fffffffffffffffffA">
                                      <p:cBhvr>
                                        <p:cTn id="27" dur="2000" fill="hold"/>
                                        <p:tgtEl>
                                          <p:spTgt spid="27"/>
                                        </p:tgtEl>
                                        <p:attrNameLst>
                                          <p:attrName>ppt_x</p:attrName>
                                          <p:attrName>ppt_y</p:attrName>
                                        </p:attrNameLst>
                                      </p:cBhvr>
                                    </p:animMotion>
                                  </p:childTnLst>
                                </p:cTn>
                              </p:par>
                            </p:childTnLst>
                          </p:cTn>
                        </p:par>
                        <p:par>
                          <p:cTn id="28" fill="hold">
                            <p:stCondLst>
                              <p:cond delay="3000"/>
                            </p:stCondLst>
                            <p:childTnLst>
                              <p:par>
                                <p:cTn id="29" presetID="0" presetClass="path" presetSubtype="0" accel="50000" decel="50000" fill="hold" grpId="0" nodeType="afterEffect">
                                  <p:stCondLst>
                                    <p:cond delay="0"/>
                                  </p:stCondLst>
                                  <p:childTnLst>
                                    <p:animMotion origin="layout" path="M -0.00694 0.00509 C -0.01197 -0.00741 -0.01875 -0.02084 -0.02361 -0.0338 C -0.0243 -0.03565 -0.02413 -0.03773 -0.025 -0.03935 C -0.03142 -0.05 -0.04149 -0.05949 -0.04861 -0.06898 C -0.0559 -0.07871 -0.05868 -0.09445 -0.06388 -0.10602 C -0.06788 -0.12732 -0.06232 -0.10116 -0.06805 -0.11898 C -0.07083 -0.12778 -0.06944 -0.13658 -0.07361 -0.14491 C -0.07552 -0.15486 -0.07916 -0.17547 -0.08333 -0.1838 C -0.08663 -0.20533 -0.08854 -0.23843 -0.09583 -0.25787 C -0.09774 -0.27014 -0.09913 -0.28287 -0.10138 -0.29491 C -0.10243 -0.30857 -0.10312 -0.32222 -0.10555 -0.33565 C -0.10659 -0.36875 -0.10954 -0.39908 -0.11111 -0.43195 C -0.11163 -0.50903 -0.11163 -0.58634 -0.1125 -0.66343 C -0.11267 -0.68496 -0.11718 -0.70972 -0.12222 -0.73009 C -0.12465 -0.74005 -0.14513 -0.74074 -0.14861 -0.74121 C -0.15989 -0.73982 -0.17395 -0.74445 -0.18194 -0.7338 C -0.1842 -0.73079 -0.18437 -0.72616 -0.18611 -0.72269 C -0.18437 -0.70672 -0.18472 -0.71412 -0.18472 -0.70047 " pathEditMode="relative" rAng="0" ptsTypes="fffffffffffffffffA">
                                      <p:cBhvr>
                                        <p:cTn id="30" dur="2000" fill="hold"/>
                                        <p:tgtEl>
                                          <p:spTgt spid="24"/>
                                        </p:tgtEl>
                                        <p:attrNameLst>
                                          <p:attrName>ppt_x</p:attrName>
                                          <p:attrName>ppt_y</p:attrName>
                                        </p:attrNameLst>
                                      </p:cBhvr>
                                      <p:rCtr x="-8958" y="-37477"/>
                                    </p:animMotion>
                                  </p:childTnLst>
                                </p:cTn>
                              </p:par>
                            </p:childTnLst>
                          </p:cTn>
                        </p:par>
                        <p:par>
                          <p:cTn id="31" fill="hold">
                            <p:stCondLst>
                              <p:cond delay="5000"/>
                            </p:stCondLst>
                            <p:childTnLst>
                              <p:par>
                                <p:cTn id="32" presetID="0" presetClass="path" presetSubtype="0" accel="50000" decel="50000" fill="hold" grpId="0" nodeType="afterEffect">
                                  <p:stCondLst>
                                    <p:cond delay="0"/>
                                  </p:stCondLst>
                                  <p:childTnLst>
                                    <p:animMotion origin="layout" path="M -0.10834 -0.02777 C -0.11337 -0.0493 -0.11736 -0.07013 -0.11945 -0.09259 C -0.11945 -0.09861 -0.10816 -0.26041 -0.12639 -0.29259 C -0.12813 -0.30208 -0.13125 -0.31088 -0.13334 -0.32037 C -0.13438 -0.32523 -0.13525 -0.33032 -0.13611 -0.33518 C -0.13663 -0.33773 -0.1375 -0.34259 -0.1375 -0.34259 C -0.13993 -0.3824 -0.13976 -0.41666 -0.1375 -0.4574 C -0.13681 -0.47129 -0.13368 -0.49213 -0.12778 -0.5037 C -0.12726 -0.50625 -0.12709 -0.50879 -0.12639 -0.51111 C -0.1257 -0.51365 -0.12413 -0.51597 -0.12361 -0.51851 C -0.1184 -0.54166 -0.12604 -0.51944 -0.11945 -0.53703 C -0.11702 -0.55277 -0.11233 -0.56805 -0.10834 -0.58333 C -0.1059 -0.59282 -0.10313 -0.61111 -0.09861 -0.62037 C -0.09722 -0.63125 -0.09497 -0.6412 -0.09306 -0.65185 C -0.09358 -0.65486 -0.09306 -0.65856 -0.09445 -0.66111 C -0.09531 -0.66273 -0.0974 -0.66203 -0.09861 -0.66296 C -0.1158 -0.67569 -0.09948 -0.66713 -0.1125 -0.67222 C -0.11528 -0.67338 -0.12084 -0.67592 -0.12084 -0.67592 C -0.12726 -0.67523 -0.13386 -0.67569 -0.14028 -0.67407 C -0.14184 -0.67361 -0.14288 -0.67129 -0.14445 -0.67037 C -0.14705 -0.66875 -0.15 -0.66782 -0.15278 -0.66666 C -0.1559 -0.66527 -0.16111 -0.65925 -0.16111 -0.65925 C -0.16354 -0.64953 -0.1684 -0.6412 -0.17084 -0.63148 C -0.17136 -0.62592 -0.17222 -0.61481 -0.17222 -0.61481 " pathEditMode="relative" ptsTypes="fffffffffffffffffffffffA">
                                      <p:cBhvr>
                                        <p:cTn id="33" dur="2000" fill="hold"/>
                                        <p:tgtEl>
                                          <p:spTgt spid="25"/>
                                        </p:tgtEl>
                                        <p:attrNameLst>
                                          <p:attrName>ppt_x</p:attrName>
                                          <p:attrName>ppt_y</p:attrName>
                                        </p:attrNameLst>
                                      </p:cBhvr>
                                    </p:animMotion>
                                  </p:childTnLst>
                                </p:cTn>
                              </p:par>
                            </p:childTnLst>
                          </p:cTn>
                        </p:par>
                        <p:par>
                          <p:cTn id="34" fill="hold">
                            <p:stCondLst>
                              <p:cond delay="7000"/>
                            </p:stCondLst>
                            <p:childTnLst>
                              <p:par>
                                <p:cTn id="35" presetID="0" presetClass="path" presetSubtype="0" accel="50000" decel="50000" fill="hold" grpId="0" nodeType="afterEffect">
                                  <p:stCondLst>
                                    <p:cond delay="0"/>
                                  </p:stCondLst>
                                  <p:childTnLst>
                                    <p:animMotion origin="layout" path="M -0.10868 -0.02058 C -0.11111 -0.03075 -0.11215 -0.04115 -0.11666 -0.05017 C -0.11718 -0.05225 -0.11736 -0.05456 -0.11823 -0.05665 C -0.12014 -0.06104 -0.12465 -0.06936 -0.12465 -0.06913 C -0.12812 -0.08347 -0.12343 -0.06728 -0.13246 -0.08416 C -0.1335 -0.08624 -0.13507 -0.09503 -0.13576 -0.09688 C -0.13784 -0.10312 -0.14027 -0.10913 -0.14357 -0.11376 C -0.14705 -0.12624 -0.15069 -0.13873 -0.15642 -0.14959 C -0.16093 -0.17456 -0.15364 -0.1385 -0.16267 -0.16855 C -0.16371 -0.17202 -0.16354 -0.17572 -0.16423 -0.17919 C -0.16649 -0.19191 -0.17048 -0.20439 -0.17222 -0.2178 C -0.17413 -0.23144 -0.175 -0.24555 -0.17691 -0.26011 C -0.17725 -0.26173 -0.17812 -0.26381 -0.17864 -0.26589 C -0.17934 -0.26867 -0.17986 -0.27144 -0.1802 -0.27445 C -0.18316 -0.29803 -0.18003 -0.28416 -0.18333 -0.29757 C -0.18698 -0.32763 -0.18732 -0.35884 -0.19288 -0.38844 C -0.19809 -0.47329 -0.2 -0.56254 -0.19132 -0.64647 C -0.18854 -0.67237 -0.18854 -0.71445 -0.17378 -0.73526 C -0.15972 -0.7341 -0.15277 -0.73688 -0.14201 -0.72878 C -0.13975 -0.72717 -0.13802 -0.72416 -0.13576 -0.72254 C -0.13281 -0.72046 -0.12934 -0.71977 -0.12621 -0.71838 C -0.12465 -0.71769 -0.12135 -0.71607 -0.12135 -0.71584 C -0.11684 -0.70728 -0.11753 -0.70636 -0.12465 -0.70127 " pathEditMode="relative" rAng="0" ptsTypes="ffffffffffffffffffffffA">
                                      <p:cBhvr>
                                        <p:cTn id="36" dur="2000" fill="hold"/>
                                        <p:tgtEl>
                                          <p:spTgt spid="26"/>
                                        </p:tgtEl>
                                        <p:attrNameLst>
                                          <p:attrName>ppt_x</p:attrName>
                                          <p:attrName>ppt_y</p:attrName>
                                        </p:attrNameLst>
                                      </p:cBhvr>
                                      <p:rCtr x="-4566" y="-35815"/>
                                    </p:animMotion>
                                  </p:childTnLst>
                                </p:cTn>
                              </p:par>
                            </p:childTnLst>
                          </p:cTn>
                        </p:par>
                        <p:par>
                          <p:cTn id="37" fill="hold">
                            <p:stCondLst>
                              <p:cond delay="9000"/>
                            </p:stCondLst>
                            <p:childTnLst>
                              <p:par>
                                <p:cTn id="38" presetID="0" presetClass="path" presetSubtype="0" accel="50000" decel="50000" fill="hold" grpId="0" nodeType="afterEffect">
                                  <p:stCondLst>
                                    <p:cond delay="0"/>
                                  </p:stCondLst>
                                  <p:childTnLst>
                                    <p:animMotion origin="layout" path="M -0.06701 -0.01782 C -0.05469 -0.05069 -0.05764 -0.09537 -0.06597 -0.12893 C -0.06684 -0.13727 -0.06736 -0.1412 -0.07014 -0.14861 C -0.07222 -0.1618 -0.07813 -0.17268 -0.08264 -0.18449 C -0.08663 -0.19537 -0.0908 -0.20926 -0.09722 -0.21782 C -0.09861 -0.225 -0.10017 -0.23009 -0.10347 -0.23588 C -0.10504 -0.2419 -0.10747 -0.24583 -0.10972 -0.25116 C -0.1158 -0.26551 -0.12205 -0.28102 -0.12951 -0.29421 C -0.12986 -0.2956 -0.13004 -0.29699 -0.13056 -0.29838 C -0.13142 -0.30069 -0.13299 -0.30278 -0.13368 -0.30532 C -0.1382 -0.32176 -0.1316 -0.30741 -0.13681 -0.31782 C -0.14028 -0.33912 -0.14323 -0.36065 -0.14722 -0.38171 C -0.14861 -0.43032 -0.15295 -0.49491 -0.14097 -0.54282 C -0.13924 -0.55903 -0.1375 -0.57569 -0.13472 -0.59143 C -0.13264 -0.6037 -0.1283 -0.61551 -0.12535 -0.62754 C -0.12049 -0.64722 -0.11892 -0.6618 -0.10139 -0.66643 C -0.09184 -0.67291 -0.07691 -0.67268 -0.06597 -0.67754 C -0.0599 -0.67731 -0.03646 -0.67847 -0.02743 -0.6706 C -0.02326 -0.6669 -0.01927 -0.66481 -0.01493 -0.66088 C -0.01389 -0.65995 -0.01181 -0.6581 -0.01181 -0.6581 C -0.00747 -0.64954 -0.00764 -0.65139 -0.01076 -0.63449 C -0.01129 -0.63125 -0.01493 -0.6294 -0.01493 -0.62616 C -0.01493 -0.62569 -0.01493 -0.62523 -0.01493 -0.62477 " pathEditMode="relative" ptsTypes="ffffffffffffffffffffffA">
                                      <p:cBhvr>
                                        <p:cTn id="39" dur="2000" fill="hold"/>
                                        <p:tgtEl>
                                          <p:spTgt spid="28"/>
                                        </p:tgtEl>
                                        <p:attrNameLst>
                                          <p:attrName>ppt_x</p:attrName>
                                          <p:attrName>ppt_y</p:attrName>
                                        </p:attrNameLst>
                                      </p:cBhvr>
                                    </p:animMotion>
                                  </p:childTnLst>
                                </p:cTn>
                              </p:par>
                            </p:childTnLst>
                          </p:cTn>
                        </p:par>
                      </p:childTnLst>
                    </p:cTn>
                  </p:par>
                  <p:par>
                    <p:cTn id="40" fill="hold">
                      <p:stCondLst>
                        <p:cond delay="indefinite"/>
                      </p:stCondLst>
                      <p:childTnLst>
                        <p:par>
                          <p:cTn id="41" fill="hold">
                            <p:stCondLst>
                              <p:cond delay="0"/>
                            </p:stCondLst>
                            <p:childTnLst>
                              <p:par>
                                <p:cTn id="42" presetID="31" presetClass="entr" presetSubtype="0" fill="hold" nodeType="clickEffect">
                                  <p:stCondLst>
                                    <p:cond delay="0"/>
                                  </p:stCondLst>
                                  <p:childTnLst>
                                    <p:set>
                                      <p:cBhvr>
                                        <p:cTn id="43" dur="1" fill="hold">
                                          <p:stCondLst>
                                            <p:cond delay="0"/>
                                          </p:stCondLst>
                                        </p:cTn>
                                        <p:tgtEl>
                                          <p:spTgt spid="2"/>
                                        </p:tgtEl>
                                        <p:attrNameLst>
                                          <p:attrName>style.visibility</p:attrName>
                                        </p:attrNameLst>
                                      </p:cBhvr>
                                      <p:to>
                                        <p:strVal val="visible"/>
                                      </p:to>
                                    </p:set>
                                    <p:anim calcmode="lin" valueType="num">
                                      <p:cBhvr>
                                        <p:cTn id="44" dur="1000" fill="hold"/>
                                        <p:tgtEl>
                                          <p:spTgt spid="2"/>
                                        </p:tgtEl>
                                        <p:attrNameLst>
                                          <p:attrName>ppt_w</p:attrName>
                                        </p:attrNameLst>
                                      </p:cBhvr>
                                      <p:tavLst>
                                        <p:tav tm="0">
                                          <p:val>
                                            <p:fltVal val="0"/>
                                          </p:val>
                                        </p:tav>
                                        <p:tav tm="100000">
                                          <p:val>
                                            <p:strVal val="#ppt_w"/>
                                          </p:val>
                                        </p:tav>
                                      </p:tavLst>
                                    </p:anim>
                                    <p:anim calcmode="lin" valueType="num">
                                      <p:cBhvr>
                                        <p:cTn id="45" dur="1000" fill="hold"/>
                                        <p:tgtEl>
                                          <p:spTgt spid="2"/>
                                        </p:tgtEl>
                                        <p:attrNameLst>
                                          <p:attrName>ppt_h</p:attrName>
                                        </p:attrNameLst>
                                      </p:cBhvr>
                                      <p:tavLst>
                                        <p:tav tm="0">
                                          <p:val>
                                            <p:fltVal val="0"/>
                                          </p:val>
                                        </p:tav>
                                        <p:tav tm="100000">
                                          <p:val>
                                            <p:strVal val="#ppt_h"/>
                                          </p:val>
                                        </p:tav>
                                      </p:tavLst>
                                    </p:anim>
                                    <p:anim calcmode="lin" valueType="num">
                                      <p:cBhvr>
                                        <p:cTn id="46" dur="1000" fill="hold"/>
                                        <p:tgtEl>
                                          <p:spTgt spid="2"/>
                                        </p:tgtEl>
                                        <p:attrNameLst>
                                          <p:attrName>style.rotation</p:attrName>
                                        </p:attrNameLst>
                                      </p:cBhvr>
                                      <p:tavLst>
                                        <p:tav tm="0">
                                          <p:val>
                                            <p:fltVal val="90"/>
                                          </p:val>
                                        </p:tav>
                                        <p:tav tm="100000">
                                          <p:val>
                                            <p:fltVal val="0"/>
                                          </p:val>
                                        </p:tav>
                                      </p:tavLst>
                                    </p:anim>
                                    <p:animEffect transition="in" filter="fade">
                                      <p:cBhvr>
                                        <p:cTn id="47" dur="1000"/>
                                        <p:tgtEl>
                                          <p:spTgt spid="2"/>
                                        </p:tgtEl>
                                      </p:cBhvr>
                                    </p:animEffect>
                                  </p:childTnLst>
                                </p:cTn>
                              </p:par>
                            </p:childTnLst>
                          </p:cTn>
                        </p:par>
                        <p:par>
                          <p:cTn id="48" fill="hold">
                            <p:stCondLst>
                              <p:cond delay="1000"/>
                            </p:stCondLst>
                            <p:childTnLst>
                              <p:par>
                                <p:cTn id="49" presetID="26" presetClass="emph" presetSubtype="0" fill="hold" nodeType="afterEffect">
                                  <p:stCondLst>
                                    <p:cond delay="0"/>
                                  </p:stCondLst>
                                  <p:childTnLst>
                                    <p:animEffect transition="out" filter="fade">
                                      <p:cBhvr>
                                        <p:cTn id="50" dur="500" tmFilter="0, 0; .2, .5; .8, .5; 1, 0"/>
                                        <p:tgtEl>
                                          <p:spTgt spid="2"/>
                                        </p:tgtEl>
                                      </p:cBhvr>
                                    </p:animEffect>
                                    <p:animScale>
                                      <p:cBhvr>
                                        <p:cTn id="51" dur="250" autoRev="1" fill="hold"/>
                                        <p:tgtEl>
                                          <p:spTgt spid="2"/>
                                        </p:tgtEl>
                                      </p:cBhvr>
                                      <p:by x="105000" y="105000"/>
                                    </p:animScale>
                                  </p:childTnLst>
                                </p:cTn>
                              </p:par>
                            </p:childTnLst>
                          </p:cTn>
                        </p:par>
                        <p:par>
                          <p:cTn id="52" fill="hold">
                            <p:stCondLst>
                              <p:cond delay="1500"/>
                            </p:stCondLst>
                            <p:childTnLst>
                              <p:par>
                                <p:cTn id="53" presetID="26" presetClass="emph" presetSubtype="0" fill="hold" nodeType="afterEffect">
                                  <p:stCondLst>
                                    <p:cond delay="0"/>
                                  </p:stCondLst>
                                  <p:childTnLst>
                                    <p:animEffect transition="out" filter="fade">
                                      <p:cBhvr>
                                        <p:cTn id="54" dur="500" tmFilter="0, 0; .2, .5; .8, .5; 1, 0"/>
                                        <p:tgtEl>
                                          <p:spTgt spid="2"/>
                                        </p:tgtEl>
                                      </p:cBhvr>
                                    </p:animEffect>
                                    <p:animScale>
                                      <p:cBhvr>
                                        <p:cTn id="55" dur="250" autoRev="1" fill="hold"/>
                                        <p:tgtEl>
                                          <p:spTgt spid="2"/>
                                        </p:tgtEl>
                                      </p:cBhvr>
                                      <p:by x="105000" y="105000"/>
                                    </p:animScale>
                                  </p:childTnLst>
                                </p:cTn>
                              </p:par>
                            </p:childTnLst>
                          </p:cTn>
                        </p:par>
                        <p:par>
                          <p:cTn id="56" fill="hold">
                            <p:stCondLst>
                              <p:cond delay="2000"/>
                            </p:stCondLst>
                            <p:childTnLst>
                              <p:par>
                                <p:cTn id="57" presetID="26" presetClass="emph" presetSubtype="0" fill="hold" nodeType="afterEffect">
                                  <p:stCondLst>
                                    <p:cond delay="0"/>
                                  </p:stCondLst>
                                  <p:childTnLst>
                                    <p:animEffect transition="out" filter="fade">
                                      <p:cBhvr>
                                        <p:cTn id="58" dur="500" tmFilter="0, 0; .2, .5; .8, .5; 1, 0"/>
                                        <p:tgtEl>
                                          <p:spTgt spid="2"/>
                                        </p:tgtEl>
                                      </p:cBhvr>
                                    </p:animEffect>
                                    <p:animScale>
                                      <p:cBhvr>
                                        <p:cTn id="59" dur="250" autoRev="1" fill="hold"/>
                                        <p:tgtEl>
                                          <p:spTgt spid="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1" grpId="0"/>
      <p:bldP spid="24" grpId="0" animBg="1"/>
      <p:bldP spid="25" grpId="0" animBg="1"/>
      <p:bldP spid="26" grpId="0" animBg="1"/>
      <p:bldP spid="27" grpId="0" animBg="1"/>
      <p:bldP spid="28" grpId="0" animBg="1"/>
      <p:bldP spid="2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5"/>
          <p:cNvPicPr>
            <a:picLocks noGrp="1" noChangeAspect="1" noChangeArrowheads="1"/>
          </p:cNvPicPr>
          <p:nvPr>
            <p:ph type="body" idx="4294967295"/>
          </p:nvPr>
        </p:nvPicPr>
        <p:blipFill>
          <a:blip r:embed="rId2" cstate="print"/>
          <a:srcRect l="5600" t="15997" r="7735" b="3357"/>
          <a:stretch>
            <a:fillRect/>
          </a:stretch>
        </p:blipFill>
        <p:spPr>
          <a:xfrm>
            <a:off x="2895600" y="1524000"/>
            <a:ext cx="5638906" cy="3810000"/>
          </a:xfrm>
        </p:spPr>
      </p:pic>
      <p:sp>
        <p:nvSpPr>
          <p:cNvPr id="4" name="Title 3"/>
          <p:cNvSpPr txBox="1">
            <a:spLocks/>
          </p:cNvSpPr>
          <p:nvPr/>
        </p:nvSpPr>
        <p:spPr bwMode="auto">
          <a:xfrm>
            <a:off x="2667000" y="21771"/>
            <a:ext cx="7772400" cy="1295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eaLnBrk="1" hangingPunct="1"/>
            <a:r>
              <a:rPr lang="en-US" sz="4000" b="1" kern="0" dirty="0" smtClean="0">
                <a:solidFill>
                  <a:schemeClr val="bg1"/>
                </a:solidFill>
                <a:latin typeface="Calibri" pitchFamily="34" charset="0"/>
              </a:rPr>
              <a:t>What is an opioid OD?</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body" idx="4294967295"/>
          </p:nvPr>
        </p:nvSpPr>
        <p:spPr>
          <a:xfrm>
            <a:off x="2667000" y="1565275"/>
            <a:ext cx="6019800" cy="4530725"/>
          </a:xfrm>
        </p:spPr>
        <p:txBody>
          <a:bodyPr/>
          <a:lstStyle/>
          <a:p>
            <a:pPr eaLnBrk="1" hangingPunct="1">
              <a:buFont typeface="Arial" panose="020B0604020202020204" pitchFamily="34" charset="0"/>
              <a:buChar char="•"/>
            </a:pPr>
            <a:r>
              <a:rPr lang="en-US" sz="2700" dirty="0" smtClean="0">
                <a:solidFill>
                  <a:srgbClr val="0070C0"/>
                </a:solidFill>
                <a:latin typeface="Calibri" pitchFamily="34" charset="0"/>
              </a:rPr>
              <a:t>Mixing drugs- </a:t>
            </a:r>
            <a:r>
              <a:rPr lang="en-US" sz="2700" dirty="0" err="1" smtClean="0">
                <a:solidFill>
                  <a:srgbClr val="0070C0"/>
                </a:solidFill>
                <a:latin typeface="Calibri" pitchFamily="34" charset="0"/>
              </a:rPr>
              <a:t>benzos</a:t>
            </a:r>
            <a:r>
              <a:rPr lang="en-US" sz="2700" dirty="0" smtClean="0">
                <a:solidFill>
                  <a:srgbClr val="0070C0"/>
                </a:solidFill>
                <a:latin typeface="Calibri" pitchFamily="34" charset="0"/>
              </a:rPr>
              <a:t>, alcohol &amp; cocaine especially</a:t>
            </a:r>
          </a:p>
          <a:p>
            <a:pPr eaLnBrk="1" hangingPunct="1">
              <a:buFont typeface="Arial" panose="020B0604020202020204" pitchFamily="34" charset="0"/>
              <a:buChar char="•"/>
            </a:pPr>
            <a:r>
              <a:rPr lang="en-US" sz="2700" dirty="0" smtClean="0">
                <a:solidFill>
                  <a:srgbClr val="0070C0"/>
                </a:solidFill>
                <a:latin typeface="Calibri" pitchFamily="34" charset="0"/>
              </a:rPr>
              <a:t>Changes in tolerance</a:t>
            </a:r>
          </a:p>
          <a:p>
            <a:pPr eaLnBrk="1" hangingPunct="1">
              <a:buFont typeface="Arial" panose="020B0604020202020204" pitchFamily="34" charset="0"/>
              <a:buChar char="•"/>
            </a:pPr>
            <a:r>
              <a:rPr lang="en-US" sz="2700" dirty="0" smtClean="0">
                <a:solidFill>
                  <a:srgbClr val="0070C0"/>
                </a:solidFill>
                <a:latin typeface="Calibri" pitchFamily="34" charset="0"/>
              </a:rPr>
              <a:t>Physical health</a:t>
            </a:r>
          </a:p>
          <a:p>
            <a:pPr eaLnBrk="1" hangingPunct="1">
              <a:buFont typeface="Arial" panose="020B0604020202020204" pitchFamily="34" charset="0"/>
              <a:buChar char="•"/>
            </a:pPr>
            <a:r>
              <a:rPr lang="en-US" sz="2700" dirty="0" smtClean="0">
                <a:solidFill>
                  <a:srgbClr val="0070C0"/>
                </a:solidFill>
                <a:latin typeface="Calibri" pitchFamily="34" charset="0"/>
              </a:rPr>
              <a:t>Previous experience of non-fatal overdose</a:t>
            </a:r>
          </a:p>
          <a:p>
            <a:pPr eaLnBrk="1" hangingPunct="1">
              <a:buFont typeface="Arial" panose="020B0604020202020204" pitchFamily="34" charset="0"/>
              <a:buChar char="•"/>
            </a:pPr>
            <a:r>
              <a:rPr lang="en-US" sz="2700" dirty="0" smtClean="0">
                <a:solidFill>
                  <a:srgbClr val="0070C0"/>
                </a:solidFill>
                <a:latin typeface="Calibri" pitchFamily="34" charset="0"/>
              </a:rPr>
              <a:t>Variation in strength and content of ‘street’ drugs</a:t>
            </a:r>
          </a:p>
          <a:p>
            <a:pPr eaLnBrk="1" hangingPunct="1">
              <a:buFont typeface="Arial" panose="020B0604020202020204" pitchFamily="34" charset="0"/>
              <a:buChar char="•"/>
            </a:pPr>
            <a:endParaRPr lang="en-US" sz="2700" dirty="0" smtClean="0">
              <a:solidFill>
                <a:srgbClr val="0070C0"/>
              </a:solidFill>
              <a:latin typeface="Calibri" pitchFamily="34" charset="0"/>
            </a:endParaRPr>
          </a:p>
        </p:txBody>
      </p:sp>
      <p:sp>
        <p:nvSpPr>
          <p:cNvPr id="4" name="Title 3"/>
          <p:cNvSpPr txBox="1">
            <a:spLocks/>
          </p:cNvSpPr>
          <p:nvPr/>
        </p:nvSpPr>
        <p:spPr bwMode="auto">
          <a:xfrm>
            <a:off x="2667000" y="21771"/>
            <a:ext cx="7772400" cy="1295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eaLnBrk="1" hangingPunct="1"/>
            <a:r>
              <a:rPr lang="en-US" sz="3700" b="1" dirty="0">
                <a:solidFill>
                  <a:schemeClr val="bg1"/>
                </a:solidFill>
                <a:latin typeface="Calibri" pitchFamily="34" charset="0"/>
              </a:rPr>
              <a:t>What puts people at </a:t>
            </a:r>
            <a:r>
              <a:rPr lang="en-US" sz="3700" b="1" dirty="0" smtClean="0">
                <a:solidFill>
                  <a:schemeClr val="bg1"/>
                </a:solidFill>
                <a:latin typeface="Calibri" pitchFamily="34" charset="0"/>
              </a:rPr>
              <a:t>risk</a:t>
            </a:r>
            <a:br>
              <a:rPr lang="en-US" sz="3700" b="1" dirty="0" smtClean="0">
                <a:solidFill>
                  <a:schemeClr val="bg1"/>
                </a:solidFill>
                <a:latin typeface="Calibri" pitchFamily="34" charset="0"/>
              </a:rPr>
            </a:br>
            <a:r>
              <a:rPr lang="en-US" sz="3700" b="1" dirty="0" smtClean="0">
                <a:solidFill>
                  <a:schemeClr val="bg1"/>
                </a:solidFill>
                <a:latin typeface="Calibri" pitchFamily="34" charset="0"/>
              </a:rPr>
              <a:t>for </a:t>
            </a:r>
            <a:r>
              <a:rPr lang="en-US" sz="3700" b="1" dirty="0">
                <a:solidFill>
                  <a:schemeClr val="bg1"/>
                </a:solidFill>
                <a:latin typeface="Calibri" pitchFamily="34" charset="0"/>
              </a:rPr>
              <a:t>ODs?</a:t>
            </a:r>
            <a:endParaRPr lang="en-US" sz="3700" b="1" kern="0" dirty="0" smtClean="0">
              <a:solidFill>
                <a:schemeClr val="bg1"/>
              </a:solidFill>
              <a:latin typeface="Calibri"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5"/>
          <p:cNvSpPr>
            <a:spLocks noGrp="1"/>
          </p:cNvSpPr>
          <p:nvPr>
            <p:ph type="body" sz="half" idx="4294967295"/>
          </p:nvPr>
        </p:nvSpPr>
        <p:spPr>
          <a:xfrm>
            <a:off x="2667000" y="1547812"/>
            <a:ext cx="5943600" cy="2719388"/>
          </a:xfrm>
        </p:spPr>
        <p:txBody>
          <a:bodyPr/>
          <a:lstStyle/>
          <a:p>
            <a:pPr eaLnBrk="1" hangingPunct="1">
              <a:lnSpc>
                <a:spcPct val="90000"/>
              </a:lnSpc>
              <a:buFont typeface="Arial" panose="020B0604020202020204" pitchFamily="34" charset="0"/>
              <a:buChar char="•"/>
            </a:pPr>
            <a:r>
              <a:rPr lang="en-US" sz="1900" dirty="0" smtClean="0">
                <a:solidFill>
                  <a:srgbClr val="0070C0"/>
                </a:solidFill>
                <a:latin typeface="Calibri" pitchFamily="34" charset="0"/>
              </a:rPr>
              <a:t>Combining opioids with </a:t>
            </a:r>
            <a:r>
              <a:rPr lang="en-US" sz="1900" u="sng" dirty="0" smtClean="0">
                <a:solidFill>
                  <a:srgbClr val="0070C0"/>
                </a:solidFill>
                <a:latin typeface="Calibri" pitchFamily="34" charset="0"/>
              </a:rPr>
              <a:t>benzodiazepines</a:t>
            </a:r>
            <a:r>
              <a:rPr lang="en-US" sz="1900" dirty="0" smtClean="0">
                <a:solidFill>
                  <a:srgbClr val="0070C0"/>
                </a:solidFill>
                <a:latin typeface="Calibri" pitchFamily="34" charset="0"/>
              </a:rPr>
              <a:t> or alcohol leads to a worse outcome</a:t>
            </a:r>
          </a:p>
          <a:p>
            <a:pPr eaLnBrk="1" hangingPunct="1">
              <a:lnSpc>
                <a:spcPct val="90000"/>
              </a:lnSpc>
              <a:buFont typeface="Arial" panose="020B0604020202020204" pitchFamily="34" charset="0"/>
              <a:buChar char="•"/>
            </a:pPr>
            <a:r>
              <a:rPr lang="en-US" sz="1900" dirty="0" err="1" smtClean="0">
                <a:solidFill>
                  <a:srgbClr val="0070C0"/>
                </a:solidFill>
                <a:latin typeface="Calibri" pitchFamily="34" charset="0"/>
              </a:rPr>
              <a:t>Benzos</a:t>
            </a:r>
            <a:r>
              <a:rPr lang="en-US" sz="1900" dirty="0" smtClean="0">
                <a:solidFill>
                  <a:srgbClr val="0070C0"/>
                </a:solidFill>
                <a:latin typeface="Calibri" pitchFamily="34" charset="0"/>
              </a:rPr>
              <a:t> are psychoactive drugs that have sedative, hypnotic, anxiolytic, anticonvulsant, muscle relaxant, and amnesic actions</a:t>
            </a:r>
          </a:p>
          <a:p>
            <a:pPr eaLnBrk="1" hangingPunct="1">
              <a:lnSpc>
                <a:spcPct val="90000"/>
              </a:lnSpc>
              <a:buFont typeface="Arial" panose="020B0604020202020204" pitchFamily="34" charset="0"/>
              <a:buChar char="•"/>
            </a:pPr>
            <a:r>
              <a:rPr lang="en-US" sz="1900" dirty="0" smtClean="0">
                <a:solidFill>
                  <a:srgbClr val="0070C0"/>
                </a:solidFill>
                <a:latin typeface="Calibri" pitchFamily="34" charset="0"/>
              </a:rPr>
              <a:t>The most commonly used </a:t>
            </a:r>
            <a:r>
              <a:rPr lang="en-US" sz="1900" dirty="0" err="1" smtClean="0">
                <a:solidFill>
                  <a:srgbClr val="0070C0"/>
                </a:solidFill>
                <a:latin typeface="Calibri" pitchFamily="34" charset="0"/>
              </a:rPr>
              <a:t>benzos</a:t>
            </a:r>
            <a:r>
              <a:rPr lang="en-US" sz="1900" dirty="0" smtClean="0">
                <a:solidFill>
                  <a:srgbClr val="0070C0"/>
                </a:solidFill>
                <a:latin typeface="Calibri" pitchFamily="34" charset="0"/>
              </a:rPr>
              <a:t> are: </a:t>
            </a:r>
            <a:r>
              <a:rPr lang="en-US" sz="1900" dirty="0" err="1" smtClean="0">
                <a:solidFill>
                  <a:srgbClr val="0070C0"/>
                </a:solidFill>
                <a:latin typeface="Calibri" pitchFamily="34" charset="0"/>
              </a:rPr>
              <a:t>Klonopin</a:t>
            </a:r>
            <a:r>
              <a:rPr lang="en-US" sz="1900" dirty="0" smtClean="0">
                <a:solidFill>
                  <a:srgbClr val="0070C0"/>
                </a:solidFill>
                <a:latin typeface="Calibri" pitchFamily="34" charset="0"/>
              </a:rPr>
              <a:t>, Valium, Ativan, Librium, and Xanax</a:t>
            </a:r>
          </a:p>
        </p:txBody>
      </p:sp>
      <p:pic>
        <p:nvPicPr>
          <p:cNvPr id="65539" name="Picture 4" descr="Picture of DIAZEPAM 10 MG TABLET"/>
          <p:cNvPicPr>
            <a:picLocks noGrp="1" noChangeAspect="1" noChangeArrowheads="1"/>
          </p:cNvPicPr>
          <p:nvPr>
            <p:ph sz="half" idx="4294967295"/>
          </p:nvPr>
        </p:nvPicPr>
        <p:blipFill>
          <a:blip r:embed="rId2" cstate="print"/>
          <a:srcRect t="18520" b="11111"/>
          <a:stretch>
            <a:fillRect/>
          </a:stretch>
        </p:blipFill>
        <p:spPr>
          <a:xfrm>
            <a:off x="2416998" y="3752799"/>
            <a:ext cx="2006306" cy="1505002"/>
          </a:xfrm>
        </p:spPr>
      </p:pic>
      <p:pic>
        <p:nvPicPr>
          <p:cNvPr id="65540" name="Picture 8" descr="Xanax (Alprazolam)">
            <a:hlinkClick r:id="rId3"/>
          </p:cNvPr>
          <p:cNvPicPr>
            <a:picLocks noChangeAspect="1" noChangeArrowheads="1"/>
          </p:cNvPicPr>
          <p:nvPr/>
        </p:nvPicPr>
        <p:blipFill>
          <a:blip r:embed="rId4" cstate="print"/>
          <a:srcRect t="16000" b="14667"/>
          <a:stretch>
            <a:fillRect/>
          </a:stretch>
        </p:blipFill>
        <p:spPr bwMode="auto">
          <a:xfrm>
            <a:off x="4702998" y="3752800"/>
            <a:ext cx="1962469" cy="1505001"/>
          </a:xfrm>
          <a:prstGeom prst="rect">
            <a:avLst/>
          </a:prstGeom>
          <a:noFill/>
          <a:ln w="9525">
            <a:noFill/>
            <a:miter lim="800000"/>
            <a:headEnd/>
            <a:tailEnd/>
          </a:ln>
        </p:spPr>
      </p:pic>
      <p:pic>
        <p:nvPicPr>
          <p:cNvPr id="65541" name="Picture 6" descr="Picture of VALIUM 10 MG TABLET"/>
          <p:cNvPicPr>
            <a:picLocks noChangeAspect="1" noChangeArrowheads="1"/>
          </p:cNvPicPr>
          <p:nvPr/>
        </p:nvPicPr>
        <p:blipFill>
          <a:blip r:embed="rId5" cstate="print"/>
          <a:srcRect t="7407" b="14815"/>
          <a:stretch>
            <a:fillRect/>
          </a:stretch>
        </p:blipFill>
        <p:spPr bwMode="auto">
          <a:xfrm>
            <a:off x="6912798" y="3752799"/>
            <a:ext cx="1926402" cy="1505002"/>
          </a:xfrm>
          <a:prstGeom prst="rect">
            <a:avLst/>
          </a:prstGeom>
          <a:noFill/>
          <a:ln w="9525">
            <a:noFill/>
            <a:miter lim="800000"/>
            <a:headEnd/>
            <a:tailEnd/>
          </a:ln>
        </p:spPr>
      </p:pic>
      <p:sp>
        <p:nvSpPr>
          <p:cNvPr id="7" name="Title 3"/>
          <p:cNvSpPr txBox="1">
            <a:spLocks/>
          </p:cNvSpPr>
          <p:nvPr/>
        </p:nvSpPr>
        <p:spPr bwMode="auto">
          <a:xfrm>
            <a:off x="2667000" y="21771"/>
            <a:ext cx="7772400" cy="1295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eaLnBrk="1" hangingPunct="1"/>
            <a:r>
              <a:rPr lang="en-US" sz="4000" b="1" dirty="0">
                <a:solidFill>
                  <a:schemeClr val="bg1"/>
                </a:solidFill>
                <a:latin typeface="Calibri" pitchFamily="34" charset="0"/>
              </a:rPr>
              <a:t>Mixing opioids with </a:t>
            </a:r>
            <a:r>
              <a:rPr lang="en-US" sz="4000" b="1" dirty="0" err="1">
                <a:solidFill>
                  <a:schemeClr val="bg1"/>
                </a:solidFill>
                <a:latin typeface="Calibri" pitchFamily="34" charset="0"/>
              </a:rPr>
              <a:t>benzos</a:t>
            </a:r>
            <a:endParaRPr lang="en-US" sz="4000" b="1" kern="0" dirty="0" smtClean="0">
              <a:solidFill>
                <a:schemeClr val="bg1"/>
              </a:solidFill>
              <a:latin typeface="Calibri"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 Box 2"/>
          <p:cNvSpPr txBox="1">
            <a:spLocks noChangeArrowheads="1"/>
          </p:cNvSpPr>
          <p:nvPr/>
        </p:nvSpPr>
        <p:spPr bwMode="auto">
          <a:xfrm>
            <a:off x="1676400" y="1066800"/>
            <a:ext cx="6858000" cy="3886200"/>
          </a:xfrm>
          <a:prstGeom prst="rect">
            <a:avLst/>
          </a:prstGeom>
          <a:noFill/>
          <a:ln w="9525">
            <a:noFill/>
            <a:miter lim="800000"/>
            <a:headEnd/>
            <a:tailEnd/>
          </a:ln>
        </p:spPr>
        <p:txBody>
          <a:bodyPr/>
          <a:lstStyle/>
          <a:p>
            <a:pPr marL="1371600" lvl="2" indent="-457200" defTabSz="457200">
              <a:spcBef>
                <a:spcPts val="600"/>
              </a:spcBef>
              <a:buSzPct val="45000"/>
              <a:buFont typeface="Arial" panose="020B0604020202020204" pitchFamily="34"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endParaRPr lang="en-US" sz="2800" dirty="0">
              <a:solidFill>
                <a:srgbClr val="0070C0"/>
              </a:solidFill>
              <a:latin typeface="Calibri" panose="020F0502020204030204" pitchFamily="34" charset="0"/>
              <a:cs typeface="Calibri" panose="020F0502020204030204" pitchFamily="34" charset="0"/>
            </a:endParaRPr>
          </a:p>
          <a:p>
            <a:pPr marL="1371600" lvl="2" indent="-457200" defTabSz="457200">
              <a:spcBef>
                <a:spcPts val="600"/>
              </a:spcBef>
              <a:buSzPct val="45000"/>
              <a:buFont typeface="Arial" panose="020B0604020202020204" pitchFamily="34"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sz="2800" dirty="0" smtClean="0">
                <a:solidFill>
                  <a:srgbClr val="0070C0"/>
                </a:solidFill>
                <a:latin typeface="Calibri" panose="020F0502020204030204" pitchFamily="34" charset="0"/>
                <a:cs typeface="Calibri" panose="020F0502020204030204" pitchFamily="34" charset="0"/>
              </a:rPr>
              <a:t>Naloxone </a:t>
            </a:r>
            <a:r>
              <a:rPr lang="en-US" sz="2800" dirty="0">
                <a:solidFill>
                  <a:srgbClr val="0070C0"/>
                </a:solidFill>
                <a:latin typeface="Calibri" panose="020F0502020204030204" pitchFamily="34" charset="0"/>
                <a:cs typeface="Calibri" panose="020F0502020204030204" pitchFamily="34" charset="0"/>
              </a:rPr>
              <a:t>knocks the opiate off the opiate receptor- it does nothing other than blocking opiate receptors</a:t>
            </a:r>
          </a:p>
          <a:p>
            <a:pPr marL="1371600" lvl="2" indent="-457200" defTabSz="457200">
              <a:spcBef>
                <a:spcPts val="600"/>
              </a:spcBef>
              <a:buSzPct val="45000"/>
              <a:buFont typeface="Arial" panose="020B0604020202020204" pitchFamily="34"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sz="2800" i="1" dirty="0">
                <a:solidFill>
                  <a:srgbClr val="0070C0"/>
                </a:solidFill>
                <a:latin typeface="Calibri" panose="020F0502020204030204" pitchFamily="34" charset="0"/>
                <a:cs typeface="Calibri" panose="020F0502020204030204" pitchFamily="34" charset="0"/>
              </a:rPr>
              <a:t>Temporarily </a:t>
            </a:r>
            <a:r>
              <a:rPr lang="en-US" sz="2800" dirty="0">
                <a:solidFill>
                  <a:srgbClr val="0070C0"/>
                </a:solidFill>
                <a:latin typeface="Calibri" panose="020F0502020204030204" pitchFamily="34" charset="0"/>
                <a:cs typeface="Calibri" panose="020F0502020204030204" pitchFamily="34" charset="0"/>
              </a:rPr>
              <a:t>takes away the “high,” giving the person the chance to breathe</a:t>
            </a:r>
          </a:p>
          <a:p>
            <a:pPr marL="1371600" lvl="2" indent="-457200" defTabSz="457200">
              <a:spcBef>
                <a:spcPts val="600"/>
              </a:spcBef>
              <a:buSzPct val="45000"/>
              <a:buFont typeface="Arial" panose="020B0604020202020204" pitchFamily="34" charset="0"/>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sz="2800" dirty="0" smtClean="0">
                <a:solidFill>
                  <a:srgbClr val="0070C0"/>
                </a:solidFill>
                <a:latin typeface="Calibri" panose="020F0502020204030204" pitchFamily="34" charset="0"/>
                <a:cs typeface="Calibri" panose="020F0502020204030204" pitchFamily="34" charset="0"/>
              </a:rPr>
              <a:t>Naloxone </a:t>
            </a:r>
            <a:r>
              <a:rPr lang="en-US" sz="2800" dirty="0">
                <a:solidFill>
                  <a:srgbClr val="0070C0"/>
                </a:solidFill>
                <a:latin typeface="Calibri" panose="020F0502020204030204" pitchFamily="34" charset="0"/>
                <a:cs typeface="Calibri" panose="020F0502020204030204" pitchFamily="34" charset="0"/>
              </a:rPr>
              <a:t>works in 1 to 3 minutes and lasts 30 to 90 minutes</a:t>
            </a:r>
          </a:p>
        </p:txBody>
      </p:sp>
      <p:sp>
        <p:nvSpPr>
          <p:cNvPr id="24579" name="TextBox 1"/>
          <p:cNvSpPr txBox="1">
            <a:spLocks noChangeArrowheads="1"/>
          </p:cNvSpPr>
          <p:nvPr/>
        </p:nvSpPr>
        <p:spPr bwMode="auto">
          <a:xfrm>
            <a:off x="457200" y="5029200"/>
            <a:ext cx="3657600" cy="519113"/>
          </a:xfrm>
          <a:prstGeom prst="rect">
            <a:avLst/>
          </a:prstGeom>
          <a:noFill/>
          <a:ln w="9525">
            <a:noFill/>
            <a:miter lim="800000"/>
            <a:headEnd/>
            <a:tailEnd/>
          </a:ln>
        </p:spPr>
        <p:txBody>
          <a:bodyPr>
            <a:spAutoFit/>
          </a:bodyPr>
          <a:lstStyle/>
          <a:p>
            <a:pPr marL="742950" lvl="1" indent="-285750">
              <a:spcBef>
                <a:spcPts val="600"/>
              </a:spcBef>
              <a:buSzPct val="45000"/>
              <a:buFont typeface="Arial" charset="0"/>
              <a:buChar char="•"/>
            </a:pPr>
            <a:endParaRPr lang="en-US" sz="2800">
              <a:latin typeface="Calibri" pitchFamily="34" charset="0"/>
              <a:cs typeface="Lucida Sans Unicode" pitchFamily="34" charset="0"/>
            </a:endParaRPr>
          </a:p>
        </p:txBody>
      </p:sp>
      <p:sp>
        <p:nvSpPr>
          <p:cNvPr id="24580" name="TextBox 2"/>
          <p:cNvSpPr txBox="1">
            <a:spLocks noChangeArrowheads="1"/>
          </p:cNvSpPr>
          <p:nvPr/>
        </p:nvSpPr>
        <p:spPr bwMode="auto">
          <a:xfrm>
            <a:off x="4122738" y="5029200"/>
            <a:ext cx="4114800" cy="519113"/>
          </a:xfrm>
          <a:prstGeom prst="rect">
            <a:avLst/>
          </a:prstGeom>
          <a:noFill/>
          <a:ln w="9525">
            <a:noFill/>
            <a:miter lim="800000"/>
            <a:headEnd/>
            <a:tailEnd/>
          </a:ln>
        </p:spPr>
        <p:txBody>
          <a:bodyPr>
            <a:spAutoFit/>
          </a:bodyPr>
          <a:lstStyle/>
          <a:p>
            <a:pPr marL="914400" lvl="1" indent="-457200">
              <a:spcBef>
                <a:spcPts val="600"/>
              </a:spcBef>
              <a:buSzPct val="45000"/>
              <a:buFont typeface="Arial" charset="0"/>
              <a:buChar char="•"/>
            </a:pPr>
            <a:endParaRPr lang="en-US" sz="2800">
              <a:latin typeface="Calibri" pitchFamily="34" charset="0"/>
              <a:cs typeface="Lucida Sans Unicode" pitchFamily="34" charset="0"/>
            </a:endParaRPr>
          </a:p>
        </p:txBody>
      </p:sp>
      <p:sp>
        <p:nvSpPr>
          <p:cNvPr id="6" name="Title 3"/>
          <p:cNvSpPr txBox="1">
            <a:spLocks/>
          </p:cNvSpPr>
          <p:nvPr/>
        </p:nvSpPr>
        <p:spPr bwMode="auto">
          <a:xfrm>
            <a:off x="2667000" y="21771"/>
            <a:ext cx="7772400" cy="1295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eaLnBrk="1" hangingPunct="1"/>
            <a:r>
              <a:rPr lang="en-US" sz="4000" b="1" dirty="0" smtClean="0">
                <a:solidFill>
                  <a:schemeClr val="bg1"/>
                </a:solidFill>
                <a:latin typeface="Calibri" pitchFamily="34" charset="0"/>
              </a:rPr>
              <a:t>What is Naloxone?</a:t>
            </a:r>
            <a:endParaRPr lang="en-US" sz="4000" b="1" kern="0" dirty="0" smtClean="0">
              <a:solidFill>
                <a:schemeClr val="bg1"/>
              </a:solidFill>
              <a:latin typeface="Calibri"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G:\JENNIFER ROWE\PRESCRIPTION-DRUG-TASK-FORCE_POWERPOINT-GRAPHIC.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21772"/>
            <a:ext cx="9216571" cy="6912429"/>
          </a:xfrm>
          <a:prstGeom prst="rect">
            <a:avLst/>
          </a:prstGeom>
          <a:noFill/>
          <a:extLst>
            <a:ext uri="{909E8E84-426E-40DD-AFC4-6F175D3DCCD1}">
              <a14:hiddenFill xmlns:a14="http://schemas.microsoft.com/office/drawing/2010/main">
                <a:solidFill>
                  <a:srgbClr val="FFFFFF"/>
                </a:solidFill>
              </a14:hiddenFill>
            </a:ext>
          </a:extLst>
        </p:spPr>
      </p:pic>
      <p:sp>
        <p:nvSpPr>
          <p:cNvPr id="26626" name="Rectangle 3"/>
          <p:cNvSpPr>
            <a:spLocks noGrp="1" noChangeArrowheads="1"/>
          </p:cNvSpPr>
          <p:nvPr>
            <p:ph type="body" idx="1"/>
          </p:nvPr>
        </p:nvSpPr>
        <p:spPr>
          <a:xfrm>
            <a:off x="2667000" y="1600200"/>
            <a:ext cx="6019800" cy="4530725"/>
          </a:xfrm>
        </p:spPr>
        <p:txBody>
          <a:bodyPr/>
          <a:lstStyle/>
          <a:p>
            <a:pPr lvl="1" eaLnBrk="1" hangingPunct="1">
              <a:buFont typeface="Arial" panose="020B0604020202020204" pitchFamily="34" charset="0"/>
              <a:buChar char="•"/>
            </a:pPr>
            <a:r>
              <a:rPr lang="en-US" dirty="0" smtClean="0">
                <a:solidFill>
                  <a:srgbClr val="0070C0"/>
                </a:solidFill>
              </a:rPr>
              <a:t>Naloxone can </a:t>
            </a:r>
            <a:r>
              <a:rPr lang="en-US" b="1" dirty="0" smtClean="0">
                <a:solidFill>
                  <a:srgbClr val="0070C0"/>
                </a:solidFill>
              </a:rPr>
              <a:t>neither</a:t>
            </a:r>
            <a:r>
              <a:rPr lang="en-US" dirty="0" smtClean="0">
                <a:solidFill>
                  <a:srgbClr val="0070C0"/>
                </a:solidFill>
              </a:rPr>
              <a:t> be abused nor cause overdose, only contraindication is known sensitivity, which is very rare.</a:t>
            </a:r>
          </a:p>
          <a:p>
            <a:pPr lvl="1" eaLnBrk="1" hangingPunct="1">
              <a:buFont typeface="Arial" panose="020B0604020202020204" pitchFamily="34" charset="0"/>
              <a:buChar char="•"/>
            </a:pPr>
            <a:r>
              <a:rPr lang="en-US" i="1" dirty="0" smtClean="0">
                <a:solidFill>
                  <a:srgbClr val="0070C0"/>
                </a:solidFill>
              </a:rPr>
              <a:t>Too much </a:t>
            </a:r>
            <a:r>
              <a:rPr lang="en-US" dirty="0" smtClean="0">
                <a:solidFill>
                  <a:srgbClr val="0070C0"/>
                </a:solidFill>
              </a:rPr>
              <a:t>Naloxone can cause withdrawal symptoms such as:</a:t>
            </a:r>
          </a:p>
          <a:p>
            <a:pPr eaLnBrk="1" hangingPunct="1"/>
            <a:endParaRPr lang="en-US" dirty="0" smtClean="0"/>
          </a:p>
        </p:txBody>
      </p:sp>
      <p:sp>
        <p:nvSpPr>
          <p:cNvPr id="26627" name="Rectangle 5"/>
          <p:cNvSpPr>
            <a:spLocks noChangeArrowheads="1"/>
          </p:cNvSpPr>
          <p:nvPr/>
        </p:nvSpPr>
        <p:spPr bwMode="auto">
          <a:xfrm>
            <a:off x="5410200" y="4334470"/>
            <a:ext cx="2819400" cy="923330"/>
          </a:xfrm>
          <a:prstGeom prst="rect">
            <a:avLst/>
          </a:prstGeom>
          <a:noFill/>
          <a:ln w="9525">
            <a:noFill/>
            <a:miter lim="800000"/>
            <a:headEnd/>
            <a:tailEnd/>
          </a:ln>
        </p:spPr>
        <p:txBody>
          <a:bodyPr>
            <a:spAutoFit/>
          </a:bodyPr>
          <a:lstStyle/>
          <a:p>
            <a:pPr lvl="1"/>
            <a:r>
              <a:rPr lang="en-US" b="1" dirty="0">
                <a:solidFill>
                  <a:srgbClr val="0070C0"/>
                </a:solidFill>
              </a:rPr>
              <a:t>muscle discomfort</a:t>
            </a:r>
          </a:p>
          <a:p>
            <a:pPr lvl="1"/>
            <a:r>
              <a:rPr lang="en-US" b="1" dirty="0">
                <a:solidFill>
                  <a:srgbClr val="0070C0"/>
                </a:solidFill>
              </a:rPr>
              <a:t>disorientation</a:t>
            </a:r>
          </a:p>
          <a:p>
            <a:pPr lvl="1"/>
            <a:r>
              <a:rPr lang="en-US" b="1" dirty="0">
                <a:solidFill>
                  <a:srgbClr val="0070C0"/>
                </a:solidFill>
              </a:rPr>
              <a:t>combativeness</a:t>
            </a:r>
          </a:p>
        </p:txBody>
      </p:sp>
      <p:sp>
        <p:nvSpPr>
          <p:cNvPr id="26628" name="Rectangle 6"/>
          <p:cNvSpPr>
            <a:spLocks noChangeArrowheads="1"/>
          </p:cNvSpPr>
          <p:nvPr/>
        </p:nvSpPr>
        <p:spPr bwMode="auto">
          <a:xfrm>
            <a:off x="3048000" y="4334470"/>
            <a:ext cx="2743200" cy="915988"/>
          </a:xfrm>
          <a:prstGeom prst="rect">
            <a:avLst/>
          </a:prstGeom>
          <a:noFill/>
          <a:ln w="9525">
            <a:noFill/>
            <a:miter lim="800000"/>
            <a:headEnd/>
            <a:tailEnd/>
          </a:ln>
        </p:spPr>
        <p:txBody>
          <a:bodyPr>
            <a:spAutoFit/>
          </a:bodyPr>
          <a:lstStyle/>
          <a:p>
            <a:pPr lvl="1"/>
            <a:r>
              <a:rPr lang="en-US" b="1" dirty="0">
                <a:solidFill>
                  <a:srgbClr val="0070C0"/>
                </a:solidFill>
              </a:rPr>
              <a:t>nausea/vomiting</a:t>
            </a:r>
          </a:p>
          <a:p>
            <a:pPr lvl="1"/>
            <a:r>
              <a:rPr lang="en-US" b="1" dirty="0">
                <a:solidFill>
                  <a:srgbClr val="0070C0"/>
                </a:solidFill>
              </a:rPr>
              <a:t>diarrhea</a:t>
            </a:r>
          </a:p>
          <a:p>
            <a:pPr lvl="1"/>
            <a:r>
              <a:rPr lang="en-US" b="1" dirty="0">
                <a:solidFill>
                  <a:srgbClr val="0070C0"/>
                </a:solidFill>
              </a:rPr>
              <a:t>chills</a:t>
            </a:r>
          </a:p>
        </p:txBody>
      </p:sp>
      <p:sp>
        <p:nvSpPr>
          <p:cNvPr id="7" name="Title 3"/>
          <p:cNvSpPr txBox="1">
            <a:spLocks/>
          </p:cNvSpPr>
          <p:nvPr/>
        </p:nvSpPr>
        <p:spPr bwMode="auto">
          <a:xfrm>
            <a:off x="2667000" y="21771"/>
            <a:ext cx="7772400" cy="1295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eaLnBrk="1" hangingPunct="1"/>
            <a:r>
              <a:rPr lang="en-US" sz="4000" b="1" dirty="0" smtClean="0">
                <a:solidFill>
                  <a:schemeClr val="bg1"/>
                </a:solidFill>
                <a:latin typeface="Calibri" pitchFamily="34" charset="0"/>
              </a:rPr>
              <a:t>What is NARCAN?</a:t>
            </a:r>
            <a:endParaRPr lang="en-US" sz="4000" b="1" kern="0" dirty="0" smtClean="0">
              <a:solidFill>
                <a:schemeClr val="bg1"/>
              </a:solidFill>
              <a:latin typeface="Calibri"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304800"/>
            <a:ext cx="9829800" cy="7391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649" name="Title 1"/>
          <p:cNvSpPr>
            <a:spLocks noGrp="1"/>
          </p:cNvSpPr>
          <p:nvPr>
            <p:ph type="title" idx="4294967295"/>
          </p:nvPr>
        </p:nvSpPr>
        <p:spPr>
          <a:xfrm>
            <a:off x="454025" y="152400"/>
            <a:ext cx="8407400" cy="1143000"/>
          </a:xfrm>
        </p:spPr>
        <p:txBody>
          <a:bodyPr anchor="ctr"/>
          <a:lstStyle/>
          <a:p>
            <a:pPr eaLnBrk="1" hangingPunct="1"/>
            <a:r>
              <a:rPr lang="en-US" dirty="0" smtClean="0">
                <a:latin typeface="Calibri" pitchFamily="34" charset="0"/>
              </a:rPr>
              <a:t>How does Naloxone effect overdose?</a:t>
            </a:r>
          </a:p>
        </p:txBody>
      </p:sp>
      <p:pic>
        <p:nvPicPr>
          <p:cNvPr id="27650" name="Picture 2"/>
          <p:cNvPicPr>
            <a:picLocks noChangeAspect="1" noChangeArrowheads="1"/>
          </p:cNvPicPr>
          <p:nvPr/>
        </p:nvPicPr>
        <p:blipFill>
          <a:blip r:embed="rId3" cstate="print"/>
          <a:srcRect/>
          <a:stretch>
            <a:fillRect/>
          </a:stretch>
        </p:blipFill>
        <p:spPr bwMode="auto">
          <a:xfrm>
            <a:off x="4202113" y="1192213"/>
            <a:ext cx="4829175" cy="5614987"/>
          </a:xfrm>
          <a:prstGeom prst="rect">
            <a:avLst/>
          </a:prstGeom>
          <a:noFill/>
          <a:ln w="9525">
            <a:noFill/>
            <a:miter lim="800000"/>
            <a:headEnd/>
            <a:tailEnd/>
          </a:ln>
        </p:spPr>
      </p:pic>
      <p:pic>
        <p:nvPicPr>
          <p:cNvPr id="27651" name="Picture 3"/>
          <p:cNvPicPr>
            <a:picLocks noChangeAspect="1" noChangeArrowheads="1"/>
          </p:cNvPicPr>
          <p:nvPr/>
        </p:nvPicPr>
        <p:blipFill>
          <a:blip r:embed="rId4" cstate="print"/>
          <a:srcRect/>
          <a:stretch>
            <a:fillRect/>
          </a:stretch>
        </p:blipFill>
        <p:spPr bwMode="auto">
          <a:xfrm>
            <a:off x="5303838" y="2671763"/>
            <a:ext cx="250825" cy="468312"/>
          </a:xfrm>
          <a:prstGeom prst="rect">
            <a:avLst/>
          </a:prstGeom>
          <a:noFill/>
          <a:ln w="9525">
            <a:noFill/>
            <a:miter lim="800000"/>
            <a:headEnd/>
            <a:tailEnd/>
          </a:ln>
        </p:spPr>
      </p:pic>
      <p:pic>
        <p:nvPicPr>
          <p:cNvPr id="27652" name="Picture 3"/>
          <p:cNvPicPr>
            <a:picLocks noChangeAspect="1" noChangeArrowheads="1"/>
          </p:cNvPicPr>
          <p:nvPr/>
        </p:nvPicPr>
        <p:blipFill>
          <a:blip r:embed="rId5" cstate="print"/>
          <a:srcRect/>
          <a:stretch>
            <a:fillRect/>
          </a:stretch>
        </p:blipFill>
        <p:spPr bwMode="auto">
          <a:xfrm>
            <a:off x="5867400" y="2200275"/>
            <a:ext cx="223838" cy="419100"/>
          </a:xfrm>
          <a:prstGeom prst="rect">
            <a:avLst/>
          </a:prstGeom>
          <a:noFill/>
          <a:ln w="9525">
            <a:noFill/>
            <a:miter lim="800000"/>
            <a:headEnd/>
            <a:tailEnd/>
          </a:ln>
        </p:spPr>
      </p:pic>
      <p:pic>
        <p:nvPicPr>
          <p:cNvPr id="27653" name="Picture 3"/>
          <p:cNvPicPr>
            <a:picLocks noChangeAspect="1" noChangeArrowheads="1"/>
          </p:cNvPicPr>
          <p:nvPr/>
        </p:nvPicPr>
        <p:blipFill>
          <a:blip r:embed="rId6" cstate="print"/>
          <a:srcRect/>
          <a:stretch>
            <a:fillRect/>
          </a:stretch>
        </p:blipFill>
        <p:spPr bwMode="auto">
          <a:xfrm>
            <a:off x="6323013" y="2632075"/>
            <a:ext cx="293687" cy="546100"/>
          </a:xfrm>
          <a:prstGeom prst="rect">
            <a:avLst/>
          </a:prstGeom>
          <a:noFill/>
          <a:ln w="9525">
            <a:noFill/>
            <a:miter lim="800000"/>
            <a:headEnd/>
            <a:tailEnd/>
          </a:ln>
        </p:spPr>
      </p:pic>
      <p:pic>
        <p:nvPicPr>
          <p:cNvPr id="27654" name="Picture 3"/>
          <p:cNvPicPr>
            <a:picLocks noChangeAspect="1" noChangeArrowheads="1"/>
          </p:cNvPicPr>
          <p:nvPr/>
        </p:nvPicPr>
        <p:blipFill>
          <a:blip r:embed="rId6" cstate="print"/>
          <a:srcRect/>
          <a:stretch>
            <a:fillRect/>
          </a:stretch>
        </p:blipFill>
        <p:spPr bwMode="auto">
          <a:xfrm>
            <a:off x="6781800" y="3079750"/>
            <a:ext cx="292100" cy="546100"/>
          </a:xfrm>
          <a:prstGeom prst="rect">
            <a:avLst/>
          </a:prstGeom>
          <a:noFill/>
          <a:ln w="9525">
            <a:noFill/>
            <a:miter lim="800000"/>
            <a:headEnd/>
            <a:tailEnd/>
          </a:ln>
        </p:spPr>
      </p:pic>
      <p:pic>
        <p:nvPicPr>
          <p:cNvPr id="27655" name="Picture 3"/>
          <p:cNvPicPr>
            <a:picLocks noChangeAspect="1" noChangeArrowheads="1"/>
          </p:cNvPicPr>
          <p:nvPr/>
        </p:nvPicPr>
        <p:blipFill>
          <a:blip r:embed="rId5" cstate="print"/>
          <a:srcRect/>
          <a:stretch>
            <a:fillRect/>
          </a:stretch>
        </p:blipFill>
        <p:spPr bwMode="auto">
          <a:xfrm>
            <a:off x="7064375" y="2314575"/>
            <a:ext cx="225425" cy="417513"/>
          </a:xfrm>
          <a:prstGeom prst="rect">
            <a:avLst/>
          </a:prstGeom>
          <a:noFill/>
          <a:ln w="9525">
            <a:noFill/>
            <a:miter lim="800000"/>
            <a:headEnd/>
            <a:tailEnd/>
          </a:ln>
        </p:spPr>
      </p:pic>
      <p:pic>
        <p:nvPicPr>
          <p:cNvPr id="27656" name="Picture 3"/>
          <p:cNvPicPr>
            <a:picLocks noChangeAspect="1" noChangeArrowheads="1"/>
          </p:cNvPicPr>
          <p:nvPr/>
        </p:nvPicPr>
        <p:blipFill>
          <a:blip r:embed="rId5" cstate="print"/>
          <a:srcRect/>
          <a:stretch>
            <a:fillRect/>
          </a:stretch>
        </p:blipFill>
        <p:spPr bwMode="auto">
          <a:xfrm>
            <a:off x="7721600" y="2776538"/>
            <a:ext cx="223838" cy="417512"/>
          </a:xfrm>
          <a:prstGeom prst="rect">
            <a:avLst/>
          </a:prstGeom>
          <a:noFill/>
          <a:ln w="9525">
            <a:noFill/>
            <a:miter lim="800000"/>
            <a:headEnd/>
            <a:tailEnd/>
          </a:ln>
        </p:spPr>
      </p:pic>
      <p:sp>
        <p:nvSpPr>
          <p:cNvPr id="24" name="Oval 23"/>
          <p:cNvSpPr/>
          <p:nvPr/>
        </p:nvSpPr>
        <p:spPr>
          <a:xfrm>
            <a:off x="5251450" y="2390775"/>
            <a:ext cx="355600" cy="30480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5" name="Oval 24"/>
          <p:cNvSpPr/>
          <p:nvPr/>
        </p:nvSpPr>
        <p:spPr>
          <a:xfrm>
            <a:off x="6292850" y="2373313"/>
            <a:ext cx="355600" cy="30480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6" name="Oval 25"/>
          <p:cNvSpPr/>
          <p:nvPr/>
        </p:nvSpPr>
        <p:spPr>
          <a:xfrm>
            <a:off x="7037388" y="2085975"/>
            <a:ext cx="279400" cy="22860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7" name="Oval 26"/>
          <p:cNvSpPr/>
          <p:nvPr/>
        </p:nvSpPr>
        <p:spPr>
          <a:xfrm>
            <a:off x="5827713" y="1933575"/>
            <a:ext cx="304800" cy="30480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8" name="Oval 27"/>
          <p:cNvSpPr/>
          <p:nvPr/>
        </p:nvSpPr>
        <p:spPr>
          <a:xfrm>
            <a:off x="7670800" y="2524125"/>
            <a:ext cx="330200" cy="282575"/>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9" name="Oval 28"/>
          <p:cNvSpPr/>
          <p:nvPr/>
        </p:nvSpPr>
        <p:spPr>
          <a:xfrm>
            <a:off x="6731000" y="2832100"/>
            <a:ext cx="355600" cy="304800"/>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22" name="Picture 21" descr="spray1.gif"/>
          <p:cNvPicPr>
            <a:picLocks noChangeAspect="1"/>
          </p:cNvPicPr>
          <p:nvPr/>
        </p:nvPicPr>
        <p:blipFill>
          <a:blip r:embed="rId7" cstate="print"/>
          <a:srcRect/>
          <a:stretch>
            <a:fillRect/>
          </a:stretch>
        </p:blipFill>
        <p:spPr bwMode="auto">
          <a:xfrm rot="3034822">
            <a:off x="3228975" y="2952750"/>
            <a:ext cx="1743075" cy="4886325"/>
          </a:xfrm>
          <a:prstGeom prst="rect">
            <a:avLst/>
          </a:prstGeom>
          <a:noFill/>
          <a:ln w="9525">
            <a:noFill/>
            <a:miter lim="800000"/>
            <a:headEnd/>
            <a:tailEnd/>
          </a:ln>
        </p:spPr>
      </p:pic>
      <p:pic>
        <p:nvPicPr>
          <p:cNvPr id="23" name="Picture 22" descr="narcan.gif"/>
          <p:cNvPicPr>
            <a:picLocks noChangeAspect="1"/>
          </p:cNvPicPr>
          <p:nvPr/>
        </p:nvPicPr>
        <p:blipFill>
          <a:blip r:embed="rId8" cstate="print"/>
          <a:srcRect/>
          <a:stretch>
            <a:fillRect/>
          </a:stretch>
        </p:blipFill>
        <p:spPr bwMode="auto">
          <a:xfrm>
            <a:off x="4375150" y="4699000"/>
            <a:ext cx="595313" cy="457200"/>
          </a:xfrm>
          <a:prstGeom prst="rect">
            <a:avLst/>
          </a:prstGeom>
          <a:noFill/>
          <a:ln w="9525">
            <a:noFill/>
            <a:miter lim="800000"/>
            <a:headEnd/>
            <a:tailEnd/>
          </a:ln>
        </p:spPr>
      </p:pic>
      <p:pic>
        <p:nvPicPr>
          <p:cNvPr id="30" name="Picture 29" descr="narcan.gif"/>
          <p:cNvPicPr>
            <a:picLocks noChangeAspect="1"/>
          </p:cNvPicPr>
          <p:nvPr/>
        </p:nvPicPr>
        <p:blipFill>
          <a:blip r:embed="rId8" cstate="print"/>
          <a:srcRect/>
          <a:stretch>
            <a:fillRect/>
          </a:stretch>
        </p:blipFill>
        <p:spPr bwMode="auto">
          <a:xfrm>
            <a:off x="5210175" y="4608513"/>
            <a:ext cx="595313" cy="457200"/>
          </a:xfrm>
          <a:prstGeom prst="rect">
            <a:avLst/>
          </a:prstGeom>
          <a:noFill/>
          <a:ln w="9525">
            <a:noFill/>
            <a:miter lim="800000"/>
            <a:headEnd/>
            <a:tailEnd/>
          </a:ln>
        </p:spPr>
      </p:pic>
      <p:pic>
        <p:nvPicPr>
          <p:cNvPr id="31" name="Picture 30" descr="narcan.gif"/>
          <p:cNvPicPr>
            <a:picLocks noChangeAspect="1"/>
          </p:cNvPicPr>
          <p:nvPr/>
        </p:nvPicPr>
        <p:blipFill>
          <a:blip r:embed="rId8" cstate="print"/>
          <a:srcRect/>
          <a:stretch>
            <a:fillRect/>
          </a:stretch>
        </p:blipFill>
        <p:spPr bwMode="auto">
          <a:xfrm>
            <a:off x="4835525" y="4037013"/>
            <a:ext cx="593725" cy="457200"/>
          </a:xfrm>
          <a:prstGeom prst="rect">
            <a:avLst/>
          </a:prstGeom>
          <a:noFill/>
          <a:ln w="9525">
            <a:noFill/>
            <a:miter lim="800000"/>
            <a:headEnd/>
            <a:tailEnd/>
          </a:ln>
        </p:spPr>
      </p:pic>
      <p:pic>
        <p:nvPicPr>
          <p:cNvPr id="32" name="Picture 31" descr="narcan.gif"/>
          <p:cNvPicPr>
            <a:picLocks noChangeAspect="1"/>
          </p:cNvPicPr>
          <p:nvPr/>
        </p:nvPicPr>
        <p:blipFill>
          <a:blip r:embed="rId8" cstate="print"/>
          <a:srcRect/>
          <a:stretch>
            <a:fillRect/>
          </a:stretch>
        </p:blipFill>
        <p:spPr bwMode="auto">
          <a:xfrm>
            <a:off x="4657725" y="4419600"/>
            <a:ext cx="593725" cy="457200"/>
          </a:xfrm>
          <a:prstGeom prst="rect">
            <a:avLst/>
          </a:prstGeom>
          <a:noFill/>
          <a:ln w="9525">
            <a:noFill/>
            <a:miter lim="800000"/>
            <a:headEnd/>
            <a:tailEnd/>
          </a:ln>
        </p:spPr>
      </p:pic>
      <p:pic>
        <p:nvPicPr>
          <p:cNvPr id="34" name="Picture 33" descr="narcan.gif"/>
          <p:cNvPicPr>
            <a:picLocks noChangeAspect="1"/>
          </p:cNvPicPr>
          <p:nvPr/>
        </p:nvPicPr>
        <p:blipFill>
          <a:blip r:embed="rId8" cstate="print"/>
          <a:srcRect/>
          <a:stretch>
            <a:fillRect/>
          </a:stretch>
        </p:blipFill>
        <p:spPr bwMode="auto">
          <a:xfrm>
            <a:off x="4835525" y="4699000"/>
            <a:ext cx="593725" cy="457200"/>
          </a:xfrm>
          <a:prstGeom prst="rect">
            <a:avLst/>
          </a:prstGeom>
          <a:noFill/>
          <a:ln w="9525">
            <a:noFill/>
            <a:miter lim="800000"/>
            <a:headEnd/>
            <a:tailEnd/>
          </a:ln>
        </p:spPr>
      </p:pic>
      <p:pic>
        <p:nvPicPr>
          <p:cNvPr id="36" name="Picture 35" descr="narcan.gif"/>
          <p:cNvPicPr>
            <a:picLocks noChangeAspect="1"/>
          </p:cNvPicPr>
          <p:nvPr/>
        </p:nvPicPr>
        <p:blipFill>
          <a:blip r:embed="rId8" cstate="print"/>
          <a:srcRect/>
          <a:stretch>
            <a:fillRect/>
          </a:stretch>
        </p:blipFill>
        <p:spPr bwMode="auto">
          <a:xfrm>
            <a:off x="4375150" y="4191000"/>
            <a:ext cx="595313" cy="457200"/>
          </a:xfrm>
          <a:prstGeom prst="rect">
            <a:avLst/>
          </a:prstGeom>
          <a:noFill/>
          <a:ln w="9525">
            <a:noFill/>
            <a:miter lim="800000"/>
            <a:headEnd/>
            <a:tailEnd/>
          </a:ln>
        </p:spPr>
      </p:pic>
      <p:sp>
        <p:nvSpPr>
          <p:cNvPr id="37" name="Rectangle 36"/>
          <p:cNvSpPr/>
          <p:nvPr/>
        </p:nvSpPr>
        <p:spPr>
          <a:xfrm>
            <a:off x="232418" y="1748971"/>
            <a:ext cx="4621027" cy="769441"/>
          </a:xfrm>
          <a:prstGeom prst="rect">
            <a:avLst/>
          </a:prstGeom>
          <a:noFill/>
        </p:spPr>
        <p:txBody>
          <a:bodyPr wrap="none">
            <a:spAutoFit/>
          </a:bodyPr>
          <a:lstStyle/>
          <a:p>
            <a:pPr algn="ctr" fontAlgn="auto">
              <a:spcBef>
                <a:spcPts val="0"/>
              </a:spcBef>
              <a:spcAft>
                <a:spcPts val="0"/>
              </a:spcAft>
              <a:defRPr/>
            </a:pPr>
            <a:r>
              <a:rPr lang="en-US" sz="4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n-lt"/>
              </a:rPr>
              <a:t>Restores breathing</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down)">
                                      <p:cBhvr>
                                        <p:cTn id="7" dur="1000"/>
                                        <p:tgtEl>
                                          <p:spTgt spid="22"/>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23"/>
                                        </p:tgtEl>
                                        <p:attrNameLst>
                                          <p:attrName>style.visibility</p:attrName>
                                        </p:attrNameLst>
                                      </p:cBhvr>
                                      <p:to>
                                        <p:strVal val="visible"/>
                                      </p:to>
                                    </p:set>
                                    <p:animEffect transition="in" filter="fade">
                                      <p:cBhvr>
                                        <p:cTn id="11" dur="500"/>
                                        <p:tgtEl>
                                          <p:spTgt spid="23"/>
                                        </p:tgtEl>
                                      </p:cBhvr>
                                    </p:animEffect>
                                  </p:childTnLst>
                                </p:cTn>
                              </p:par>
                              <p:par>
                                <p:cTn id="12" presetID="42" presetClass="path" presetSubtype="0" accel="50000" decel="50000" fill="hold" nodeType="withEffect">
                                  <p:stCondLst>
                                    <p:cond delay="0"/>
                                  </p:stCondLst>
                                  <p:childTnLst>
                                    <p:animMotion origin="layout" path="M 2.5E-6 2.13873E-6 L 0.08073 -0.35145 " pathEditMode="relative" rAng="0" ptsTypes="AA">
                                      <p:cBhvr>
                                        <p:cTn id="13" dur="1000" fill="hold"/>
                                        <p:tgtEl>
                                          <p:spTgt spid="23"/>
                                        </p:tgtEl>
                                        <p:attrNameLst>
                                          <p:attrName>ppt_x</p:attrName>
                                          <p:attrName>ppt_y</p:attrName>
                                        </p:attrNameLst>
                                      </p:cBhvr>
                                      <p:rCtr x="4028" y="-17572"/>
                                    </p:animMotion>
                                  </p:childTnLst>
                                </p:cTn>
                              </p:par>
                            </p:childTnLst>
                          </p:cTn>
                        </p:par>
                        <p:par>
                          <p:cTn id="14" fill="hold">
                            <p:stCondLst>
                              <p:cond delay="2000"/>
                            </p:stCondLst>
                            <p:childTnLst>
                              <p:par>
                                <p:cTn id="15" presetID="0" presetClass="path" presetSubtype="0" accel="50000" decel="50000" fill="hold" grpId="0" nodeType="afterEffect">
                                  <p:stCondLst>
                                    <p:cond delay="0"/>
                                  </p:stCondLst>
                                  <p:childTnLst>
                                    <p:animMotion origin="layout" path="M 5E-6 1.04046E-6 C 0.01372 -0.00601 -0.00034 -0.03283 0.00469 -0.05086 C 0.0073 -0.06034 0.01928 -0.06358 0.02535 -0.06566 C 0.02778 -0.0756 0.02431 -0.07815 0.01893 -0.08462 " pathEditMode="relative" ptsTypes="fffA">
                                      <p:cBhvr>
                                        <p:cTn id="16" dur="1000" fill="hold"/>
                                        <p:tgtEl>
                                          <p:spTgt spid="24"/>
                                        </p:tgtEl>
                                        <p:attrNameLst>
                                          <p:attrName>ppt_x</p:attrName>
                                          <p:attrName>ppt_y</p:attrName>
                                        </p:attrNameLst>
                                      </p:cBhvr>
                                    </p:animMotion>
                                  </p:childTnLst>
                                </p:cTn>
                              </p:par>
                            </p:childTnLst>
                          </p:cTn>
                        </p:par>
                        <p:par>
                          <p:cTn id="17" fill="hold">
                            <p:stCondLst>
                              <p:cond delay="3000"/>
                            </p:stCondLst>
                            <p:childTnLst>
                              <p:par>
                                <p:cTn id="18" presetID="10" presetClass="entr" presetSubtype="0" fill="hold" nodeType="afterEffect">
                                  <p:stCondLst>
                                    <p:cond delay="0"/>
                                  </p:stCondLst>
                                  <p:childTnLst>
                                    <p:set>
                                      <p:cBhvr>
                                        <p:cTn id="19" dur="1" fill="hold">
                                          <p:stCondLst>
                                            <p:cond delay="0"/>
                                          </p:stCondLst>
                                        </p:cTn>
                                        <p:tgtEl>
                                          <p:spTgt spid="34"/>
                                        </p:tgtEl>
                                        <p:attrNameLst>
                                          <p:attrName>style.visibility</p:attrName>
                                        </p:attrNameLst>
                                      </p:cBhvr>
                                      <p:to>
                                        <p:strVal val="visible"/>
                                      </p:to>
                                    </p:set>
                                    <p:animEffect transition="in" filter="fade">
                                      <p:cBhvr>
                                        <p:cTn id="20" dur="500"/>
                                        <p:tgtEl>
                                          <p:spTgt spid="34"/>
                                        </p:tgtEl>
                                      </p:cBhvr>
                                    </p:animEffect>
                                  </p:childTnLst>
                                </p:cTn>
                              </p:par>
                              <p:par>
                                <p:cTn id="21" presetID="42" presetClass="path" presetSubtype="0" accel="50000" decel="50000" fill="hold" nodeType="withEffect">
                                  <p:stCondLst>
                                    <p:cond delay="0"/>
                                  </p:stCondLst>
                                  <p:childTnLst>
                                    <p:animMotion origin="layout" path="M -4.72222E-6 2.13873E-6 L 0.14705 -0.35145 " pathEditMode="relative" rAng="0" ptsTypes="AA">
                                      <p:cBhvr>
                                        <p:cTn id="22" dur="1000" fill="hold"/>
                                        <p:tgtEl>
                                          <p:spTgt spid="34"/>
                                        </p:tgtEl>
                                        <p:attrNameLst>
                                          <p:attrName>ppt_x</p:attrName>
                                          <p:attrName>ppt_y</p:attrName>
                                        </p:attrNameLst>
                                      </p:cBhvr>
                                      <p:rCtr x="7344" y="-17572"/>
                                    </p:animMotion>
                                  </p:childTnLst>
                                </p:cTn>
                              </p:par>
                            </p:childTnLst>
                          </p:cTn>
                        </p:par>
                        <p:par>
                          <p:cTn id="23" fill="hold">
                            <p:stCondLst>
                              <p:cond delay="4000"/>
                            </p:stCondLst>
                            <p:childTnLst>
                              <p:par>
                                <p:cTn id="24" presetID="0" presetClass="path" presetSubtype="0" accel="50000" decel="50000" fill="hold" grpId="0" nodeType="afterEffect">
                                  <p:stCondLst>
                                    <p:cond delay="0"/>
                                  </p:stCondLst>
                                  <p:childTnLst>
                                    <p:animMotion origin="layout" path="M -2.22222E-6 -4.62428E-7 C -0.01111 -0.00994 -0.00746 -0.00439 -0.01267 -0.0148 C -0.01632 -0.02982 -0.0125 -0.03376 -0.00469 -0.04231 C 0.00156 -0.04902 0.0099 -0.0548 0.01754 -0.05919 C 0.02448 -0.06335 0.0316 -0.06404 0.03802 -0.06982 C 0.04184 -0.08393 0.04601 -0.09017 0.04601 -0.10589 " pathEditMode="relative" ptsTypes="fffffA">
                                      <p:cBhvr>
                                        <p:cTn id="25" dur="1000" fill="hold"/>
                                        <p:tgtEl>
                                          <p:spTgt spid="25"/>
                                        </p:tgtEl>
                                        <p:attrNameLst>
                                          <p:attrName>ppt_x</p:attrName>
                                          <p:attrName>ppt_y</p:attrName>
                                        </p:attrNameLst>
                                      </p:cBhvr>
                                    </p:animMotion>
                                  </p:childTnLst>
                                </p:cTn>
                              </p:par>
                            </p:childTnLst>
                          </p:cTn>
                        </p:par>
                        <p:par>
                          <p:cTn id="26" fill="hold">
                            <p:stCondLst>
                              <p:cond delay="5000"/>
                            </p:stCondLst>
                            <p:childTnLst>
                              <p:par>
                                <p:cTn id="27" presetID="10" presetClass="entr" presetSubtype="0" fill="hold" nodeType="afterEffect">
                                  <p:stCondLst>
                                    <p:cond delay="0"/>
                                  </p:stCondLst>
                                  <p:childTnLst>
                                    <p:set>
                                      <p:cBhvr>
                                        <p:cTn id="28" dur="1" fill="hold">
                                          <p:stCondLst>
                                            <p:cond delay="0"/>
                                          </p:stCondLst>
                                        </p:cTn>
                                        <p:tgtEl>
                                          <p:spTgt spid="32"/>
                                        </p:tgtEl>
                                        <p:attrNameLst>
                                          <p:attrName>style.visibility</p:attrName>
                                        </p:attrNameLst>
                                      </p:cBhvr>
                                      <p:to>
                                        <p:strVal val="visible"/>
                                      </p:to>
                                    </p:set>
                                    <p:animEffect transition="in" filter="fade">
                                      <p:cBhvr>
                                        <p:cTn id="29" dur="500"/>
                                        <p:tgtEl>
                                          <p:spTgt spid="32"/>
                                        </p:tgtEl>
                                      </p:cBhvr>
                                    </p:animEffect>
                                  </p:childTnLst>
                                </p:cTn>
                              </p:par>
                              <p:par>
                                <p:cTn id="30" presetID="42" presetClass="path" presetSubtype="0" accel="50000" decel="50000" fill="hold" nodeType="withEffect">
                                  <p:stCondLst>
                                    <p:cond delay="0"/>
                                  </p:stCondLst>
                                  <p:childTnLst>
                                    <p:animMotion origin="layout" path="M -2.77778E-7 -4.21965E-6 L 0.24149 -0.35514 " pathEditMode="relative" rAng="0" ptsTypes="AA">
                                      <p:cBhvr>
                                        <p:cTn id="31" dur="1000" fill="hold"/>
                                        <p:tgtEl>
                                          <p:spTgt spid="32"/>
                                        </p:tgtEl>
                                        <p:attrNameLst>
                                          <p:attrName>ppt_x</p:attrName>
                                          <p:attrName>ppt_y</p:attrName>
                                        </p:attrNameLst>
                                      </p:cBhvr>
                                      <p:rCtr x="12066" y="-17757"/>
                                    </p:animMotion>
                                  </p:childTnLst>
                                </p:cTn>
                              </p:par>
                            </p:childTnLst>
                          </p:cTn>
                        </p:par>
                        <p:par>
                          <p:cTn id="32" fill="hold">
                            <p:stCondLst>
                              <p:cond delay="6000"/>
                            </p:stCondLst>
                            <p:childTnLst>
                              <p:par>
                                <p:cTn id="33" presetID="0" presetClass="path" presetSubtype="0" accel="50000" decel="50000" fill="hold" grpId="0" nodeType="afterEffect">
                                  <p:stCondLst>
                                    <p:cond delay="0"/>
                                  </p:stCondLst>
                                  <p:childTnLst>
                                    <p:animMotion origin="layout" path="M -5.55556E-7 9.82659E-7 C -0.01511 0.01919 -0.04271 0.00624 -0.06198 9.82659E-7 C -0.06754 -0.0037 -0.07101 -0.00809 -0.07622 -0.01272 C -0.07934 -0.02497 -0.08039 -0.01988 -0.08264 -0.03584 C -0.08073 -0.06381 -0.08525 -0.06959 -0.06511 -0.07399 C -0.04011 -0.08509 -0.0125 -0.07653 0.01267 -0.06983 C 0.01979 -0.06798 0.02604 -0.06335 0.03333 -0.06335 L 0.02222 -0.06774 " pathEditMode="relative" ptsTypes="ffffffAA">
                                      <p:cBhvr>
                                        <p:cTn id="34" dur="1000" fill="hold"/>
                                        <p:tgtEl>
                                          <p:spTgt spid="26"/>
                                        </p:tgtEl>
                                        <p:attrNameLst>
                                          <p:attrName>ppt_x</p:attrName>
                                          <p:attrName>ppt_y</p:attrName>
                                        </p:attrNameLst>
                                      </p:cBhvr>
                                    </p:animMotion>
                                  </p:childTnLst>
                                </p:cTn>
                              </p:par>
                            </p:childTnLst>
                          </p:cTn>
                        </p:par>
                        <p:par>
                          <p:cTn id="35" fill="hold">
                            <p:stCondLst>
                              <p:cond delay="7000"/>
                            </p:stCondLst>
                            <p:childTnLst>
                              <p:par>
                                <p:cTn id="36" presetID="10" presetClass="entr" presetSubtype="0" fill="hold" nodeType="afterEffect">
                                  <p:stCondLst>
                                    <p:cond delay="0"/>
                                  </p:stCondLst>
                                  <p:childTnLst>
                                    <p:set>
                                      <p:cBhvr>
                                        <p:cTn id="37" dur="1" fill="hold">
                                          <p:stCondLst>
                                            <p:cond delay="0"/>
                                          </p:stCondLst>
                                        </p:cTn>
                                        <p:tgtEl>
                                          <p:spTgt spid="36"/>
                                        </p:tgtEl>
                                        <p:attrNameLst>
                                          <p:attrName>style.visibility</p:attrName>
                                        </p:attrNameLst>
                                      </p:cBhvr>
                                      <p:to>
                                        <p:strVal val="visible"/>
                                      </p:to>
                                    </p:set>
                                    <p:animEffect transition="in" filter="fade">
                                      <p:cBhvr>
                                        <p:cTn id="38" dur="500"/>
                                        <p:tgtEl>
                                          <p:spTgt spid="36"/>
                                        </p:tgtEl>
                                      </p:cBhvr>
                                    </p:animEffect>
                                  </p:childTnLst>
                                </p:cTn>
                              </p:par>
                              <p:par>
                                <p:cTn id="39" presetID="42" presetClass="path" presetSubtype="0" accel="50000" decel="50000" fill="hold" nodeType="withEffect">
                                  <p:stCondLst>
                                    <p:cond delay="0"/>
                                  </p:stCondLst>
                                  <p:childTnLst>
                                    <p:animMotion origin="layout" path="M -0.00139 -0.00023 L 0.346 -0.25549 " pathEditMode="relative" rAng="0" ptsTypes="AA">
                                      <p:cBhvr>
                                        <p:cTn id="40" dur="1000" fill="hold"/>
                                        <p:tgtEl>
                                          <p:spTgt spid="36"/>
                                        </p:tgtEl>
                                        <p:attrNameLst>
                                          <p:attrName>ppt_x</p:attrName>
                                          <p:attrName>ppt_y</p:attrName>
                                        </p:attrNameLst>
                                      </p:cBhvr>
                                      <p:rCtr x="17361" y="-12763"/>
                                    </p:animMotion>
                                  </p:childTnLst>
                                </p:cTn>
                              </p:par>
                            </p:childTnLst>
                          </p:cTn>
                        </p:par>
                        <p:par>
                          <p:cTn id="41" fill="hold">
                            <p:stCondLst>
                              <p:cond delay="8000"/>
                            </p:stCondLst>
                            <p:childTnLst>
                              <p:par>
                                <p:cTn id="42" presetID="0" presetClass="path" presetSubtype="0" accel="50000" decel="50000" fill="hold" grpId="0" nodeType="afterEffect">
                                  <p:stCondLst>
                                    <p:cond delay="0"/>
                                  </p:stCondLst>
                                  <p:childTnLst>
                                    <p:animMotion origin="layout" path="M 5.27778E-6 -6.7052E-6 C 0.00747 -0.00209 0.01494 -0.00417 0.02223 -0.00648 C 0.02345 -0.01157 0.02536 -0.01804 0.02536 -0.02336 C 0.02536 -0.03399 0.02518 -0.04463 0.02379 -0.05503 C 0.02362 -0.05665 0.01616 -0.06336 0.01581 -0.06359 C 0.00869 -0.06798 0.00088 -0.06868 -0.00641 -0.07191 C -0.01023 -0.07723 -0.00954 -0.07422 -0.00954 -0.08047 L -0.00173 -0.08671 " pathEditMode="relative" ptsTypes="ffffffAA">
                                      <p:cBhvr>
                                        <p:cTn id="43" dur="1000" fill="hold"/>
                                        <p:tgtEl>
                                          <p:spTgt spid="28"/>
                                        </p:tgtEl>
                                        <p:attrNameLst>
                                          <p:attrName>ppt_x</p:attrName>
                                          <p:attrName>ppt_y</p:attrName>
                                        </p:attrNameLst>
                                      </p:cBhvr>
                                    </p:animMotion>
                                  </p:childTnLst>
                                </p:cTn>
                              </p:par>
                            </p:childTnLst>
                          </p:cTn>
                        </p:par>
                        <p:par>
                          <p:cTn id="44" fill="hold">
                            <p:stCondLst>
                              <p:cond delay="9000"/>
                            </p:stCondLst>
                            <p:childTnLst>
                              <p:par>
                                <p:cTn id="45" presetID="10" presetClass="entr" presetSubtype="0" fill="hold" nodeType="afterEffect">
                                  <p:stCondLst>
                                    <p:cond delay="0"/>
                                  </p:stCondLst>
                                  <p:childTnLst>
                                    <p:set>
                                      <p:cBhvr>
                                        <p:cTn id="46" dur="1" fill="hold">
                                          <p:stCondLst>
                                            <p:cond delay="0"/>
                                          </p:stCondLst>
                                        </p:cTn>
                                        <p:tgtEl>
                                          <p:spTgt spid="30"/>
                                        </p:tgtEl>
                                        <p:attrNameLst>
                                          <p:attrName>style.visibility</p:attrName>
                                        </p:attrNameLst>
                                      </p:cBhvr>
                                      <p:to>
                                        <p:strVal val="visible"/>
                                      </p:to>
                                    </p:set>
                                    <p:animEffect transition="in" filter="fade">
                                      <p:cBhvr>
                                        <p:cTn id="47" dur="500"/>
                                        <p:tgtEl>
                                          <p:spTgt spid="30"/>
                                        </p:tgtEl>
                                      </p:cBhvr>
                                    </p:animEffect>
                                  </p:childTnLst>
                                </p:cTn>
                              </p:par>
                              <p:par>
                                <p:cTn id="48" presetID="42" presetClass="path" presetSubtype="0" accel="50000" decel="50000" fill="hold" nodeType="withEffect">
                                  <p:stCondLst>
                                    <p:cond delay="0"/>
                                  </p:stCondLst>
                                  <p:childTnLst>
                                    <p:animMotion origin="layout" path="M -0.01111 0.01295 L 0.1533 -0.26983 " pathEditMode="relative" rAng="0" ptsTypes="AA">
                                      <p:cBhvr>
                                        <p:cTn id="49" dur="1000" fill="hold"/>
                                        <p:tgtEl>
                                          <p:spTgt spid="30"/>
                                        </p:tgtEl>
                                        <p:attrNameLst>
                                          <p:attrName>ppt_x</p:attrName>
                                          <p:attrName>ppt_y</p:attrName>
                                        </p:attrNameLst>
                                      </p:cBhvr>
                                      <p:rCtr x="8212" y="-14150"/>
                                    </p:animMotion>
                                  </p:childTnLst>
                                </p:cTn>
                              </p:par>
                            </p:childTnLst>
                          </p:cTn>
                        </p:par>
                        <p:par>
                          <p:cTn id="50" fill="hold">
                            <p:stCondLst>
                              <p:cond delay="10000"/>
                            </p:stCondLst>
                            <p:childTnLst>
                              <p:par>
                                <p:cTn id="51" presetID="0" presetClass="path" presetSubtype="0" accel="50000" decel="50000" fill="hold" grpId="0" nodeType="afterEffect">
                                  <p:stCondLst>
                                    <p:cond delay="0"/>
                                  </p:stCondLst>
                                  <p:childTnLst>
                                    <p:animMotion origin="layout" path="M 4.44444E-6 -1.79191E-6 C 0.00138 0.02544 -0.00191 0.04324 0.01909 0.05087 C 0.02465 0.05827 0.02743 0.05873 0.03489 0.06128 C 0.0493 0.05989 0.05989 0.06104 0.07135 0.05087 C 0.07378 0.03908 0.08072 0.0222 0.06822 0.01688 C 0.06458 0.02197 0.06406 0.02682 0.06024 0.03168 C 0.05885 0.0407 0.05694 0.04763 0.06024 0.05711 C 0.06111 0.05943 0.06354 0.05966 0.0651 0.06128 C 0.08003 0.07607 0.06666 0.06336 0.07934 0.07815 C 0.08645 0.08648 0.08559 0.08463 0.09531 0.08879 C 0.09687 0.08948 0.1 0.09087 0.1 0.09087 C 0.10416 0.0948 0.10816 0.09642 0.11267 0.09943 " pathEditMode="relative" ptsTypes="fffffffffffA">
                                      <p:cBhvr>
                                        <p:cTn id="52" dur="1000" fill="hold"/>
                                        <p:tgtEl>
                                          <p:spTgt spid="29"/>
                                        </p:tgtEl>
                                        <p:attrNameLst>
                                          <p:attrName>ppt_x</p:attrName>
                                          <p:attrName>ppt_y</p:attrName>
                                        </p:attrNameLst>
                                      </p:cBhvr>
                                    </p:animMotion>
                                  </p:childTnLst>
                                </p:cTn>
                              </p:par>
                            </p:childTnLst>
                          </p:cTn>
                        </p:par>
                        <p:par>
                          <p:cTn id="53" fill="hold">
                            <p:stCondLst>
                              <p:cond delay="11000"/>
                            </p:stCondLst>
                            <p:childTnLst>
                              <p:par>
                                <p:cTn id="54" presetID="10" presetClass="entr" presetSubtype="0" fill="hold" nodeType="afterEffect">
                                  <p:stCondLst>
                                    <p:cond delay="0"/>
                                  </p:stCondLst>
                                  <p:childTnLst>
                                    <p:set>
                                      <p:cBhvr>
                                        <p:cTn id="55" dur="1" fill="hold">
                                          <p:stCondLst>
                                            <p:cond delay="0"/>
                                          </p:stCondLst>
                                        </p:cTn>
                                        <p:tgtEl>
                                          <p:spTgt spid="31"/>
                                        </p:tgtEl>
                                        <p:attrNameLst>
                                          <p:attrName>style.visibility</p:attrName>
                                        </p:attrNameLst>
                                      </p:cBhvr>
                                      <p:to>
                                        <p:strVal val="visible"/>
                                      </p:to>
                                    </p:set>
                                    <p:animEffect transition="in" filter="fade">
                                      <p:cBhvr>
                                        <p:cTn id="56" dur="500"/>
                                        <p:tgtEl>
                                          <p:spTgt spid="31"/>
                                        </p:tgtEl>
                                      </p:cBhvr>
                                    </p:animEffect>
                                  </p:childTnLst>
                                </p:cTn>
                              </p:par>
                              <p:par>
                                <p:cTn id="57" presetID="42" presetClass="path" presetSubtype="0" accel="50000" decel="50000" fill="hold" nodeType="withEffect">
                                  <p:stCondLst>
                                    <p:cond delay="0"/>
                                  </p:stCondLst>
                                  <p:childTnLst>
                                    <p:animMotion origin="layout" path="M 0.00399 0.00416 L 0.09271 -0.31746 " pathEditMode="relative" rAng="0" ptsTypes="AA">
                                      <p:cBhvr>
                                        <p:cTn id="58" dur="1000" fill="hold"/>
                                        <p:tgtEl>
                                          <p:spTgt spid="31"/>
                                        </p:tgtEl>
                                        <p:attrNameLst>
                                          <p:attrName>ppt_x</p:attrName>
                                          <p:attrName>ppt_y</p:attrName>
                                        </p:attrNameLst>
                                      </p:cBhvr>
                                      <p:rCtr x="4427" y="-16092"/>
                                    </p:animMotion>
                                  </p:childTnLst>
                                </p:cTn>
                              </p:par>
                            </p:childTnLst>
                          </p:cTn>
                        </p:par>
                        <p:par>
                          <p:cTn id="59" fill="hold">
                            <p:stCondLst>
                              <p:cond delay="12000"/>
                            </p:stCondLst>
                            <p:childTnLst>
                              <p:par>
                                <p:cTn id="60" presetID="0" presetClass="path" presetSubtype="0" accel="50000" decel="50000" fill="hold" grpId="0" nodeType="afterEffect">
                                  <p:stCondLst>
                                    <p:cond delay="0"/>
                                  </p:stCondLst>
                                  <p:childTnLst>
                                    <p:animMotion origin="layout" path="M 7.5E-6 -7.34104E-6 C 0.01146 -0.00255 0.01546 -0.00533 0.02067 -0.01897 C 0.02258 -0.03145 0.02553 -0.04324 0.02865 -0.05504 C 0.02935 -0.05735 0.03108 -0.05897 0.03178 -0.06128 C 0.03317 -0.06544 0.03386 -0.06983 0.0349 -0.074 C 0.03542 -0.07608 0.03646 -0.08024 0.03646 -0.08024 C 0.03455 -0.08787 0.03629 -0.08671 0.03021 -0.08879 C 0.02761 -0.08972 0.02223 -0.09087 0.02223 -0.09087 " pathEditMode="relative" ptsTypes="fffffffA">
                                      <p:cBhvr>
                                        <p:cTn id="61" dur="1000" fill="hold"/>
                                        <p:tgtEl>
                                          <p:spTgt spid="27"/>
                                        </p:tgtEl>
                                        <p:attrNameLst>
                                          <p:attrName>ppt_x</p:attrName>
                                          <p:attrName>ppt_y</p:attrName>
                                        </p:attrNameLst>
                                      </p:cBhvr>
                                    </p:animMotion>
                                  </p:childTnLst>
                                </p:cTn>
                              </p:par>
                            </p:childTnLst>
                          </p:cTn>
                        </p:par>
                        <p:par>
                          <p:cTn id="62" fill="hold">
                            <p:stCondLst>
                              <p:cond delay="13000"/>
                            </p:stCondLst>
                            <p:childTnLst>
                              <p:par>
                                <p:cTn id="63" presetID="31" presetClass="entr" presetSubtype="0" fill="hold" nodeType="afterEffect">
                                  <p:stCondLst>
                                    <p:cond delay="0"/>
                                  </p:stCondLst>
                                  <p:childTnLst>
                                    <p:set>
                                      <p:cBhvr>
                                        <p:cTn id="64" dur="1" fill="hold">
                                          <p:stCondLst>
                                            <p:cond delay="0"/>
                                          </p:stCondLst>
                                        </p:cTn>
                                        <p:tgtEl>
                                          <p:spTgt spid="37"/>
                                        </p:tgtEl>
                                        <p:attrNameLst>
                                          <p:attrName>style.visibility</p:attrName>
                                        </p:attrNameLst>
                                      </p:cBhvr>
                                      <p:to>
                                        <p:strVal val="visible"/>
                                      </p:to>
                                    </p:set>
                                    <p:anim calcmode="lin" valueType="num">
                                      <p:cBhvr>
                                        <p:cTn id="65" dur="1000" fill="hold"/>
                                        <p:tgtEl>
                                          <p:spTgt spid="37"/>
                                        </p:tgtEl>
                                        <p:attrNameLst>
                                          <p:attrName>ppt_w</p:attrName>
                                        </p:attrNameLst>
                                      </p:cBhvr>
                                      <p:tavLst>
                                        <p:tav tm="0">
                                          <p:val>
                                            <p:fltVal val="0"/>
                                          </p:val>
                                        </p:tav>
                                        <p:tav tm="100000">
                                          <p:val>
                                            <p:strVal val="#ppt_w"/>
                                          </p:val>
                                        </p:tav>
                                      </p:tavLst>
                                    </p:anim>
                                    <p:anim calcmode="lin" valueType="num">
                                      <p:cBhvr>
                                        <p:cTn id="66" dur="1000" fill="hold"/>
                                        <p:tgtEl>
                                          <p:spTgt spid="37"/>
                                        </p:tgtEl>
                                        <p:attrNameLst>
                                          <p:attrName>ppt_h</p:attrName>
                                        </p:attrNameLst>
                                      </p:cBhvr>
                                      <p:tavLst>
                                        <p:tav tm="0">
                                          <p:val>
                                            <p:fltVal val="0"/>
                                          </p:val>
                                        </p:tav>
                                        <p:tav tm="100000">
                                          <p:val>
                                            <p:strVal val="#ppt_h"/>
                                          </p:val>
                                        </p:tav>
                                      </p:tavLst>
                                    </p:anim>
                                    <p:anim calcmode="lin" valueType="num">
                                      <p:cBhvr>
                                        <p:cTn id="67" dur="1000" fill="hold"/>
                                        <p:tgtEl>
                                          <p:spTgt spid="37"/>
                                        </p:tgtEl>
                                        <p:attrNameLst>
                                          <p:attrName>style.rotation</p:attrName>
                                        </p:attrNameLst>
                                      </p:cBhvr>
                                      <p:tavLst>
                                        <p:tav tm="0">
                                          <p:val>
                                            <p:fltVal val="90"/>
                                          </p:val>
                                        </p:tav>
                                        <p:tav tm="100000">
                                          <p:val>
                                            <p:fltVal val="0"/>
                                          </p:val>
                                        </p:tav>
                                      </p:tavLst>
                                    </p:anim>
                                    <p:animEffect transition="in" filter="fade">
                                      <p:cBhvr>
                                        <p:cTn id="68" dur="10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animBg="1"/>
      <p:bldP spid="26" grpId="0" animBg="1"/>
      <p:bldP spid="27" grpId="0" animBg="1"/>
      <p:bldP spid="28" grpId="0" animBg="1"/>
      <p:bldP spid="2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4"/>
          <p:cNvPicPr>
            <a:picLocks noGrp="1" noChangeAspect="1" noChangeArrowheads="1"/>
          </p:cNvPicPr>
          <p:nvPr>
            <p:ph type="body" idx="4294967295"/>
          </p:nvPr>
        </p:nvPicPr>
        <p:blipFill>
          <a:blip r:embed="rId2" cstate="print"/>
          <a:srcRect l="5600" t="15405" r="5600" b="3951"/>
          <a:stretch>
            <a:fillRect/>
          </a:stretch>
        </p:blipFill>
        <p:spPr>
          <a:xfrm>
            <a:off x="2743200" y="1600200"/>
            <a:ext cx="5413349" cy="3657599"/>
          </a:xfrm>
        </p:spPr>
      </p:pic>
      <p:sp>
        <p:nvSpPr>
          <p:cNvPr id="4" name="Title 3"/>
          <p:cNvSpPr txBox="1">
            <a:spLocks/>
          </p:cNvSpPr>
          <p:nvPr/>
        </p:nvSpPr>
        <p:spPr bwMode="auto">
          <a:xfrm>
            <a:off x="2667000" y="21771"/>
            <a:ext cx="7772400" cy="1295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eaLnBrk="1" hangingPunct="1"/>
            <a:r>
              <a:rPr lang="en-US" sz="3700" b="1" dirty="0" smtClean="0">
                <a:solidFill>
                  <a:schemeClr val="bg1"/>
                </a:solidFill>
                <a:latin typeface="Calibri" pitchFamily="34" charset="0"/>
              </a:rPr>
              <a:t>NALOXONE</a:t>
            </a:r>
          </a:p>
          <a:p>
            <a:pPr eaLnBrk="1" hangingPunct="1"/>
            <a:r>
              <a:rPr lang="en-US" sz="3700" b="1" dirty="0" smtClean="0">
                <a:solidFill>
                  <a:schemeClr val="bg1"/>
                </a:solidFill>
                <a:latin typeface="Calibri" pitchFamily="34" charset="0"/>
              </a:rPr>
              <a:t>reversing an overdose</a:t>
            </a:r>
            <a:endParaRPr lang="en-US" sz="3700" b="1" kern="0" dirty="0" smtClean="0">
              <a:solidFill>
                <a:schemeClr val="bg1"/>
              </a:solidFill>
              <a:latin typeface="Calibri"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2"/>
          <p:cNvSpPr>
            <a:spLocks noGrp="1" noChangeArrowheads="1"/>
          </p:cNvSpPr>
          <p:nvPr>
            <p:ph type="title" idx="4294967295"/>
          </p:nvPr>
        </p:nvSpPr>
        <p:spPr>
          <a:xfrm>
            <a:off x="2438400" y="1447800"/>
            <a:ext cx="3124200" cy="533400"/>
          </a:xfrm>
        </p:spPr>
        <p:txBody>
          <a:bodyPr anchor="ctr"/>
          <a:lstStyle/>
          <a:p>
            <a:pPr eaLnBrk="1" hangingPunct="1"/>
            <a:r>
              <a:rPr lang="en-US" sz="2400" b="1" dirty="0" smtClean="0">
                <a:solidFill>
                  <a:schemeClr val="tx1"/>
                </a:solidFill>
                <a:latin typeface="Calibri" panose="020F0502020204030204" pitchFamily="34" charset="0"/>
                <a:cs typeface="Calibri" panose="020F0502020204030204" pitchFamily="34" charset="0"/>
              </a:rPr>
              <a:t>Really high</a:t>
            </a:r>
            <a:r>
              <a:rPr lang="en-US" sz="2400" b="1" dirty="0" smtClean="0">
                <a:latin typeface="Calibri" panose="020F0502020204030204" pitchFamily="34" charset="0"/>
                <a:cs typeface="Calibri" panose="020F0502020204030204" pitchFamily="34" charset="0"/>
              </a:rPr>
              <a:t> </a:t>
            </a:r>
            <a:endParaRPr lang="en-US" sz="2400" dirty="0" smtClean="0">
              <a:latin typeface="Calibri" panose="020F0502020204030204" pitchFamily="34" charset="0"/>
              <a:cs typeface="Calibri" panose="020F0502020204030204" pitchFamily="34" charset="0"/>
            </a:endParaRPr>
          </a:p>
        </p:txBody>
      </p:sp>
      <p:sp>
        <p:nvSpPr>
          <p:cNvPr id="43011" name="Rectangle 3"/>
          <p:cNvSpPr>
            <a:spLocks noGrp="1" noChangeArrowheads="1"/>
          </p:cNvSpPr>
          <p:nvPr>
            <p:ph idx="4294967295"/>
          </p:nvPr>
        </p:nvSpPr>
        <p:spPr>
          <a:xfrm>
            <a:off x="2438400" y="1905000"/>
            <a:ext cx="3197225" cy="2819400"/>
          </a:xfrm>
          <a:solidFill>
            <a:srgbClr val="0070C0"/>
          </a:solidFill>
        </p:spPr>
        <p:txBody>
          <a:bodyPr>
            <a:noAutofit/>
          </a:bodyPr>
          <a:lstStyle/>
          <a:p>
            <a:pPr eaLnBrk="1" hangingPunct="1">
              <a:spcBef>
                <a:spcPts val="1200"/>
              </a:spcBef>
              <a:buFont typeface="Arial" panose="020B0604020202020204" pitchFamily="34" charset="0"/>
              <a:buChar char="•"/>
              <a:defRPr/>
            </a:pPr>
            <a:r>
              <a:rPr lang="en-US" sz="1500" dirty="0">
                <a:solidFill>
                  <a:srgbClr val="FFFFFF"/>
                </a:solidFill>
              </a:rPr>
              <a:t>Pupils pinned</a:t>
            </a:r>
          </a:p>
          <a:p>
            <a:pPr eaLnBrk="1" hangingPunct="1">
              <a:spcBef>
                <a:spcPts val="1200"/>
              </a:spcBef>
              <a:buFont typeface="Arial" panose="020B0604020202020204" pitchFamily="34" charset="0"/>
              <a:buChar char="•"/>
              <a:defRPr/>
            </a:pPr>
            <a:r>
              <a:rPr lang="en-US" sz="1500" dirty="0">
                <a:solidFill>
                  <a:srgbClr val="FFFFFF"/>
                </a:solidFill>
              </a:rPr>
              <a:t>Nodding, but </a:t>
            </a:r>
            <a:r>
              <a:rPr lang="en-US" sz="1500" dirty="0" err="1">
                <a:solidFill>
                  <a:srgbClr val="FFFFFF"/>
                </a:solidFill>
              </a:rPr>
              <a:t>arousable</a:t>
            </a:r>
            <a:endParaRPr lang="en-US" sz="1500" dirty="0">
              <a:solidFill>
                <a:srgbClr val="FFFFFF"/>
              </a:solidFill>
            </a:endParaRPr>
          </a:p>
          <a:p>
            <a:pPr lvl="1" eaLnBrk="1" hangingPunct="1">
              <a:spcBef>
                <a:spcPts val="1200"/>
              </a:spcBef>
              <a:buFont typeface="Arial" panose="020B0604020202020204" pitchFamily="34" charset="0"/>
              <a:buChar char="•"/>
              <a:defRPr/>
            </a:pPr>
            <a:r>
              <a:rPr lang="en-US" sz="1500" dirty="0" smtClean="0">
                <a:solidFill>
                  <a:srgbClr val="FFFFFF"/>
                </a:solidFill>
              </a:rPr>
              <a:t>Responds to sternal rub</a:t>
            </a:r>
          </a:p>
          <a:p>
            <a:pPr eaLnBrk="1" hangingPunct="1">
              <a:spcBef>
                <a:spcPts val="1200"/>
              </a:spcBef>
              <a:buFont typeface="Arial" panose="020B0604020202020204" pitchFamily="34" charset="0"/>
              <a:buChar char="•"/>
              <a:defRPr/>
            </a:pPr>
            <a:r>
              <a:rPr lang="en-US" sz="1500" dirty="0" smtClean="0">
                <a:solidFill>
                  <a:srgbClr val="FFFFFF"/>
                </a:solidFill>
              </a:rPr>
              <a:t>Speech </a:t>
            </a:r>
            <a:r>
              <a:rPr lang="en-US" sz="1500" dirty="0">
                <a:solidFill>
                  <a:srgbClr val="FFFFFF"/>
                </a:solidFill>
              </a:rPr>
              <a:t>is slurred</a:t>
            </a:r>
          </a:p>
          <a:p>
            <a:pPr eaLnBrk="1" hangingPunct="1">
              <a:spcBef>
                <a:spcPts val="1200"/>
              </a:spcBef>
              <a:buFont typeface="Arial" panose="020B0604020202020204" pitchFamily="34" charset="0"/>
              <a:buChar char="•"/>
              <a:defRPr/>
            </a:pPr>
            <a:r>
              <a:rPr lang="en-US" sz="1500" dirty="0">
                <a:solidFill>
                  <a:srgbClr val="FFFFFF"/>
                </a:solidFill>
              </a:rPr>
              <a:t>Sleepy, intoxicated, but breathing </a:t>
            </a:r>
          </a:p>
          <a:p>
            <a:pPr lvl="1" eaLnBrk="1" hangingPunct="1">
              <a:spcBef>
                <a:spcPts val="1200"/>
              </a:spcBef>
              <a:buFont typeface="Arial" panose="020B0604020202020204" pitchFamily="34" charset="0"/>
              <a:buChar char="•"/>
              <a:defRPr/>
            </a:pPr>
            <a:r>
              <a:rPr lang="en-US" sz="1500" dirty="0">
                <a:solidFill>
                  <a:srgbClr val="FFFFFF"/>
                </a:solidFill>
              </a:rPr>
              <a:t>8 or more times per minute </a:t>
            </a:r>
          </a:p>
          <a:p>
            <a:pPr eaLnBrk="1" hangingPunct="1">
              <a:buFont typeface="Arial" panose="020B0604020202020204" pitchFamily="34" charset="0"/>
              <a:buChar char="•"/>
              <a:defRPr/>
            </a:pPr>
            <a:endParaRPr lang="en-US" sz="1600" dirty="0"/>
          </a:p>
        </p:txBody>
      </p:sp>
      <p:sp>
        <p:nvSpPr>
          <p:cNvPr id="29699" name="Rectangle 2"/>
          <p:cNvSpPr txBox="1">
            <a:spLocks noChangeArrowheads="1"/>
          </p:cNvSpPr>
          <p:nvPr/>
        </p:nvSpPr>
        <p:spPr bwMode="auto">
          <a:xfrm>
            <a:off x="5562600" y="1447800"/>
            <a:ext cx="4114800" cy="533400"/>
          </a:xfrm>
          <a:prstGeom prst="rect">
            <a:avLst/>
          </a:prstGeom>
          <a:noFill/>
          <a:ln w="9525">
            <a:noFill/>
            <a:miter lim="800000"/>
            <a:headEnd/>
            <a:tailEnd/>
          </a:ln>
        </p:spPr>
        <p:txBody>
          <a:bodyPr anchor="ctr"/>
          <a:lstStyle/>
          <a:p>
            <a:r>
              <a:rPr lang="en-US" sz="2400" b="1" dirty="0">
                <a:latin typeface="Calibri" panose="020F0502020204030204" pitchFamily="34" charset="0"/>
                <a:ea typeface="ＭＳ Ｐゴシック"/>
                <a:cs typeface="Calibri" panose="020F0502020204030204" pitchFamily="34" charset="0"/>
              </a:rPr>
              <a:t>Overdose</a:t>
            </a:r>
            <a:r>
              <a:rPr lang="en-US" sz="2400" dirty="0">
                <a:latin typeface="Calibri" panose="020F0502020204030204" pitchFamily="34" charset="0"/>
                <a:ea typeface="ＭＳ Ｐゴシック"/>
                <a:cs typeface="Calibri" panose="020F0502020204030204" pitchFamily="34" charset="0"/>
              </a:rPr>
              <a:t> </a:t>
            </a:r>
          </a:p>
        </p:txBody>
      </p:sp>
      <p:sp>
        <p:nvSpPr>
          <p:cNvPr id="5" name="Rectangle 3"/>
          <p:cNvSpPr txBox="1">
            <a:spLocks noChangeArrowheads="1"/>
          </p:cNvSpPr>
          <p:nvPr/>
        </p:nvSpPr>
        <p:spPr>
          <a:xfrm>
            <a:off x="5638800" y="1905000"/>
            <a:ext cx="3505200" cy="2819400"/>
          </a:xfrm>
          <a:prstGeom prst="rect">
            <a:avLst/>
          </a:prstGeom>
          <a:solidFill>
            <a:srgbClr val="002060"/>
          </a:solidFill>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fontAlgn="auto">
              <a:spcBef>
                <a:spcPts val="1200"/>
              </a:spcBef>
              <a:spcAft>
                <a:spcPts val="0"/>
              </a:spcAft>
              <a:defRPr/>
            </a:pPr>
            <a:r>
              <a:rPr lang="en-US" sz="1500" dirty="0" smtClean="0">
                <a:solidFill>
                  <a:schemeClr val="bg1"/>
                </a:solidFill>
              </a:rPr>
              <a:t>Pupils pinned</a:t>
            </a:r>
          </a:p>
          <a:p>
            <a:pPr fontAlgn="auto">
              <a:spcBef>
                <a:spcPts val="1200"/>
              </a:spcBef>
              <a:spcAft>
                <a:spcPts val="0"/>
              </a:spcAft>
              <a:defRPr/>
            </a:pPr>
            <a:r>
              <a:rPr lang="en-US" sz="1500" dirty="0" smtClean="0">
                <a:solidFill>
                  <a:schemeClr val="bg1"/>
                </a:solidFill>
              </a:rPr>
              <a:t>Not </a:t>
            </a:r>
            <a:r>
              <a:rPr lang="en-US" sz="1500" dirty="0" err="1" smtClean="0">
                <a:solidFill>
                  <a:schemeClr val="bg1"/>
                </a:solidFill>
              </a:rPr>
              <a:t>arousable</a:t>
            </a:r>
            <a:endParaRPr lang="en-US" sz="1500" dirty="0" smtClean="0">
              <a:solidFill>
                <a:schemeClr val="bg1"/>
              </a:solidFill>
            </a:endParaRPr>
          </a:p>
          <a:p>
            <a:pPr lvl="1" fontAlgn="auto">
              <a:spcBef>
                <a:spcPts val="1200"/>
              </a:spcBef>
              <a:spcAft>
                <a:spcPts val="0"/>
              </a:spcAft>
              <a:defRPr/>
            </a:pPr>
            <a:r>
              <a:rPr lang="en-US" sz="1500" dirty="0" smtClean="0">
                <a:solidFill>
                  <a:schemeClr val="bg1"/>
                </a:solidFill>
              </a:rPr>
              <a:t>No response to sternal rub</a:t>
            </a:r>
          </a:p>
          <a:p>
            <a:pPr fontAlgn="auto">
              <a:lnSpc>
                <a:spcPct val="90000"/>
              </a:lnSpc>
              <a:spcBef>
                <a:spcPts val="1200"/>
              </a:spcBef>
              <a:spcAft>
                <a:spcPts val="0"/>
              </a:spcAft>
              <a:defRPr/>
            </a:pPr>
            <a:r>
              <a:rPr lang="en-US" sz="1500" dirty="0" smtClean="0">
                <a:solidFill>
                  <a:schemeClr val="bg1"/>
                </a:solidFill>
              </a:rPr>
              <a:t>Breathing slow or stopped</a:t>
            </a:r>
          </a:p>
          <a:p>
            <a:pPr lvl="1" fontAlgn="auto">
              <a:lnSpc>
                <a:spcPct val="90000"/>
              </a:lnSpc>
              <a:spcBef>
                <a:spcPts val="1200"/>
              </a:spcBef>
              <a:spcAft>
                <a:spcPts val="0"/>
              </a:spcAft>
              <a:defRPr/>
            </a:pPr>
            <a:r>
              <a:rPr lang="en-US" sz="1500" dirty="0" smtClean="0">
                <a:solidFill>
                  <a:schemeClr val="bg1"/>
                </a:solidFill>
              </a:rPr>
              <a:t>Less than 8 times per minute </a:t>
            </a:r>
          </a:p>
          <a:p>
            <a:pPr lvl="1" fontAlgn="auto">
              <a:lnSpc>
                <a:spcPct val="90000"/>
              </a:lnSpc>
              <a:spcBef>
                <a:spcPts val="1200"/>
              </a:spcBef>
              <a:spcAft>
                <a:spcPts val="0"/>
              </a:spcAft>
              <a:defRPr/>
            </a:pPr>
            <a:r>
              <a:rPr lang="en-US" sz="1500" dirty="0" smtClean="0">
                <a:solidFill>
                  <a:schemeClr val="bg1"/>
                </a:solidFill>
              </a:rPr>
              <a:t>May hear choking </a:t>
            </a:r>
            <a:r>
              <a:rPr lang="en-US" sz="1500" dirty="0">
                <a:solidFill>
                  <a:schemeClr val="bg1"/>
                </a:solidFill>
              </a:rPr>
              <a:t>sounds or a gurgling/snoring </a:t>
            </a:r>
            <a:r>
              <a:rPr lang="en-US" sz="1500" dirty="0" smtClean="0">
                <a:solidFill>
                  <a:schemeClr val="bg1"/>
                </a:solidFill>
              </a:rPr>
              <a:t>noise</a:t>
            </a:r>
          </a:p>
          <a:p>
            <a:pPr lvl="1" fontAlgn="auto">
              <a:lnSpc>
                <a:spcPct val="90000"/>
              </a:lnSpc>
              <a:spcBef>
                <a:spcPts val="1200"/>
              </a:spcBef>
              <a:spcAft>
                <a:spcPts val="0"/>
              </a:spcAft>
              <a:defRPr/>
            </a:pPr>
            <a:r>
              <a:rPr lang="en-US" sz="1500" b="1" dirty="0">
                <a:solidFill>
                  <a:schemeClr val="bg1"/>
                </a:solidFill>
              </a:rPr>
              <a:t>Blue lips, blue </a:t>
            </a:r>
            <a:r>
              <a:rPr lang="en-US" sz="1500" b="1" dirty="0" smtClean="0">
                <a:solidFill>
                  <a:schemeClr val="bg1"/>
                </a:solidFill>
              </a:rPr>
              <a:t>fingertips</a:t>
            </a:r>
            <a:endParaRPr lang="en-US" sz="1500" b="1" dirty="0">
              <a:solidFill>
                <a:schemeClr val="bg1"/>
              </a:solidFill>
            </a:endParaRPr>
          </a:p>
        </p:txBody>
      </p:sp>
      <p:sp>
        <p:nvSpPr>
          <p:cNvPr id="8" name="Rectangle 2"/>
          <p:cNvSpPr txBox="1">
            <a:spLocks noChangeArrowheads="1"/>
          </p:cNvSpPr>
          <p:nvPr/>
        </p:nvSpPr>
        <p:spPr bwMode="auto">
          <a:xfrm>
            <a:off x="1600200" y="4800600"/>
            <a:ext cx="4114800" cy="528637"/>
          </a:xfrm>
          <a:prstGeom prst="rect">
            <a:avLst/>
          </a:prstGeom>
          <a:noFill/>
          <a:ln w="9525">
            <a:noFill/>
            <a:miter lim="800000"/>
            <a:headEnd/>
            <a:tailEnd/>
          </a:ln>
        </p:spPr>
        <p:txBody>
          <a:bodyPr anchor="ctr"/>
          <a:lstStyle/>
          <a:p>
            <a:pPr algn="ctr"/>
            <a:r>
              <a:rPr lang="en-US" b="1" dirty="0">
                <a:solidFill>
                  <a:srgbClr val="0070C0"/>
                </a:solidFill>
                <a:latin typeface="Calibri" panose="020F0502020204030204" pitchFamily="34" charset="0"/>
                <a:cs typeface="Calibri" panose="020F0502020204030204" pitchFamily="34" charset="0"/>
              </a:rPr>
              <a:t>&gt;&gt; Stimulate and observe </a:t>
            </a:r>
          </a:p>
        </p:txBody>
      </p:sp>
      <p:sp>
        <p:nvSpPr>
          <p:cNvPr id="9" name="Rectangle 2"/>
          <p:cNvSpPr txBox="1">
            <a:spLocks noChangeArrowheads="1"/>
          </p:cNvSpPr>
          <p:nvPr/>
        </p:nvSpPr>
        <p:spPr>
          <a:xfrm>
            <a:off x="5181600" y="4724400"/>
            <a:ext cx="4419600" cy="685800"/>
          </a:xfrm>
          <a:prstGeom prst="rect">
            <a:avLst/>
          </a:prstGeom>
        </p:spPr>
        <p:txBody>
          <a:bodyPr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defRPr/>
            </a:pPr>
            <a:r>
              <a:rPr lang="en-US" sz="1800" b="1" dirty="0" smtClean="0">
                <a:solidFill>
                  <a:srgbClr val="002060"/>
                </a:solidFill>
                <a:latin typeface="Calibri" panose="020F0502020204030204" pitchFamily="34" charset="0"/>
                <a:cs typeface="Calibri" panose="020F0502020204030204" pitchFamily="34" charset="0"/>
              </a:rPr>
              <a:t>&gt;&gt; Rescue breathe + give naloxone</a:t>
            </a:r>
            <a:endParaRPr lang="en-US" sz="1800" b="1" dirty="0">
              <a:solidFill>
                <a:srgbClr val="002060"/>
              </a:solidFill>
              <a:latin typeface="Calibri" panose="020F0502020204030204" pitchFamily="34" charset="0"/>
              <a:cs typeface="Calibri" panose="020F0502020204030204" pitchFamily="34" charset="0"/>
            </a:endParaRPr>
          </a:p>
        </p:txBody>
      </p:sp>
      <p:sp>
        <p:nvSpPr>
          <p:cNvPr id="10" name="Title 3"/>
          <p:cNvSpPr txBox="1">
            <a:spLocks/>
          </p:cNvSpPr>
          <p:nvPr/>
        </p:nvSpPr>
        <p:spPr bwMode="auto">
          <a:xfrm>
            <a:off x="2667000" y="21771"/>
            <a:ext cx="7772400" cy="1295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eaLnBrk="1" hangingPunct="1"/>
            <a:r>
              <a:rPr lang="en-US" sz="4000" b="1" dirty="0" smtClean="0">
                <a:solidFill>
                  <a:schemeClr val="bg1"/>
                </a:solidFill>
                <a:latin typeface="Calibri" pitchFamily="34" charset="0"/>
              </a:rPr>
              <a:t>Really high or overdose?</a:t>
            </a:r>
            <a:endParaRPr lang="en-US" sz="4000" b="1" kern="0" dirty="0" smtClean="0">
              <a:solidFill>
                <a:schemeClr val="bg1"/>
              </a:solidFill>
              <a:latin typeface="Calibri"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3011">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bg/>
                                          </p:spTgt>
                                        </p:tgtEl>
                                        <p:attrNameLst>
                                          <p:attrName>style.visibility</p:attrName>
                                        </p:attrNameLst>
                                      </p:cBhvr>
                                      <p:to>
                                        <p:strVal val="visible"/>
                                      </p:to>
                                    </p:set>
                                  </p:childTnLst>
                                </p:cTn>
                              </p:par>
                              <p:par>
                                <p:cTn id="9" presetID="2" presetClass="entr" presetSubtype="4" fill="hold" grpId="0" nodeType="withEffect">
                                  <p:stCondLst>
                                    <p:cond delay="0"/>
                                  </p:stCondLst>
                                  <p:childTnLst>
                                    <p:set>
                                      <p:cBhvr>
                                        <p:cTn id="10" dur="1" fill="hold">
                                          <p:stCondLst>
                                            <p:cond delay="0"/>
                                          </p:stCondLst>
                                        </p:cTn>
                                        <p:tgtEl>
                                          <p:spTgt spid="43011">
                                            <p:txEl>
                                              <p:pRg st="0" end="0"/>
                                            </p:txEl>
                                          </p:spTgt>
                                        </p:tgtEl>
                                        <p:attrNameLst>
                                          <p:attrName>style.visibility</p:attrName>
                                        </p:attrNameLst>
                                      </p:cBhvr>
                                      <p:to>
                                        <p:strVal val="visible"/>
                                      </p:to>
                                    </p:set>
                                    <p:anim calcmode="lin" valueType="num">
                                      <p:cBhvr additive="base">
                                        <p:cTn id="11" dur="500" fill="hold"/>
                                        <p:tgtEl>
                                          <p:spTgt spid="43011">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3011">
                                            <p:txEl>
                                              <p:pRg st="0" end="0"/>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anim calcmode="lin" valueType="num">
                                      <p:cBhvr additive="base">
                                        <p:cTn id="15"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43011">
                                            <p:txEl>
                                              <p:pRg st="1" end="1"/>
                                            </p:txEl>
                                          </p:spTgt>
                                        </p:tgtEl>
                                        <p:attrNameLst>
                                          <p:attrName>style.visibility</p:attrName>
                                        </p:attrNameLst>
                                      </p:cBhvr>
                                      <p:to>
                                        <p:strVal val="visible"/>
                                      </p:to>
                                    </p:set>
                                    <p:anim calcmode="lin" valueType="num">
                                      <p:cBhvr additive="base">
                                        <p:cTn id="21" dur="500" fill="hold"/>
                                        <p:tgtEl>
                                          <p:spTgt spid="43011">
                                            <p:txEl>
                                              <p:pRg st="1" end="1"/>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43011">
                                            <p:txEl>
                                              <p:pRg st="1" end="1"/>
                                            </p:txEl>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5">
                                            <p:txEl>
                                              <p:pRg st="1" end="1"/>
                                            </p:txEl>
                                          </p:spTgt>
                                        </p:tgtEl>
                                        <p:attrNameLst>
                                          <p:attrName>style.visibility</p:attrName>
                                        </p:attrNameLst>
                                      </p:cBhvr>
                                      <p:to>
                                        <p:strVal val="visible"/>
                                      </p:to>
                                    </p:set>
                                    <p:anim calcmode="lin" valueType="num">
                                      <p:cBhvr additive="base">
                                        <p:cTn id="25"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par>
                          <p:cTn id="27" fill="hold">
                            <p:stCondLst>
                              <p:cond delay="500"/>
                            </p:stCondLst>
                            <p:childTnLst>
                              <p:par>
                                <p:cTn id="28" presetID="2" presetClass="entr" presetSubtype="4" fill="hold" grpId="0" nodeType="afterEffect">
                                  <p:stCondLst>
                                    <p:cond delay="0"/>
                                  </p:stCondLst>
                                  <p:childTnLst>
                                    <p:set>
                                      <p:cBhvr>
                                        <p:cTn id="29" dur="1" fill="hold">
                                          <p:stCondLst>
                                            <p:cond delay="0"/>
                                          </p:stCondLst>
                                        </p:cTn>
                                        <p:tgtEl>
                                          <p:spTgt spid="43011">
                                            <p:txEl>
                                              <p:pRg st="2" end="2"/>
                                            </p:txEl>
                                          </p:spTgt>
                                        </p:tgtEl>
                                        <p:attrNameLst>
                                          <p:attrName>style.visibility</p:attrName>
                                        </p:attrNameLst>
                                      </p:cBhvr>
                                      <p:to>
                                        <p:strVal val="visible"/>
                                      </p:to>
                                    </p:set>
                                    <p:anim calcmode="lin" valueType="num">
                                      <p:cBhvr additive="base">
                                        <p:cTn id="30" dur="500" fill="hold"/>
                                        <p:tgtEl>
                                          <p:spTgt spid="43011">
                                            <p:txEl>
                                              <p:pRg st="2" end="2"/>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43011">
                                            <p:txEl>
                                              <p:pRg st="2" end="2"/>
                                            </p:txEl>
                                          </p:spTgt>
                                        </p:tgtEl>
                                        <p:attrNameLst>
                                          <p:attrName>ppt_y</p:attrName>
                                        </p:attrNameLst>
                                      </p:cBhvr>
                                      <p:tavLst>
                                        <p:tav tm="0">
                                          <p:val>
                                            <p:strVal val="1+#ppt_h/2"/>
                                          </p:val>
                                        </p:tav>
                                        <p:tav tm="100000">
                                          <p:val>
                                            <p:strVal val="#ppt_y"/>
                                          </p:val>
                                        </p:tav>
                                      </p:tavLst>
                                    </p:anim>
                                  </p:childTnLst>
                                </p:cTn>
                              </p:par>
                              <p:par>
                                <p:cTn id="32" presetID="2" presetClass="entr" presetSubtype="4" fill="hold" grpId="0" nodeType="withEffect">
                                  <p:stCondLst>
                                    <p:cond delay="0"/>
                                  </p:stCondLst>
                                  <p:childTnLst>
                                    <p:set>
                                      <p:cBhvr>
                                        <p:cTn id="33" dur="1" fill="hold">
                                          <p:stCondLst>
                                            <p:cond delay="0"/>
                                          </p:stCondLst>
                                        </p:cTn>
                                        <p:tgtEl>
                                          <p:spTgt spid="5">
                                            <p:txEl>
                                              <p:pRg st="2" end="2"/>
                                            </p:txEl>
                                          </p:spTgt>
                                        </p:tgtEl>
                                        <p:attrNameLst>
                                          <p:attrName>style.visibility</p:attrName>
                                        </p:attrNameLst>
                                      </p:cBhvr>
                                      <p:to>
                                        <p:strVal val="visible"/>
                                      </p:to>
                                    </p:set>
                                    <p:anim calcmode="lin" valueType="num">
                                      <p:cBhvr additive="base">
                                        <p:cTn id="34"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grpId="0" nodeType="clickEffect">
                                  <p:stCondLst>
                                    <p:cond delay="0"/>
                                  </p:stCondLst>
                                  <p:childTnLst>
                                    <p:set>
                                      <p:cBhvr>
                                        <p:cTn id="39" dur="1" fill="hold">
                                          <p:stCondLst>
                                            <p:cond delay="0"/>
                                          </p:stCondLst>
                                        </p:cTn>
                                        <p:tgtEl>
                                          <p:spTgt spid="43011">
                                            <p:txEl>
                                              <p:pRg st="3" end="3"/>
                                            </p:txEl>
                                          </p:spTgt>
                                        </p:tgtEl>
                                        <p:attrNameLst>
                                          <p:attrName>style.visibility</p:attrName>
                                        </p:attrNameLst>
                                      </p:cBhvr>
                                      <p:to>
                                        <p:strVal val="visible"/>
                                      </p:to>
                                    </p:set>
                                    <p:anim calcmode="lin" valueType="num">
                                      <p:cBhvr additive="base">
                                        <p:cTn id="40" dur="500" fill="hold"/>
                                        <p:tgtEl>
                                          <p:spTgt spid="43011">
                                            <p:txEl>
                                              <p:pRg st="3" end="3"/>
                                            </p:txEl>
                                          </p:spTgt>
                                        </p:tgtEl>
                                        <p:attrNameLst>
                                          <p:attrName>ppt_x</p:attrName>
                                        </p:attrNameLst>
                                      </p:cBhvr>
                                      <p:tavLst>
                                        <p:tav tm="0">
                                          <p:val>
                                            <p:strVal val="#ppt_x"/>
                                          </p:val>
                                        </p:tav>
                                        <p:tav tm="100000">
                                          <p:val>
                                            <p:strVal val="#ppt_x"/>
                                          </p:val>
                                        </p:tav>
                                      </p:tavLst>
                                    </p:anim>
                                    <p:anim calcmode="lin" valueType="num">
                                      <p:cBhvr additive="base">
                                        <p:cTn id="41" dur="500" fill="hold"/>
                                        <p:tgtEl>
                                          <p:spTgt spid="43011">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grpId="0" nodeType="clickEffect">
                                  <p:stCondLst>
                                    <p:cond delay="0"/>
                                  </p:stCondLst>
                                  <p:childTnLst>
                                    <p:set>
                                      <p:cBhvr>
                                        <p:cTn id="45" dur="1" fill="hold">
                                          <p:stCondLst>
                                            <p:cond delay="0"/>
                                          </p:stCondLst>
                                        </p:cTn>
                                        <p:tgtEl>
                                          <p:spTgt spid="43011">
                                            <p:txEl>
                                              <p:pRg st="4" end="4"/>
                                            </p:txEl>
                                          </p:spTgt>
                                        </p:tgtEl>
                                        <p:attrNameLst>
                                          <p:attrName>style.visibility</p:attrName>
                                        </p:attrNameLst>
                                      </p:cBhvr>
                                      <p:to>
                                        <p:strVal val="visible"/>
                                      </p:to>
                                    </p:set>
                                    <p:anim calcmode="lin" valueType="num">
                                      <p:cBhvr additive="base">
                                        <p:cTn id="46" dur="500" fill="hold"/>
                                        <p:tgtEl>
                                          <p:spTgt spid="43011">
                                            <p:txEl>
                                              <p:pRg st="4" end="4"/>
                                            </p:txEl>
                                          </p:spTgt>
                                        </p:tgtEl>
                                        <p:attrNameLst>
                                          <p:attrName>ppt_x</p:attrName>
                                        </p:attrNameLst>
                                      </p:cBhvr>
                                      <p:tavLst>
                                        <p:tav tm="0">
                                          <p:val>
                                            <p:strVal val="#ppt_x"/>
                                          </p:val>
                                        </p:tav>
                                        <p:tav tm="100000">
                                          <p:val>
                                            <p:strVal val="#ppt_x"/>
                                          </p:val>
                                        </p:tav>
                                      </p:tavLst>
                                    </p:anim>
                                    <p:anim calcmode="lin" valueType="num">
                                      <p:cBhvr additive="base">
                                        <p:cTn id="47" dur="500" fill="hold"/>
                                        <p:tgtEl>
                                          <p:spTgt spid="43011">
                                            <p:txEl>
                                              <p:pRg st="4" end="4"/>
                                            </p:txEl>
                                          </p:spTgt>
                                        </p:tgtEl>
                                        <p:attrNameLst>
                                          <p:attrName>ppt_y</p:attrName>
                                        </p:attrNameLst>
                                      </p:cBhvr>
                                      <p:tavLst>
                                        <p:tav tm="0">
                                          <p:val>
                                            <p:strVal val="1+#ppt_h/2"/>
                                          </p:val>
                                        </p:tav>
                                        <p:tav tm="100000">
                                          <p:val>
                                            <p:strVal val="#ppt_y"/>
                                          </p:val>
                                        </p:tav>
                                      </p:tavLst>
                                    </p:anim>
                                  </p:childTnLst>
                                </p:cTn>
                              </p:par>
                              <p:par>
                                <p:cTn id="48" presetID="2" presetClass="entr" presetSubtype="4" fill="hold" grpId="0" nodeType="withEffect">
                                  <p:stCondLst>
                                    <p:cond delay="0"/>
                                  </p:stCondLst>
                                  <p:childTnLst>
                                    <p:set>
                                      <p:cBhvr>
                                        <p:cTn id="49" dur="1" fill="hold">
                                          <p:stCondLst>
                                            <p:cond delay="0"/>
                                          </p:stCondLst>
                                        </p:cTn>
                                        <p:tgtEl>
                                          <p:spTgt spid="5">
                                            <p:txEl>
                                              <p:pRg st="3" end="3"/>
                                            </p:txEl>
                                          </p:spTgt>
                                        </p:tgtEl>
                                        <p:attrNameLst>
                                          <p:attrName>style.visibility</p:attrName>
                                        </p:attrNameLst>
                                      </p:cBhvr>
                                      <p:to>
                                        <p:strVal val="visible"/>
                                      </p:to>
                                    </p:set>
                                    <p:anim calcmode="lin" valueType="num">
                                      <p:cBhvr additive="base">
                                        <p:cTn id="50"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par>
                          <p:cTn id="52" fill="hold">
                            <p:stCondLst>
                              <p:cond delay="500"/>
                            </p:stCondLst>
                            <p:childTnLst>
                              <p:par>
                                <p:cTn id="53" presetID="2" presetClass="entr" presetSubtype="4" fill="hold" grpId="0" nodeType="afterEffect">
                                  <p:stCondLst>
                                    <p:cond delay="0"/>
                                  </p:stCondLst>
                                  <p:childTnLst>
                                    <p:set>
                                      <p:cBhvr>
                                        <p:cTn id="54" dur="1" fill="hold">
                                          <p:stCondLst>
                                            <p:cond delay="0"/>
                                          </p:stCondLst>
                                        </p:cTn>
                                        <p:tgtEl>
                                          <p:spTgt spid="43011">
                                            <p:txEl>
                                              <p:pRg st="5" end="5"/>
                                            </p:txEl>
                                          </p:spTgt>
                                        </p:tgtEl>
                                        <p:attrNameLst>
                                          <p:attrName>style.visibility</p:attrName>
                                        </p:attrNameLst>
                                      </p:cBhvr>
                                      <p:to>
                                        <p:strVal val="visible"/>
                                      </p:to>
                                    </p:set>
                                    <p:anim calcmode="lin" valueType="num">
                                      <p:cBhvr additive="base">
                                        <p:cTn id="55" dur="500" fill="hold"/>
                                        <p:tgtEl>
                                          <p:spTgt spid="43011">
                                            <p:txEl>
                                              <p:pRg st="5" end="5"/>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43011">
                                            <p:txEl>
                                              <p:pRg st="5" end="5"/>
                                            </p:txEl>
                                          </p:spTgt>
                                        </p:tgtEl>
                                        <p:attrNameLst>
                                          <p:attrName>ppt_y</p:attrName>
                                        </p:attrNameLst>
                                      </p:cBhvr>
                                      <p:tavLst>
                                        <p:tav tm="0">
                                          <p:val>
                                            <p:strVal val="1+#ppt_h/2"/>
                                          </p:val>
                                        </p:tav>
                                        <p:tav tm="100000">
                                          <p:val>
                                            <p:strVal val="#ppt_y"/>
                                          </p:val>
                                        </p:tav>
                                      </p:tavLst>
                                    </p:anim>
                                  </p:childTnLst>
                                </p:cTn>
                              </p:par>
                              <p:par>
                                <p:cTn id="57" presetID="2" presetClass="entr" presetSubtype="4" fill="hold" grpId="0" nodeType="withEffect">
                                  <p:stCondLst>
                                    <p:cond delay="0"/>
                                  </p:stCondLst>
                                  <p:childTnLst>
                                    <p:set>
                                      <p:cBhvr>
                                        <p:cTn id="58" dur="1" fill="hold">
                                          <p:stCondLst>
                                            <p:cond delay="0"/>
                                          </p:stCondLst>
                                        </p:cTn>
                                        <p:tgtEl>
                                          <p:spTgt spid="5">
                                            <p:txEl>
                                              <p:pRg st="4" end="4"/>
                                            </p:txEl>
                                          </p:spTgt>
                                        </p:tgtEl>
                                        <p:attrNameLst>
                                          <p:attrName>style.visibility</p:attrName>
                                        </p:attrNameLst>
                                      </p:cBhvr>
                                      <p:to>
                                        <p:strVal val="visible"/>
                                      </p:to>
                                    </p:set>
                                    <p:anim calcmode="lin" valueType="num">
                                      <p:cBhvr additive="base">
                                        <p:cTn id="59"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5">
                                            <p:txEl>
                                              <p:pRg st="4" end="4"/>
                                            </p:txEl>
                                          </p:spTgt>
                                        </p:tgtEl>
                                        <p:attrNameLst>
                                          <p:attrName>ppt_y</p:attrName>
                                        </p:attrNameLst>
                                      </p:cBhvr>
                                      <p:tavLst>
                                        <p:tav tm="0">
                                          <p:val>
                                            <p:strVal val="1+#ppt_h/2"/>
                                          </p:val>
                                        </p:tav>
                                        <p:tav tm="100000">
                                          <p:val>
                                            <p:strVal val="#ppt_y"/>
                                          </p:val>
                                        </p:tav>
                                      </p:tavLst>
                                    </p:anim>
                                  </p:childTnLst>
                                </p:cTn>
                              </p:par>
                              <p:par>
                                <p:cTn id="61" presetID="2" presetClass="entr" presetSubtype="4" fill="hold" grpId="0" nodeType="withEffect">
                                  <p:stCondLst>
                                    <p:cond delay="0"/>
                                  </p:stCondLst>
                                  <p:childTnLst>
                                    <p:set>
                                      <p:cBhvr>
                                        <p:cTn id="62" dur="1" fill="hold">
                                          <p:stCondLst>
                                            <p:cond delay="0"/>
                                          </p:stCondLst>
                                        </p:cTn>
                                        <p:tgtEl>
                                          <p:spTgt spid="5">
                                            <p:txEl>
                                              <p:pRg st="5" end="5"/>
                                            </p:txEl>
                                          </p:spTgt>
                                        </p:tgtEl>
                                        <p:attrNameLst>
                                          <p:attrName>style.visibility</p:attrName>
                                        </p:attrNameLst>
                                      </p:cBhvr>
                                      <p:to>
                                        <p:strVal val="visible"/>
                                      </p:to>
                                    </p:set>
                                    <p:anim calcmode="lin" valueType="num">
                                      <p:cBhvr additive="base">
                                        <p:cTn id="63"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64" dur="500" fill="hold"/>
                                        <p:tgtEl>
                                          <p:spTgt spid="5">
                                            <p:txEl>
                                              <p:pRg st="5" end="5"/>
                                            </p:txEl>
                                          </p:spTgt>
                                        </p:tgtEl>
                                        <p:attrNameLst>
                                          <p:attrName>ppt_y</p:attrName>
                                        </p:attrNameLst>
                                      </p:cBhvr>
                                      <p:tavLst>
                                        <p:tav tm="0">
                                          <p:val>
                                            <p:strVal val="1+#ppt_h/2"/>
                                          </p:val>
                                        </p:tav>
                                        <p:tav tm="100000">
                                          <p:val>
                                            <p:strVal val="#ppt_y"/>
                                          </p:val>
                                        </p:tav>
                                      </p:tavLst>
                                    </p:anim>
                                  </p:childTnLst>
                                </p:cTn>
                              </p:par>
                              <p:par>
                                <p:cTn id="65" presetID="2" presetClass="entr" presetSubtype="4" fill="hold" grpId="0" nodeType="withEffect">
                                  <p:stCondLst>
                                    <p:cond delay="0"/>
                                  </p:stCondLst>
                                  <p:childTnLst>
                                    <p:set>
                                      <p:cBhvr>
                                        <p:cTn id="66" dur="1" fill="hold">
                                          <p:stCondLst>
                                            <p:cond delay="0"/>
                                          </p:stCondLst>
                                        </p:cTn>
                                        <p:tgtEl>
                                          <p:spTgt spid="5">
                                            <p:txEl>
                                              <p:pRg st="6" end="6"/>
                                            </p:txEl>
                                          </p:spTgt>
                                        </p:tgtEl>
                                        <p:attrNameLst>
                                          <p:attrName>style.visibility</p:attrName>
                                        </p:attrNameLst>
                                      </p:cBhvr>
                                      <p:to>
                                        <p:strVal val="visible"/>
                                      </p:to>
                                    </p:set>
                                    <p:anim calcmode="lin" valueType="num">
                                      <p:cBhvr additive="base">
                                        <p:cTn id="67"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grpId="0" nodeType="clickEffect">
                                  <p:stCondLst>
                                    <p:cond delay="0"/>
                                  </p:stCondLst>
                                  <p:childTnLst>
                                    <p:set>
                                      <p:cBhvr>
                                        <p:cTn id="72" dur="1" fill="hold">
                                          <p:stCondLst>
                                            <p:cond delay="0"/>
                                          </p:stCondLst>
                                        </p:cTn>
                                        <p:tgtEl>
                                          <p:spTgt spid="8"/>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1" grpId="0" uiExpand="1" build="p" animBg="1"/>
      <p:bldP spid="5" grpId="0" uiExpand="1" build="p" animBg="1"/>
      <p:bldP spid="8" grpId="0"/>
      <p:bldP spid="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5"/>
          <p:cNvSpPr>
            <a:spLocks noGrp="1"/>
          </p:cNvSpPr>
          <p:nvPr>
            <p:ph type="body" sz="half" idx="4294967295"/>
          </p:nvPr>
        </p:nvSpPr>
        <p:spPr>
          <a:xfrm>
            <a:off x="2670175" y="1565275"/>
            <a:ext cx="4035425" cy="4530725"/>
          </a:xfrm>
        </p:spPr>
        <p:txBody>
          <a:bodyPr/>
          <a:lstStyle/>
          <a:p>
            <a:pPr eaLnBrk="1" hangingPunct="1">
              <a:buFont typeface="Arial" panose="020B0604020202020204" pitchFamily="34" charset="0"/>
              <a:buChar char="•"/>
            </a:pPr>
            <a:r>
              <a:rPr lang="en-US" sz="1900" dirty="0" smtClean="0">
                <a:solidFill>
                  <a:srgbClr val="0070C0"/>
                </a:solidFill>
                <a:latin typeface="Calibri" pitchFamily="34" charset="0"/>
              </a:rPr>
              <a:t>Blue skin tinge</a:t>
            </a:r>
          </a:p>
          <a:p>
            <a:pPr eaLnBrk="1" hangingPunct="1">
              <a:buFont typeface="Arial" panose="020B0604020202020204" pitchFamily="34" charset="0"/>
              <a:buChar char="•"/>
            </a:pPr>
            <a:r>
              <a:rPr lang="en-US" sz="1900" dirty="0" smtClean="0">
                <a:solidFill>
                  <a:srgbClr val="0070C0"/>
                </a:solidFill>
                <a:latin typeface="Calibri" pitchFamily="34" charset="0"/>
              </a:rPr>
              <a:t>Body very limp</a:t>
            </a:r>
          </a:p>
          <a:p>
            <a:pPr eaLnBrk="1" hangingPunct="1">
              <a:buFont typeface="Arial" panose="020B0604020202020204" pitchFamily="34" charset="0"/>
              <a:buChar char="•"/>
            </a:pPr>
            <a:r>
              <a:rPr lang="en-US" sz="1900" dirty="0" smtClean="0">
                <a:solidFill>
                  <a:srgbClr val="0070C0"/>
                </a:solidFill>
                <a:latin typeface="Calibri" pitchFamily="34" charset="0"/>
              </a:rPr>
              <a:t>Face very pale</a:t>
            </a:r>
          </a:p>
          <a:p>
            <a:pPr eaLnBrk="1" hangingPunct="1">
              <a:buFont typeface="Arial" panose="020B0604020202020204" pitchFamily="34" charset="0"/>
              <a:buChar char="•"/>
            </a:pPr>
            <a:r>
              <a:rPr lang="en-US" sz="1900" dirty="0" smtClean="0">
                <a:solidFill>
                  <a:srgbClr val="0070C0"/>
                </a:solidFill>
                <a:latin typeface="Calibri" pitchFamily="34" charset="0"/>
              </a:rPr>
              <a:t>Pulse (heartbeat) is slow</a:t>
            </a:r>
            <a:br>
              <a:rPr lang="en-US" sz="1900" dirty="0" smtClean="0">
                <a:solidFill>
                  <a:srgbClr val="0070C0"/>
                </a:solidFill>
                <a:latin typeface="Calibri" pitchFamily="34" charset="0"/>
              </a:rPr>
            </a:br>
            <a:r>
              <a:rPr lang="en-US" sz="1900" dirty="0" smtClean="0">
                <a:solidFill>
                  <a:srgbClr val="0070C0"/>
                </a:solidFill>
                <a:latin typeface="Calibri" pitchFamily="34" charset="0"/>
              </a:rPr>
              <a:t>or not there at all</a:t>
            </a:r>
          </a:p>
          <a:p>
            <a:pPr eaLnBrk="1" hangingPunct="1">
              <a:buFont typeface="Arial" panose="020B0604020202020204" pitchFamily="34" charset="0"/>
              <a:buChar char="•"/>
            </a:pPr>
            <a:r>
              <a:rPr lang="en-US" sz="1900" dirty="0" smtClean="0">
                <a:solidFill>
                  <a:srgbClr val="0070C0"/>
                </a:solidFill>
                <a:latin typeface="Calibri" pitchFamily="34" charset="0"/>
              </a:rPr>
              <a:t>Throwing up</a:t>
            </a:r>
          </a:p>
          <a:p>
            <a:pPr eaLnBrk="1" hangingPunct="1">
              <a:buFont typeface="Arial" panose="020B0604020202020204" pitchFamily="34" charset="0"/>
              <a:buChar char="•"/>
            </a:pPr>
            <a:r>
              <a:rPr lang="en-US" sz="1900" dirty="0" smtClean="0">
                <a:solidFill>
                  <a:srgbClr val="0070C0"/>
                </a:solidFill>
                <a:latin typeface="Calibri" pitchFamily="34" charset="0"/>
              </a:rPr>
              <a:t>Passing out</a:t>
            </a:r>
          </a:p>
          <a:p>
            <a:pPr eaLnBrk="1" hangingPunct="1">
              <a:buFont typeface="Arial" panose="020B0604020202020204" pitchFamily="34" charset="0"/>
              <a:buChar char="•"/>
            </a:pPr>
            <a:r>
              <a:rPr lang="en-US" sz="1900" dirty="0" smtClean="0">
                <a:solidFill>
                  <a:srgbClr val="0070C0"/>
                </a:solidFill>
                <a:latin typeface="Calibri" pitchFamily="34" charset="0"/>
              </a:rPr>
              <a:t>Choking sounds or</a:t>
            </a:r>
            <a:br>
              <a:rPr lang="en-US" sz="1900" dirty="0" smtClean="0">
                <a:solidFill>
                  <a:srgbClr val="0070C0"/>
                </a:solidFill>
                <a:latin typeface="Calibri" pitchFamily="34" charset="0"/>
              </a:rPr>
            </a:br>
            <a:r>
              <a:rPr lang="en-US" sz="1900" dirty="0" smtClean="0">
                <a:solidFill>
                  <a:srgbClr val="0070C0"/>
                </a:solidFill>
                <a:latin typeface="Calibri" pitchFamily="34" charset="0"/>
              </a:rPr>
              <a:t>a gurgling/snoring noise</a:t>
            </a:r>
          </a:p>
          <a:p>
            <a:pPr eaLnBrk="1" hangingPunct="1">
              <a:buFont typeface="Arial" panose="020B0604020202020204" pitchFamily="34" charset="0"/>
              <a:buChar char="•"/>
            </a:pPr>
            <a:r>
              <a:rPr lang="en-US" sz="1900" dirty="0" smtClean="0">
                <a:solidFill>
                  <a:srgbClr val="0070C0"/>
                </a:solidFill>
                <a:latin typeface="Calibri" pitchFamily="34" charset="0"/>
              </a:rPr>
              <a:t>Breathing is very slow,</a:t>
            </a:r>
            <a:br>
              <a:rPr lang="en-US" sz="1900" dirty="0" smtClean="0">
                <a:solidFill>
                  <a:srgbClr val="0070C0"/>
                </a:solidFill>
                <a:latin typeface="Calibri" pitchFamily="34" charset="0"/>
              </a:rPr>
            </a:br>
            <a:r>
              <a:rPr lang="en-US" sz="1900" dirty="0" smtClean="0">
                <a:solidFill>
                  <a:srgbClr val="0070C0"/>
                </a:solidFill>
                <a:latin typeface="Calibri" pitchFamily="34" charset="0"/>
              </a:rPr>
              <a:t>irregular, or has stopped</a:t>
            </a:r>
          </a:p>
          <a:p>
            <a:pPr eaLnBrk="1" hangingPunct="1">
              <a:buFont typeface="Arial" panose="020B0604020202020204" pitchFamily="34" charset="0"/>
              <a:buChar char="•"/>
            </a:pPr>
            <a:endParaRPr lang="en-US" sz="1700" dirty="0" smtClean="0">
              <a:solidFill>
                <a:srgbClr val="0070C0"/>
              </a:solidFill>
              <a:latin typeface="Calibri" pitchFamily="34" charset="0"/>
            </a:endParaRPr>
          </a:p>
        </p:txBody>
      </p:sp>
      <p:graphicFrame>
        <p:nvGraphicFramePr>
          <p:cNvPr id="103457" name="Group 33"/>
          <p:cNvGraphicFramePr>
            <a:graphicFrameLocks noGrp="1"/>
          </p:cNvGraphicFramePr>
          <p:nvPr>
            <p:ph sz="half" idx="4294967295"/>
            <p:extLst>
              <p:ext uri="{D42A27DB-BD31-4B8C-83A1-F6EECF244321}">
                <p14:modId xmlns:p14="http://schemas.microsoft.com/office/powerpoint/2010/main" val="1792285170"/>
              </p:ext>
            </p:extLst>
          </p:nvPr>
        </p:nvGraphicFramePr>
        <p:xfrm>
          <a:off x="5867400" y="1600199"/>
          <a:ext cx="2863668" cy="3733801"/>
        </p:xfrm>
        <a:graphic>
          <a:graphicData uri="http://schemas.openxmlformats.org/drawingml/2006/table">
            <a:tbl>
              <a:tblPr/>
              <a:tblGrid>
                <a:gridCol w="1404818"/>
                <a:gridCol w="1458850"/>
              </a:tblGrid>
              <a:tr h="280964">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400" b="1" i="0" u="none" strike="noStrike" cap="none" normalizeH="0" baseline="0" dirty="0" smtClean="0">
                          <a:ln>
                            <a:noFill/>
                          </a:ln>
                          <a:solidFill>
                            <a:srgbClr val="000000"/>
                          </a:solidFill>
                          <a:effectLst/>
                          <a:latin typeface="Calibri" pitchFamily="34" charset="0"/>
                          <a:cs typeface="Times New Roman" pitchFamily="18" charset="0"/>
                        </a:rPr>
                        <a:t>REALLY HIGH</a:t>
                      </a:r>
                    </a:p>
                  </a:txBody>
                  <a:tcPr marL="64838" marR="64838" marT="32419" marB="3241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400" b="1" i="0" u="none" strike="noStrike" cap="none" normalizeH="0" baseline="0" smtClean="0">
                          <a:ln>
                            <a:noFill/>
                          </a:ln>
                          <a:solidFill>
                            <a:srgbClr val="000000"/>
                          </a:solidFill>
                          <a:effectLst/>
                          <a:latin typeface="Calibri" pitchFamily="34" charset="0"/>
                          <a:cs typeface="Times New Roman" pitchFamily="18" charset="0"/>
                        </a:rPr>
                        <a:t>OVERDOSE</a:t>
                      </a:r>
                    </a:p>
                  </a:txBody>
                  <a:tcPr marL="64838" marR="64838" marT="32419" marB="3241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713215">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400" b="0" i="0" u="none" strike="noStrike" cap="none" normalizeH="0" baseline="0" smtClean="0">
                          <a:ln>
                            <a:noFill/>
                          </a:ln>
                          <a:solidFill>
                            <a:schemeClr val="tx1"/>
                          </a:solidFill>
                          <a:effectLst/>
                          <a:latin typeface="Calibri" pitchFamily="34" charset="0"/>
                          <a:cs typeface="Arial" charset="0"/>
                        </a:rPr>
                        <a:t>Muscles become relaxed </a:t>
                      </a:r>
                    </a:p>
                  </a:txBody>
                  <a:tcPr marL="64838" marR="64838" marT="32419" marB="3241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400" b="0" i="0" u="none" strike="noStrike" cap="none" normalizeH="0" baseline="0" dirty="0" smtClean="0">
                          <a:ln>
                            <a:noFill/>
                          </a:ln>
                          <a:solidFill>
                            <a:schemeClr val="tx1"/>
                          </a:solidFill>
                          <a:effectLst/>
                          <a:latin typeface="Calibri" pitchFamily="34" charset="0"/>
                          <a:cs typeface="Arial" charset="0"/>
                        </a:rPr>
                        <a:t>Deep snoring or gurgling (death rattle) </a:t>
                      </a:r>
                    </a:p>
                  </a:txBody>
                  <a:tcPr marL="64838" marR="64838" marT="32419" marB="3241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497090">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400" b="0" i="0" u="none" strike="noStrike" cap="none" normalizeH="0" baseline="0" smtClean="0">
                          <a:ln>
                            <a:noFill/>
                          </a:ln>
                          <a:solidFill>
                            <a:schemeClr val="tx1"/>
                          </a:solidFill>
                          <a:effectLst/>
                          <a:latin typeface="Calibri" pitchFamily="34" charset="0"/>
                          <a:cs typeface="Arial" charset="0"/>
                        </a:rPr>
                        <a:t>Speech is slowed/slurred </a:t>
                      </a:r>
                    </a:p>
                  </a:txBody>
                  <a:tcPr marL="64838" marR="64838" marT="32419" marB="3241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400" b="0" i="0" u="none" strike="noStrike" cap="none" normalizeH="0" baseline="0" smtClean="0">
                          <a:ln>
                            <a:noFill/>
                          </a:ln>
                          <a:solidFill>
                            <a:schemeClr val="tx1"/>
                          </a:solidFill>
                          <a:effectLst/>
                          <a:latin typeface="Calibri" pitchFamily="34" charset="0"/>
                          <a:cs typeface="Arial" charset="0"/>
                        </a:rPr>
                        <a:t>Very infrequent or no breathing </a:t>
                      </a:r>
                    </a:p>
                  </a:txBody>
                  <a:tcPr marL="64838" marR="64838" marT="32419" marB="3241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289294">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400" b="0" i="0" u="none" strike="noStrike" cap="none" normalizeH="0" baseline="0" smtClean="0">
                          <a:ln>
                            <a:noFill/>
                          </a:ln>
                          <a:solidFill>
                            <a:schemeClr val="tx1"/>
                          </a:solidFill>
                          <a:effectLst/>
                          <a:latin typeface="Calibri" pitchFamily="34" charset="0"/>
                          <a:cs typeface="Arial" charset="0"/>
                        </a:rPr>
                        <a:t>Sleepy looking </a:t>
                      </a:r>
                    </a:p>
                  </a:txBody>
                  <a:tcPr marL="64838" marR="64838" marT="32419" marB="3241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400" b="0" i="0" u="none" strike="noStrike" cap="none" normalizeH="0" baseline="0" dirty="0" smtClean="0">
                          <a:ln>
                            <a:noFill/>
                          </a:ln>
                          <a:solidFill>
                            <a:schemeClr val="tx1"/>
                          </a:solidFill>
                          <a:effectLst/>
                          <a:latin typeface="Calibri" pitchFamily="34" charset="0"/>
                          <a:cs typeface="Arial" charset="0"/>
                        </a:rPr>
                        <a:t>Pale, clammy skin </a:t>
                      </a:r>
                    </a:p>
                  </a:txBody>
                  <a:tcPr marL="64838" marR="64838" marT="32419" marB="3241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310681">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400" b="0" i="0" u="none" strike="noStrike" cap="none" normalizeH="0" baseline="0" smtClean="0">
                          <a:ln>
                            <a:noFill/>
                          </a:ln>
                          <a:solidFill>
                            <a:schemeClr val="tx1"/>
                          </a:solidFill>
                          <a:effectLst/>
                          <a:latin typeface="Calibri" pitchFamily="34" charset="0"/>
                          <a:cs typeface="Arial" charset="0"/>
                        </a:rPr>
                        <a:t>Nodding </a:t>
                      </a:r>
                    </a:p>
                  </a:txBody>
                  <a:tcPr marL="64838" marR="64838" marT="32419" marB="3241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400" b="1" i="1" u="none" strike="noStrike" cap="none" normalizeH="0" baseline="0" smtClean="0">
                          <a:ln>
                            <a:noFill/>
                          </a:ln>
                          <a:solidFill>
                            <a:schemeClr val="tx1"/>
                          </a:solidFill>
                          <a:effectLst/>
                          <a:latin typeface="Calibri" pitchFamily="34" charset="0"/>
                          <a:cs typeface="Arial" charset="0"/>
                        </a:rPr>
                        <a:t>Heavy</a:t>
                      </a:r>
                      <a:r>
                        <a:rPr kumimoji="0" lang="en-US" sz="1400" b="0" i="0" u="none" strike="noStrike" cap="none" normalizeH="0" baseline="0" smtClean="0">
                          <a:ln>
                            <a:noFill/>
                          </a:ln>
                          <a:solidFill>
                            <a:schemeClr val="tx1"/>
                          </a:solidFill>
                          <a:effectLst/>
                          <a:latin typeface="Calibri" pitchFamily="34" charset="0"/>
                          <a:cs typeface="Arial" charset="0"/>
                        </a:rPr>
                        <a:t> nod</a:t>
                      </a:r>
                    </a:p>
                  </a:txBody>
                  <a:tcPr marL="64838" marR="64838" marT="32419" marB="3241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1145467">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400" b="0" i="0" u="none" strike="noStrike" cap="none" normalizeH="0" baseline="0" smtClean="0">
                          <a:ln>
                            <a:noFill/>
                          </a:ln>
                          <a:solidFill>
                            <a:schemeClr val="tx1"/>
                          </a:solidFill>
                          <a:effectLst/>
                          <a:latin typeface="Calibri" pitchFamily="34" charset="0"/>
                          <a:cs typeface="Arial" charset="0"/>
                        </a:rPr>
                        <a:t>Will respond to stimulation like yelling, sternal rub, pinching, etc. </a:t>
                      </a:r>
                    </a:p>
                  </a:txBody>
                  <a:tcPr marL="64838" marR="64838" marT="32419" marB="3241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400" b="0" i="0" u="none" strike="noStrike" cap="none" normalizeH="0" baseline="0" smtClean="0">
                          <a:ln>
                            <a:noFill/>
                          </a:ln>
                          <a:solidFill>
                            <a:schemeClr val="tx1"/>
                          </a:solidFill>
                          <a:effectLst/>
                          <a:latin typeface="Calibri" pitchFamily="34" charset="0"/>
                          <a:cs typeface="Arial" charset="0"/>
                        </a:rPr>
                        <a:t>No response to stimulation </a:t>
                      </a:r>
                    </a:p>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en-US" sz="1400" b="0" i="0" u="none" strike="noStrike" cap="none" normalizeH="0" baseline="0" smtClean="0">
                        <a:ln>
                          <a:noFill/>
                        </a:ln>
                        <a:solidFill>
                          <a:schemeClr val="tx1"/>
                        </a:solidFill>
                        <a:effectLst/>
                        <a:latin typeface="Calibri" pitchFamily="34" charset="0"/>
                        <a:cs typeface="Arial" charset="0"/>
                      </a:endParaRPr>
                    </a:p>
                  </a:txBody>
                  <a:tcPr marL="64838" marR="64838" marT="32419" marB="3241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497090">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en-US" sz="1400" b="0" i="0" u="none" strike="noStrike" cap="none" normalizeH="0" baseline="0" smtClean="0">
                        <a:ln>
                          <a:noFill/>
                        </a:ln>
                        <a:solidFill>
                          <a:schemeClr val="tx1"/>
                        </a:solidFill>
                        <a:effectLst/>
                        <a:latin typeface="Calibri" pitchFamily="34" charset="0"/>
                        <a:cs typeface="Arial" charset="0"/>
                      </a:endParaRPr>
                    </a:p>
                  </a:txBody>
                  <a:tcPr marL="64838" marR="64838" marT="32419" marB="3241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400" b="0" i="0" u="none" strike="noStrike" cap="none" normalizeH="0" baseline="0" dirty="0" smtClean="0">
                          <a:ln>
                            <a:noFill/>
                          </a:ln>
                          <a:solidFill>
                            <a:schemeClr val="tx1"/>
                          </a:solidFill>
                          <a:effectLst/>
                          <a:latin typeface="Calibri" pitchFamily="34" charset="0"/>
                          <a:cs typeface="Arial" charset="0"/>
                        </a:rPr>
                        <a:t>Slow heart beat/pulse </a:t>
                      </a:r>
                    </a:p>
                  </a:txBody>
                  <a:tcPr marL="64838" marR="64838" marT="32419" marB="3241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sp>
        <p:nvSpPr>
          <p:cNvPr id="5" name="Title 3"/>
          <p:cNvSpPr txBox="1">
            <a:spLocks/>
          </p:cNvSpPr>
          <p:nvPr/>
        </p:nvSpPr>
        <p:spPr bwMode="auto">
          <a:xfrm>
            <a:off x="2667000" y="21771"/>
            <a:ext cx="7772400" cy="1295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eaLnBrk="1" hangingPunct="1"/>
            <a:r>
              <a:rPr lang="en-US" sz="3700" b="1" dirty="0">
                <a:solidFill>
                  <a:schemeClr val="bg1"/>
                </a:solidFill>
                <a:latin typeface="Calibri" pitchFamily="34" charset="0"/>
              </a:rPr>
              <a:t>What are the signs </a:t>
            </a:r>
            <a:r>
              <a:rPr lang="en-US" sz="3700" b="1" dirty="0" smtClean="0">
                <a:solidFill>
                  <a:schemeClr val="bg1"/>
                </a:solidFill>
                <a:latin typeface="Calibri" pitchFamily="34" charset="0"/>
              </a:rPr>
              <a:t>and</a:t>
            </a:r>
          </a:p>
          <a:p>
            <a:pPr eaLnBrk="1" hangingPunct="1"/>
            <a:r>
              <a:rPr lang="en-US" sz="3700" b="1" dirty="0" smtClean="0">
                <a:solidFill>
                  <a:schemeClr val="bg1"/>
                </a:solidFill>
                <a:latin typeface="Calibri" pitchFamily="34" charset="0"/>
              </a:rPr>
              <a:t>symptoms </a:t>
            </a:r>
            <a:r>
              <a:rPr lang="en-US" sz="3700" b="1" dirty="0">
                <a:solidFill>
                  <a:schemeClr val="bg1"/>
                </a:solidFill>
                <a:latin typeface="Calibri" pitchFamily="34" charset="0"/>
              </a:rPr>
              <a:t>of an OD?</a:t>
            </a:r>
            <a:endParaRPr lang="en-US" sz="3700" b="1" kern="0" dirty="0" smtClean="0">
              <a:solidFill>
                <a:schemeClr val="bg1"/>
              </a:solidFill>
              <a:latin typeface="Calibri" pitchFamily="34" charset="0"/>
            </a:endParaRPr>
          </a:p>
        </p:txBody>
      </p:sp>
    </p:spTree>
    <p:extLst>
      <p:ext uri="{BB962C8B-B14F-4D97-AF65-F5344CB8AC3E}">
        <p14:creationId xmlns:p14="http://schemas.microsoft.com/office/powerpoint/2010/main" val="3328212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ontrols>
      <mc:AlternateContent xmlns:mc="http://schemas.openxmlformats.org/markup-compatibility/2006">
        <mc:Choice xmlns:v="urn:schemas-microsoft-com:vml" Requires="v">
          <p:control spid="1034" name="ShockwaveFlash1" r:id="rId2" imgW="6630840" imgH="3195720"/>
        </mc:Choice>
        <mc:Fallback>
          <p:control name="ShockwaveFlash1" r:id="rId2" imgW="6630840" imgH="3195720">
            <p:pic>
              <p:nvPicPr>
                <p:cNvPr id="2" name="ShockwaveFlash1"/>
                <p:cNvPicPr preferRelativeResize="0">
                  <a:picLocks noChangeArrowheads="1" noChangeShapeType="1"/>
                </p:cNvPicPr>
                <p:nvPr/>
              </p:nvPicPr>
              <p:blipFill>
                <a:blip r:embed="rId4"/>
                <a:srcRect/>
                <a:stretch>
                  <a:fillRect/>
                </a:stretch>
              </p:blipFill>
              <p:spPr bwMode="auto">
                <a:xfrm>
                  <a:off x="2286000" y="1905000"/>
                  <a:ext cx="6630988" cy="3195638"/>
                </a:xfrm>
                <a:prstGeom prst="rect">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extLst>
      <p:ext uri="{BB962C8B-B14F-4D97-AF65-F5344CB8AC3E}">
        <p14:creationId xmlns:p14="http://schemas.microsoft.com/office/powerpoint/2010/main" val="332493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03" name="Rectangle 1027"/>
          <p:cNvSpPr>
            <a:spLocks noGrp="1" noChangeArrowheads="1"/>
          </p:cNvSpPr>
          <p:nvPr>
            <p:ph type="body" sz="half" idx="4294967295"/>
          </p:nvPr>
        </p:nvSpPr>
        <p:spPr>
          <a:xfrm>
            <a:off x="2606675" y="2066925"/>
            <a:ext cx="5191125" cy="1371600"/>
          </a:xfrm>
        </p:spPr>
        <p:txBody>
          <a:bodyPr/>
          <a:lstStyle/>
          <a:p>
            <a:pPr marL="457200" indent="-457200" eaLnBrk="1" hangingPunct="1">
              <a:lnSpc>
                <a:spcPct val="90000"/>
              </a:lnSpc>
              <a:buFont typeface="Calibri" pitchFamily="34" charset="0"/>
              <a:buAutoNum type="arabicPeriod"/>
            </a:pPr>
            <a:r>
              <a:rPr lang="en-US" sz="2600" dirty="0" smtClean="0">
                <a:solidFill>
                  <a:srgbClr val="0070C0"/>
                </a:solidFill>
                <a:latin typeface="Calibri" pitchFamily="34" charset="0"/>
              </a:rPr>
              <a:t>Recognize overdose symptoms</a:t>
            </a:r>
          </a:p>
          <a:p>
            <a:pPr marL="457200" indent="-457200" eaLnBrk="1" hangingPunct="1">
              <a:lnSpc>
                <a:spcPct val="90000"/>
              </a:lnSpc>
              <a:buFont typeface="Calibri" pitchFamily="34" charset="0"/>
              <a:buAutoNum type="arabicPeriod"/>
            </a:pPr>
            <a:r>
              <a:rPr lang="en-US" sz="2600" dirty="0" smtClean="0">
                <a:solidFill>
                  <a:srgbClr val="0070C0"/>
                </a:solidFill>
                <a:latin typeface="Calibri" pitchFamily="34" charset="0"/>
              </a:rPr>
              <a:t>Recognize drug paraphernalia</a:t>
            </a:r>
          </a:p>
          <a:p>
            <a:pPr marL="457200" indent="-457200" eaLnBrk="1" hangingPunct="1">
              <a:lnSpc>
                <a:spcPct val="90000"/>
              </a:lnSpc>
              <a:buFont typeface="Calibri" pitchFamily="34" charset="0"/>
              <a:buAutoNum type="arabicPeriod"/>
            </a:pPr>
            <a:r>
              <a:rPr lang="en-US" sz="2600" dirty="0" smtClean="0">
                <a:solidFill>
                  <a:srgbClr val="0070C0"/>
                </a:solidFill>
                <a:latin typeface="Calibri" pitchFamily="34" charset="0"/>
              </a:rPr>
              <a:t>Recognize the drug</a:t>
            </a:r>
          </a:p>
        </p:txBody>
      </p:sp>
      <p:sp>
        <p:nvSpPr>
          <p:cNvPr id="2" name="Equal 1"/>
          <p:cNvSpPr/>
          <p:nvPr/>
        </p:nvSpPr>
        <p:spPr>
          <a:xfrm>
            <a:off x="2532063" y="3514725"/>
            <a:ext cx="896937" cy="801688"/>
          </a:xfrm>
          <a:prstGeom prst="mathEqual">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rgbClr val="0070C0"/>
              </a:solidFill>
            </a:endParaRPr>
          </a:p>
        </p:txBody>
      </p:sp>
      <p:sp>
        <p:nvSpPr>
          <p:cNvPr id="3" name="TextBox 2"/>
          <p:cNvSpPr txBox="1">
            <a:spLocks noChangeArrowheads="1"/>
          </p:cNvSpPr>
          <p:nvPr/>
        </p:nvSpPr>
        <p:spPr bwMode="auto">
          <a:xfrm>
            <a:off x="3657600" y="3619500"/>
            <a:ext cx="4497388" cy="476250"/>
          </a:xfrm>
          <a:prstGeom prst="rect">
            <a:avLst/>
          </a:prstGeom>
          <a:noFill/>
          <a:ln w="9525">
            <a:noFill/>
            <a:miter lim="800000"/>
            <a:headEnd/>
            <a:tailEnd/>
          </a:ln>
        </p:spPr>
        <p:txBody>
          <a:bodyPr>
            <a:spAutoFit/>
          </a:bodyPr>
          <a:lstStyle/>
          <a:p>
            <a:pPr indent="-114300">
              <a:lnSpc>
                <a:spcPct val="90000"/>
              </a:lnSpc>
            </a:pPr>
            <a:r>
              <a:rPr lang="en-US" sz="2800" b="1" dirty="0">
                <a:solidFill>
                  <a:srgbClr val="0070C0"/>
                </a:solidFill>
                <a:latin typeface="Calibri" pitchFamily="34" charset="0"/>
              </a:rPr>
              <a:t>Recognize need for </a:t>
            </a:r>
            <a:r>
              <a:rPr lang="en-US" sz="2800" b="1" dirty="0" smtClean="0">
                <a:solidFill>
                  <a:srgbClr val="0070C0"/>
                </a:solidFill>
                <a:latin typeface="Calibri" pitchFamily="34" charset="0"/>
              </a:rPr>
              <a:t>Naloxone  </a:t>
            </a:r>
            <a:endParaRPr lang="en-US" sz="2800" b="1" dirty="0">
              <a:solidFill>
                <a:srgbClr val="0070C0"/>
              </a:solidFill>
              <a:latin typeface="Calibri" pitchFamily="34" charset="0"/>
            </a:endParaRPr>
          </a:p>
        </p:txBody>
      </p:sp>
      <p:sp>
        <p:nvSpPr>
          <p:cNvPr id="5" name="TextBox 4"/>
          <p:cNvSpPr txBox="1">
            <a:spLocks noChangeArrowheads="1"/>
          </p:cNvSpPr>
          <p:nvPr/>
        </p:nvSpPr>
        <p:spPr bwMode="auto">
          <a:xfrm>
            <a:off x="2623457" y="4648200"/>
            <a:ext cx="8331200" cy="369332"/>
          </a:xfrm>
          <a:prstGeom prst="rect">
            <a:avLst/>
          </a:prstGeom>
          <a:noFill/>
          <a:ln w="9525">
            <a:noFill/>
            <a:miter lim="800000"/>
            <a:headEnd/>
            <a:tailEnd/>
          </a:ln>
        </p:spPr>
        <p:txBody>
          <a:bodyPr wrap="square">
            <a:spAutoFit/>
          </a:bodyPr>
          <a:lstStyle/>
          <a:p>
            <a:r>
              <a:rPr lang="en-US" dirty="0">
                <a:solidFill>
                  <a:srgbClr val="0070C0"/>
                </a:solidFill>
                <a:latin typeface="Calibri" pitchFamily="34" charset="0"/>
              </a:rPr>
              <a:t>Look for symptoms, but if uncertain- land on the side of </a:t>
            </a:r>
            <a:r>
              <a:rPr lang="en-US" dirty="0" smtClean="0">
                <a:solidFill>
                  <a:srgbClr val="0070C0"/>
                </a:solidFill>
                <a:latin typeface="Calibri" pitchFamily="34" charset="0"/>
              </a:rPr>
              <a:t>Naloxone</a:t>
            </a:r>
            <a:endParaRPr lang="en-US" dirty="0">
              <a:solidFill>
                <a:srgbClr val="0070C0"/>
              </a:solidFill>
              <a:latin typeface="Calibri" pitchFamily="34" charset="0"/>
            </a:endParaRPr>
          </a:p>
        </p:txBody>
      </p:sp>
      <p:sp>
        <p:nvSpPr>
          <p:cNvPr id="8" name="Title 3"/>
          <p:cNvSpPr txBox="1">
            <a:spLocks/>
          </p:cNvSpPr>
          <p:nvPr/>
        </p:nvSpPr>
        <p:spPr bwMode="auto">
          <a:xfrm>
            <a:off x="2667000" y="21771"/>
            <a:ext cx="7772400" cy="1295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eaLnBrk="1" hangingPunct="1"/>
            <a:r>
              <a:rPr lang="en-US" sz="4000" b="1" dirty="0" smtClean="0">
                <a:solidFill>
                  <a:schemeClr val="bg1"/>
                </a:solidFill>
                <a:latin typeface="Calibri" pitchFamily="34" charset="0"/>
              </a:rPr>
              <a:t>Environmental clues can help</a:t>
            </a:r>
            <a:endParaRPr lang="en-US" sz="4000" b="1" kern="0" dirty="0" smtClean="0">
              <a:solidFill>
                <a:schemeClr val="bg1"/>
              </a:solidFill>
              <a:latin typeface="Calibri"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02403">
                                            <p:txEl>
                                              <p:pRg st="0" end="0"/>
                                            </p:txEl>
                                          </p:spTgt>
                                        </p:tgtEl>
                                        <p:attrNameLst>
                                          <p:attrName>style.visibility</p:attrName>
                                        </p:attrNameLst>
                                      </p:cBhvr>
                                      <p:to>
                                        <p:strVal val="visible"/>
                                      </p:to>
                                    </p:set>
                                    <p:anim calcmode="lin" valueType="num">
                                      <p:cBhvr additive="base">
                                        <p:cTn id="7" dur="500" fill="hold"/>
                                        <p:tgtEl>
                                          <p:spTgt spid="10240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2403">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102403">
                                            <p:txEl>
                                              <p:pRg st="1" end="1"/>
                                            </p:txEl>
                                          </p:spTgt>
                                        </p:tgtEl>
                                        <p:attrNameLst>
                                          <p:attrName>style.visibility</p:attrName>
                                        </p:attrNameLst>
                                      </p:cBhvr>
                                      <p:to>
                                        <p:strVal val="visible"/>
                                      </p:to>
                                    </p:set>
                                    <p:anim calcmode="lin" valueType="num">
                                      <p:cBhvr additive="base">
                                        <p:cTn id="12" dur="500" fill="hold"/>
                                        <p:tgtEl>
                                          <p:spTgt spid="102403">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102403">
                                            <p:txEl>
                                              <p:pRg st="1" end="1"/>
                                            </p:txEl>
                                          </p:spTgt>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102403">
                                            <p:txEl>
                                              <p:pRg st="2" end="2"/>
                                            </p:txEl>
                                          </p:spTgt>
                                        </p:tgtEl>
                                        <p:attrNameLst>
                                          <p:attrName>style.visibility</p:attrName>
                                        </p:attrNameLst>
                                      </p:cBhvr>
                                      <p:to>
                                        <p:strVal val="visible"/>
                                      </p:to>
                                    </p:set>
                                    <p:anim calcmode="lin" valueType="num">
                                      <p:cBhvr additive="base">
                                        <p:cTn id="17" dur="500" fill="hold"/>
                                        <p:tgtEl>
                                          <p:spTgt spid="10240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10240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wipe(left)">
                                      <p:cBhvr>
                                        <p:cTn id="23" dur="500"/>
                                        <p:tgtEl>
                                          <p:spTgt spid="2"/>
                                        </p:tgtEl>
                                      </p:cBhvr>
                                    </p:animEffect>
                                  </p:childTnLst>
                                </p:cTn>
                              </p:par>
                            </p:childTnLst>
                          </p:cTn>
                        </p:par>
                        <p:par>
                          <p:cTn id="24" fill="hold">
                            <p:stCondLst>
                              <p:cond delay="500"/>
                            </p:stCondLst>
                            <p:childTnLst>
                              <p:par>
                                <p:cTn id="25" presetID="1" presetClass="entr" presetSubtype="0" fill="hold" grpId="0" nodeType="afterEffect">
                                  <p:stCondLst>
                                    <p:cond delay="0"/>
                                  </p:stCondLst>
                                  <p:childTnLst>
                                    <p:set>
                                      <p:cBhvr>
                                        <p:cTn id="2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5">
                                            <p:txEl>
                                              <p:pRg st="0" end="0"/>
                                            </p:txEl>
                                          </p:spTgt>
                                        </p:tgtEl>
                                        <p:attrNameLst>
                                          <p:attrName>style.visibility</p:attrName>
                                        </p:attrNameLst>
                                      </p:cBhvr>
                                      <p:to>
                                        <p:strVal val="visible"/>
                                      </p:to>
                                    </p:set>
                                    <p:animEffect transition="in" filter="wipe(left)">
                                      <p:cBhvr>
                                        <p:cTn id="31" dur="20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03" grpId="0" uiExpand="1" build="p"/>
      <p:bldP spid="3" grpId="0" uiExpand="1"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2"/>
          <p:cNvSpPr>
            <a:spLocks noGrp="1" noChangeArrowheads="1"/>
          </p:cNvSpPr>
          <p:nvPr>
            <p:ph type="title" idx="4294967295"/>
          </p:nvPr>
        </p:nvSpPr>
        <p:spPr>
          <a:xfrm>
            <a:off x="2775857" y="76200"/>
            <a:ext cx="6248400" cy="1143000"/>
          </a:xfrm>
        </p:spPr>
        <p:txBody>
          <a:bodyPr anchor="ctr"/>
          <a:lstStyle/>
          <a:p>
            <a:pPr eaLnBrk="1" hangingPunct="1"/>
            <a:r>
              <a:rPr lang="en-US" sz="3700" b="1" dirty="0" smtClean="0">
                <a:solidFill>
                  <a:schemeClr val="bg1"/>
                </a:solidFill>
                <a:latin typeface="Calibri" panose="020F0502020204030204" pitchFamily="34" charset="0"/>
              </a:rPr>
              <a:t>Don’t Forget Scene Safety: </a:t>
            </a:r>
            <a:br>
              <a:rPr lang="en-US" sz="3700" b="1" dirty="0" smtClean="0">
                <a:solidFill>
                  <a:schemeClr val="bg1"/>
                </a:solidFill>
                <a:latin typeface="Calibri" panose="020F0502020204030204" pitchFamily="34" charset="0"/>
              </a:rPr>
            </a:br>
            <a:r>
              <a:rPr lang="en-US" sz="3700" b="1" dirty="0" smtClean="0">
                <a:solidFill>
                  <a:schemeClr val="bg1"/>
                </a:solidFill>
                <a:latin typeface="Calibri" panose="020F0502020204030204" pitchFamily="34" charset="0"/>
              </a:rPr>
              <a:t>Potential Hazards</a:t>
            </a:r>
          </a:p>
        </p:txBody>
      </p:sp>
      <p:sp>
        <p:nvSpPr>
          <p:cNvPr id="32770" name="Rectangle 3"/>
          <p:cNvSpPr>
            <a:spLocks noGrp="1" noChangeArrowheads="1"/>
          </p:cNvSpPr>
          <p:nvPr>
            <p:ph sz="half" idx="4294967295"/>
          </p:nvPr>
        </p:nvSpPr>
        <p:spPr>
          <a:xfrm>
            <a:off x="2740025" y="1828800"/>
            <a:ext cx="3813175" cy="3354388"/>
          </a:xfrm>
        </p:spPr>
        <p:txBody>
          <a:bodyPr/>
          <a:lstStyle/>
          <a:p>
            <a:pPr eaLnBrk="1" hangingPunct="1">
              <a:lnSpc>
                <a:spcPct val="70000"/>
              </a:lnSpc>
              <a:buFont typeface="Arial" panose="020B0604020202020204" pitchFamily="34" charset="0"/>
              <a:buChar char="•"/>
            </a:pPr>
            <a:r>
              <a:rPr lang="en-US" sz="2400" dirty="0" smtClean="0">
                <a:solidFill>
                  <a:srgbClr val="0070C0"/>
                </a:solidFill>
                <a:latin typeface="Calibri" panose="020F0502020204030204" pitchFamily="34" charset="0"/>
                <a:cs typeface="Calibri" panose="020F0502020204030204" pitchFamily="34" charset="0"/>
              </a:rPr>
              <a:t>Oncoming traffic</a:t>
            </a:r>
          </a:p>
          <a:p>
            <a:pPr eaLnBrk="1" hangingPunct="1">
              <a:lnSpc>
                <a:spcPct val="70000"/>
              </a:lnSpc>
              <a:buFont typeface="Arial" panose="020B0604020202020204" pitchFamily="34" charset="0"/>
              <a:buChar char="•"/>
            </a:pPr>
            <a:r>
              <a:rPr lang="en-US" sz="2400" dirty="0" smtClean="0">
                <a:solidFill>
                  <a:srgbClr val="0070C0"/>
                </a:solidFill>
                <a:latin typeface="Calibri" panose="020F0502020204030204" pitchFamily="34" charset="0"/>
                <a:cs typeface="Calibri" panose="020F0502020204030204" pitchFamily="34" charset="0"/>
              </a:rPr>
              <a:t>Unstable surfaces</a:t>
            </a:r>
          </a:p>
          <a:p>
            <a:pPr eaLnBrk="1" hangingPunct="1">
              <a:lnSpc>
                <a:spcPct val="70000"/>
              </a:lnSpc>
              <a:buFont typeface="Arial" panose="020B0604020202020204" pitchFamily="34" charset="0"/>
              <a:buChar char="•"/>
            </a:pPr>
            <a:r>
              <a:rPr lang="en-US" sz="2400" dirty="0" smtClean="0">
                <a:solidFill>
                  <a:srgbClr val="0070C0"/>
                </a:solidFill>
                <a:latin typeface="Calibri" panose="020F0502020204030204" pitchFamily="34" charset="0"/>
                <a:cs typeface="Calibri" panose="020F0502020204030204" pitchFamily="34" charset="0"/>
              </a:rPr>
              <a:t>Leaking gasoline</a:t>
            </a:r>
          </a:p>
          <a:p>
            <a:pPr eaLnBrk="1" hangingPunct="1">
              <a:lnSpc>
                <a:spcPct val="70000"/>
              </a:lnSpc>
              <a:buFont typeface="Arial" panose="020B0604020202020204" pitchFamily="34" charset="0"/>
              <a:buChar char="•"/>
            </a:pPr>
            <a:r>
              <a:rPr lang="en-US" sz="2400" dirty="0" smtClean="0">
                <a:solidFill>
                  <a:srgbClr val="0070C0"/>
                </a:solidFill>
                <a:latin typeface="Calibri" panose="020F0502020204030204" pitchFamily="34" charset="0"/>
                <a:cs typeface="Calibri" panose="020F0502020204030204" pitchFamily="34" charset="0"/>
              </a:rPr>
              <a:t>Downed electrical lines</a:t>
            </a:r>
          </a:p>
          <a:p>
            <a:pPr eaLnBrk="1" hangingPunct="1">
              <a:lnSpc>
                <a:spcPct val="70000"/>
              </a:lnSpc>
              <a:buFont typeface="Arial" panose="020B0604020202020204" pitchFamily="34" charset="0"/>
              <a:buChar char="•"/>
            </a:pPr>
            <a:r>
              <a:rPr lang="en-US" sz="2400" dirty="0" smtClean="0">
                <a:solidFill>
                  <a:srgbClr val="0070C0"/>
                </a:solidFill>
                <a:latin typeface="Calibri" panose="020F0502020204030204" pitchFamily="34" charset="0"/>
                <a:cs typeface="Calibri" panose="020F0502020204030204" pitchFamily="34" charset="0"/>
              </a:rPr>
              <a:t>Potential for violence</a:t>
            </a:r>
          </a:p>
          <a:p>
            <a:pPr eaLnBrk="1" hangingPunct="1">
              <a:lnSpc>
                <a:spcPct val="70000"/>
              </a:lnSpc>
              <a:buFont typeface="Arial" panose="020B0604020202020204" pitchFamily="34" charset="0"/>
              <a:buChar char="•"/>
            </a:pPr>
            <a:r>
              <a:rPr lang="en-US" sz="2400" dirty="0" smtClean="0">
                <a:solidFill>
                  <a:srgbClr val="0070C0"/>
                </a:solidFill>
                <a:latin typeface="Calibri" panose="020F0502020204030204" pitchFamily="34" charset="0"/>
                <a:cs typeface="Calibri" panose="020F0502020204030204" pitchFamily="34" charset="0"/>
              </a:rPr>
              <a:t>Fire or smoke</a:t>
            </a:r>
          </a:p>
        </p:txBody>
      </p:sp>
      <p:sp>
        <p:nvSpPr>
          <p:cNvPr id="39940" name="Rectangle 4"/>
          <p:cNvSpPr>
            <a:spLocks noGrp="1" noChangeArrowheads="1"/>
          </p:cNvSpPr>
          <p:nvPr>
            <p:ph sz="half" idx="4294967295"/>
          </p:nvPr>
        </p:nvSpPr>
        <p:spPr>
          <a:xfrm>
            <a:off x="5938837" y="1798638"/>
            <a:ext cx="4389437" cy="3859212"/>
          </a:xfrm>
        </p:spPr>
        <p:txBody>
          <a:bodyPr>
            <a:normAutofit/>
          </a:bodyPr>
          <a:lstStyle/>
          <a:p>
            <a:pPr eaLnBrk="1" hangingPunct="1">
              <a:lnSpc>
                <a:spcPct val="80000"/>
              </a:lnSpc>
              <a:buFont typeface="Arial" panose="020B0604020202020204" pitchFamily="34" charset="0"/>
              <a:buChar char="•"/>
              <a:defRPr/>
            </a:pPr>
            <a:r>
              <a:rPr lang="en-US" sz="2400" dirty="0">
                <a:solidFill>
                  <a:srgbClr val="0070C0"/>
                </a:solidFill>
                <a:latin typeface="Calibri" panose="020F0502020204030204" pitchFamily="34" charset="0"/>
                <a:cs typeface="Calibri" panose="020F0502020204030204" pitchFamily="34" charset="0"/>
              </a:rPr>
              <a:t>Hazardous materials</a:t>
            </a:r>
          </a:p>
          <a:p>
            <a:pPr eaLnBrk="1" hangingPunct="1">
              <a:lnSpc>
                <a:spcPct val="80000"/>
              </a:lnSpc>
              <a:buFont typeface="Arial" panose="020B0604020202020204" pitchFamily="34" charset="0"/>
              <a:buChar char="•"/>
              <a:defRPr/>
            </a:pPr>
            <a:r>
              <a:rPr lang="en-US" sz="2400" dirty="0">
                <a:solidFill>
                  <a:srgbClr val="0070C0"/>
                </a:solidFill>
                <a:latin typeface="Calibri" panose="020F0502020204030204" pitchFamily="34" charset="0"/>
                <a:cs typeface="Calibri" panose="020F0502020204030204" pitchFamily="34" charset="0"/>
              </a:rPr>
              <a:t>Other dangers at </a:t>
            </a:r>
            <a:br>
              <a:rPr lang="en-US" sz="2400" dirty="0">
                <a:solidFill>
                  <a:srgbClr val="0070C0"/>
                </a:solidFill>
                <a:latin typeface="Calibri" panose="020F0502020204030204" pitchFamily="34" charset="0"/>
                <a:cs typeface="Calibri" panose="020F0502020204030204" pitchFamily="34" charset="0"/>
              </a:rPr>
            </a:br>
            <a:r>
              <a:rPr lang="en-US" sz="2400" dirty="0" smtClean="0">
                <a:solidFill>
                  <a:srgbClr val="0070C0"/>
                </a:solidFill>
                <a:latin typeface="Calibri" panose="020F0502020204030204" pitchFamily="34" charset="0"/>
                <a:cs typeface="Calibri" panose="020F0502020204030204" pitchFamily="34" charset="0"/>
              </a:rPr>
              <a:t>crash </a:t>
            </a:r>
            <a:r>
              <a:rPr lang="en-US" sz="2400" dirty="0">
                <a:solidFill>
                  <a:srgbClr val="0070C0"/>
                </a:solidFill>
                <a:latin typeface="Calibri" panose="020F0502020204030204" pitchFamily="34" charset="0"/>
                <a:cs typeface="Calibri" panose="020F0502020204030204" pitchFamily="34" charset="0"/>
              </a:rPr>
              <a:t>or </a:t>
            </a:r>
            <a:r>
              <a:rPr lang="en-US" sz="2400" dirty="0" smtClean="0">
                <a:solidFill>
                  <a:srgbClr val="0070C0"/>
                </a:solidFill>
                <a:latin typeface="Calibri" panose="020F0502020204030204" pitchFamily="34" charset="0"/>
                <a:cs typeface="Calibri" panose="020F0502020204030204" pitchFamily="34" charset="0"/>
              </a:rPr>
              <a:t>rescue</a:t>
            </a:r>
            <a:br>
              <a:rPr lang="en-US" sz="2400" dirty="0" smtClean="0">
                <a:solidFill>
                  <a:srgbClr val="0070C0"/>
                </a:solidFill>
                <a:latin typeface="Calibri" panose="020F0502020204030204" pitchFamily="34" charset="0"/>
                <a:cs typeface="Calibri" panose="020F0502020204030204" pitchFamily="34" charset="0"/>
              </a:rPr>
            </a:br>
            <a:r>
              <a:rPr lang="en-US" sz="2400" dirty="0" smtClean="0">
                <a:solidFill>
                  <a:srgbClr val="0070C0"/>
                </a:solidFill>
                <a:latin typeface="Calibri" panose="020F0502020204030204" pitchFamily="34" charset="0"/>
                <a:cs typeface="Calibri" panose="020F0502020204030204" pitchFamily="34" charset="0"/>
              </a:rPr>
              <a:t>scenes</a:t>
            </a:r>
            <a:endParaRPr lang="en-US" sz="2400" dirty="0">
              <a:solidFill>
                <a:srgbClr val="0070C0"/>
              </a:solidFill>
              <a:latin typeface="Calibri" panose="020F0502020204030204" pitchFamily="34" charset="0"/>
              <a:cs typeface="Calibri" panose="020F0502020204030204" pitchFamily="34" charset="0"/>
            </a:endParaRPr>
          </a:p>
          <a:p>
            <a:pPr eaLnBrk="1" hangingPunct="1">
              <a:lnSpc>
                <a:spcPct val="80000"/>
              </a:lnSpc>
              <a:buFont typeface="Arial" panose="020B0604020202020204" pitchFamily="34" charset="0"/>
              <a:buChar char="•"/>
              <a:defRPr/>
            </a:pPr>
            <a:r>
              <a:rPr lang="en-US" sz="2400" dirty="0">
                <a:solidFill>
                  <a:srgbClr val="0070C0"/>
                </a:solidFill>
                <a:latin typeface="Calibri" panose="020F0502020204030204" pitchFamily="34" charset="0"/>
                <a:cs typeface="Calibri" panose="020F0502020204030204" pitchFamily="34" charset="0"/>
              </a:rPr>
              <a:t>Crime scenes</a:t>
            </a:r>
          </a:p>
          <a:p>
            <a:pPr eaLnBrk="1" hangingPunct="1">
              <a:lnSpc>
                <a:spcPct val="80000"/>
              </a:lnSpc>
              <a:buFont typeface="Arial" panose="020B0604020202020204" pitchFamily="34" charset="0"/>
              <a:buChar char="•"/>
              <a:defRPr/>
            </a:pPr>
            <a:r>
              <a:rPr lang="en-US" sz="2400" dirty="0">
                <a:solidFill>
                  <a:srgbClr val="0070C0"/>
                </a:solidFill>
                <a:latin typeface="Calibri" panose="020F0502020204030204" pitchFamily="34" charset="0"/>
                <a:cs typeface="Calibri" panose="020F0502020204030204" pitchFamily="34" charset="0"/>
              </a:rPr>
              <a:t>NEEDLES</a:t>
            </a:r>
          </a:p>
          <a:p>
            <a:pPr eaLnBrk="1" hangingPunct="1">
              <a:lnSpc>
                <a:spcPct val="80000"/>
              </a:lnSpc>
              <a:buFont typeface="Arial" panose="020B0604020202020204" pitchFamily="34" charset="0"/>
              <a:buChar char="•"/>
              <a:defRPr/>
            </a:pPr>
            <a:r>
              <a:rPr lang="en-US" sz="2400" dirty="0">
                <a:solidFill>
                  <a:srgbClr val="0070C0"/>
                </a:solidFill>
                <a:latin typeface="Calibri" panose="020F0502020204030204" pitchFamily="34" charset="0"/>
                <a:cs typeface="Calibri" panose="020F0502020204030204" pitchFamily="34" charset="0"/>
              </a:rPr>
              <a:t>PEOPLE</a:t>
            </a:r>
          </a:p>
          <a:p>
            <a:pPr eaLnBrk="1" hangingPunct="1">
              <a:lnSpc>
                <a:spcPct val="80000"/>
              </a:lnSpc>
              <a:spcBef>
                <a:spcPct val="50000"/>
              </a:spcBef>
              <a:buFont typeface="Arial" panose="020B0604020202020204" pitchFamily="34" charset="0"/>
              <a:buChar char="•"/>
              <a:defRPr/>
            </a:pPr>
            <a:endParaRPr lang="en-US" sz="2400" dirty="0">
              <a:solidFill>
                <a:srgbClr val="0070C0"/>
              </a:solidFill>
              <a:effectLst>
                <a:outerShdw blurRad="38100" dist="38100" dir="2700000" algn="tl">
                  <a:srgbClr val="C0C0C0"/>
                </a:outerShdw>
              </a:effectLst>
              <a:latin typeface="Calibri" panose="020F0502020204030204" pitchFamily="34" charset="0"/>
              <a:cs typeface="Calibri" panose="020F0502020204030204" pitchFamily="34" charset="0"/>
            </a:endParaRPr>
          </a:p>
        </p:txBody>
      </p:sp>
      <p:sp>
        <p:nvSpPr>
          <p:cNvPr id="32772" name="TextBox 1"/>
          <p:cNvSpPr txBox="1">
            <a:spLocks noChangeArrowheads="1"/>
          </p:cNvSpPr>
          <p:nvPr/>
        </p:nvSpPr>
        <p:spPr bwMode="auto">
          <a:xfrm>
            <a:off x="1219200" y="4648200"/>
            <a:ext cx="8839200" cy="400110"/>
          </a:xfrm>
          <a:prstGeom prst="rect">
            <a:avLst/>
          </a:prstGeom>
          <a:noFill/>
          <a:ln w="9525">
            <a:noFill/>
            <a:miter lim="800000"/>
            <a:headEnd/>
            <a:tailEnd/>
          </a:ln>
        </p:spPr>
        <p:txBody>
          <a:bodyPr wrap="square">
            <a:spAutoFit/>
          </a:bodyPr>
          <a:lstStyle/>
          <a:p>
            <a:pPr algn="ctr"/>
            <a:r>
              <a:rPr lang="en-US" sz="2000" dirty="0">
                <a:solidFill>
                  <a:srgbClr val="0070C0"/>
                </a:solidFill>
                <a:latin typeface="Calibri" pitchFamily="34" charset="0"/>
              </a:rPr>
              <a:t>Assume all body fluids present a possible risk for infection</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ubtitle 2"/>
          <p:cNvSpPr>
            <a:spLocks noGrp="1"/>
          </p:cNvSpPr>
          <p:nvPr>
            <p:ph type="subTitle" idx="4294967295"/>
          </p:nvPr>
        </p:nvSpPr>
        <p:spPr>
          <a:xfrm>
            <a:off x="2362200" y="1600200"/>
            <a:ext cx="6399213" cy="1676400"/>
          </a:xfrm>
        </p:spPr>
        <p:txBody>
          <a:bodyPr/>
          <a:lstStyle/>
          <a:p>
            <a:pPr marL="914400" lvl="1" indent="-514350" eaLnBrk="1" hangingPunct="1">
              <a:buFontTx/>
              <a:buAutoNum type="arabicPeriod"/>
            </a:pPr>
            <a:r>
              <a:rPr lang="en-US" dirty="0" smtClean="0">
                <a:solidFill>
                  <a:srgbClr val="0070C0"/>
                </a:solidFill>
              </a:rPr>
              <a:t>Alert EMS</a:t>
            </a:r>
          </a:p>
          <a:p>
            <a:pPr marL="914400" lvl="1" indent="-514350" eaLnBrk="1" hangingPunct="1">
              <a:buFontTx/>
              <a:buAutoNum type="arabicPeriod"/>
            </a:pPr>
            <a:r>
              <a:rPr lang="en-US" dirty="0" smtClean="0">
                <a:solidFill>
                  <a:srgbClr val="0070C0"/>
                </a:solidFill>
              </a:rPr>
              <a:t>CPR – Rescue breathing</a:t>
            </a:r>
          </a:p>
          <a:p>
            <a:pPr marL="914400" lvl="1" indent="-514350" eaLnBrk="1" hangingPunct="1">
              <a:buFontTx/>
              <a:buAutoNum type="arabicPeriod"/>
            </a:pPr>
            <a:r>
              <a:rPr lang="en-US" dirty="0" smtClean="0">
                <a:solidFill>
                  <a:srgbClr val="0070C0"/>
                </a:solidFill>
              </a:rPr>
              <a:t>Administer naloxone</a:t>
            </a:r>
          </a:p>
          <a:p>
            <a:pPr marL="0" indent="0" eaLnBrk="1" hangingPunct="1">
              <a:buFont typeface="Wingdings" pitchFamily="2" charset="2"/>
              <a:buNone/>
            </a:pPr>
            <a:endParaRPr lang="en-US" sz="2800" dirty="0" smtClean="0">
              <a:solidFill>
                <a:srgbClr val="0070C0"/>
              </a:solidFill>
            </a:endParaRPr>
          </a:p>
        </p:txBody>
      </p:sp>
      <p:pic>
        <p:nvPicPr>
          <p:cNvPr id="34819" name="Picture 5" descr="Image-admin-nasal-naloxone"/>
          <p:cNvPicPr>
            <a:picLocks noChangeAspect="1" noChangeArrowheads="1"/>
          </p:cNvPicPr>
          <p:nvPr/>
        </p:nvPicPr>
        <p:blipFill>
          <a:blip r:embed="rId2" cstate="print"/>
          <a:srcRect/>
          <a:stretch>
            <a:fillRect/>
          </a:stretch>
        </p:blipFill>
        <p:spPr bwMode="auto">
          <a:xfrm>
            <a:off x="3389085" y="3124200"/>
            <a:ext cx="2931289" cy="2097517"/>
          </a:xfrm>
          <a:prstGeom prst="rect">
            <a:avLst/>
          </a:prstGeom>
          <a:noFill/>
          <a:ln w="9525">
            <a:noFill/>
            <a:miter lim="800000"/>
            <a:headEnd/>
            <a:tailEnd/>
          </a:ln>
        </p:spPr>
      </p:pic>
      <p:sp>
        <p:nvSpPr>
          <p:cNvPr id="5" name="Title 3"/>
          <p:cNvSpPr txBox="1">
            <a:spLocks/>
          </p:cNvSpPr>
          <p:nvPr/>
        </p:nvSpPr>
        <p:spPr bwMode="auto">
          <a:xfrm>
            <a:off x="2667000" y="0"/>
            <a:ext cx="7772400" cy="1295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eaLnBrk="1" hangingPunct="1"/>
            <a:r>
              <a:rPr lang="en-US" sz="4000" b="1" dirty="0" smtClean="0">
                <a:solidFill>
                  <a:schemeClr val="bg1"/>
                </a:solidFill>
                <a:latin typeface="Calibri" pitchFamily="34" charset="0"/>
              </a:rPr>
              <a:t>Respond to an overdose</a:t>
            </a:r>
            <a:endParaRPr lang="en-US" sz="4000" b="1" kern="0" dirty="0" smtClean="0">
              <a:solidFill>
                <a:schemeClr val="bg1"/>
              </a:solidFill>
              <a:latin typeface="Calibri"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Content Placeholder 2"/>
          <p:cNvSpPr>
            <a:spLocks noGrp="1"/>
          </p:cNvSpPr>
          <p:nvPr>
            <p:ph idx="4294967295"/>
          </p:nvPr>
        </p:nvSpPr>
        <p:spPr>
          <a:xfrm>
            <a:off x="2667000" y="1600200"/>
            <a:ext cx="6019800" cy="1219200"/>
          </a:xfrm>
        </p:spPr>
        <p:txBody>
          <a:bodyPr/>
          <a:lstStyle/>
          <a:p>
            <a:pPr eaLnBrk="1" hangingPunct="1">
              <a:buFont typeface="Arial" panose="020B0604020202020204" pitchFamily="34" charset="0"/>
              <a:buChar char="•"/>
            </a:pPr>
            <a:r>
              <a:rPr lang="en-US" dirty="0" smtClean="0">
                <a:solidFill>
                  <a:srgbClr val="0070C0"/>
                </a:solidFill>
                <a:latin typeface="Calibri" pitchFamily="34" charset="0"/>
              </a:rPr>
              <a:t>Checking for a pulse, do it.</a:t>
            </a:r>
          </a:p>
          <a:p>
            <a:pPr eaLnBrk="1" hangingPunct="1">
              <a:buFont typeface="Arial" panose="020B0604020202020204" pitchFamily="34" charset="0"/>
              <a:buChar char="•"/>
            </a:pPr>
            <a:r>
              <a:rPr lang="en-US" dirty="0" smtClean="0">
                <a:solidFill>
                  <a:srgbClr val="0070C0"/>
                </a:solidFill>
                <a:latin typeface="Calibri" pitchFamily="34" charset="0"/>
              </a:rPr>
              <a:t>If no pulse? Then initiate CPR</a:t>
            </a:r>
          </a:p>
        </p:txBody>
      </p:sp>
      <p:pic>
        <p:nvPicPr>
          <p:cNvPr id="35843" name="Picture 6" descr="animated%20cpr-2"/>
          <p:cNvPicPr>
            <a:picLocks noChangeAspect="1" noChangeArrowheads="1" noCrop="1"/>
          </p:cNvPicPr>
          <p:nvPr/>
        </p:nvPicPr>
        <p:blipFill>
          <a:blip r:embed="rId3" cstate="print"/>
          <a:srcRect/>
          <a:stretch>
            <a:fillRect/>
          </a:stretch>
        </p:blipFill>
        <p:spPr bwMode="auto">
          <a:xfrm>
            <a:off x="3848100" y="2743201"/>
            <a:ext cx="3238500" cy="2557842"/>
          </a:xfrm>
          <a:prstGeom prst="rect">
            <a:avLst/>
          </a:prstGeom>
          <a:noFill/>
          <a:ln w="9525">
            <a:noFill/>
            <a:miter lim="800000"/>
            <a:headEnd/>
            <a:tailEnd/>
          </a:ln>
        </p:spPr>
      </p:pic>
      <p:sp>
        <p:nvSpPr>
          <p:cNvPr id="5" name="Title 3"/>
          <p:cNvSpPr txBox="1">
            <a:spLocks/>
          </p:cNvSpPr>
          <p:nvPr/>
        </p:nvSpPr>
        <p:spPr bwMode="auto">
          <a:xfrm>
            <a:off x="2667000" y="21771"/>
            <a:ext cx="7772400" cy="1295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eaLnBrk="1" hangingPunct="1"/>
            <a:r>
              <a:rPr lang="en-US" sz="3600" b="1" dirty="0" smtClean="0">
                <a:solidFill>
                  <a:schemeClr val="bg1"/>
                </a:solidFill>
                <a:latin typeface="Calibri" pitchFamily="34" charset="0"/>
              </a:rPr>
              <a:t>Does the person have a pulse?</a:t>
            </a:r>
            <a:endParaRPr lang="en-US" sz="3600" b="1" kern="0" dirty="0" smtClean="0">
              <a:solidFill>
                <a:schemeClr val="bg1"/>
              </a:solidFill>
              <a:latin typeface="Calibri"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a:spLocks noChangeArrowheads="1"/>
          </p:cNvSpPr>
          <p:nvPr/>
        </p:nvSpPr>
        <p:spPr bwMode="auto">
          <a:xfrm>
            <a:off x="2667000" y="1519535"/>
            <a:ext cx="8805863" cy="830997"/>
          </a:xfrm>
          <a:prstGeom prst="rect">
            <a:avLst/>
          </a:prstGeom>
          <a:noFill/>
          <a:ln w="9525">
            <a:noFill/>
            <a:miter lim="800000"/>
            <a:headEnd/>
            <a:tailEnd/>
          </a:ln>
        </p:spPr>
        <p:txBody>
          <a:bodyPr>
            <a:spAutoFit/>
          </a:bodyPr>
          <a:lstStyle/>
          <a:p>
            <a:r>
              <a:rPr lang="en-US" sz="2400" dirty="0">
                <a:solidFill>
                  <a:srgbClr val="0070C0"/>
                </a:solidFill>
                <a:latin typeface="Calibri" pitchFamily="34" charset="0"/>
              </a:rPr>
              <a:t>Step 1:  Assess  victim’s signs &amp; symptoms</a:t>
            </a:r>
          </a:p>
          <a:p>
            <a:pPr marL="742950" lvl="1" indent="-285750">
              <a:buFont typeface="Arial" charset="0"/>
              <a:buChar char="•"/>
            </a:pPr>
            <a:r>
              <a:rPr lang="en-US" sz="2400" dirty="0">
                <a:solidFill>
                  <a:srgbClr val="0070C0"/>
                </a:solidFill>
                <a:latin typeface="Calibri" pitchFamily="34" charset="0"/>
              </a:rPr>
              <a:t> Call for EMS </a:t>
            </a:r>
            <a:r>
              <a:rPr lang="en-US" sz="2400" dirty="0">
                <a:solidFill>
                  <a:srgbClr val="FF0000"/>
                </a:solidFill>
                <a:latin typeface="Calibri" pitchFamily="34" charset="0"/>
              </a:rPr>
              <a:t>support</a:t>
            </a:r>
          </a:p>
        </p:txBody>
      </p:sp>
      <p:sp>
        <p:nvSpPr>
          <p:cNvPr id="7" name="Rectangle 6"/>
          <p:cNvSpPr>
            <a:spLocks noChangeArrowheads="1"/>
          </p:cNvSpPr>
          <p:nvPr/>
        </p:nvSpPr>
        <p:spPr bwMode="auto">
          <a:xfrm>
            <a:off x="2697163" y="2586335"/>
            <a:ext cx="8809037" cy="830997"/>
          </a:xfrm>
          <a:prstGeom prst="rect">
            <a:avLst/>
          </a:prstGeom>
          <a:noFill/>
          <a:ln w="9525">
            <a:noFill/>
            <a:miter lim="800000"/>
            <a:headEnd/>
            <a:tailEnd/>
          </a:ln>
        </p:spPr>
        <p:txBody>
          <a:bodyPr>
            <a:spAutoFit/>
          </a:bodyPr>
          <a:lstStyle/>
          <a:p>
            <a:r>
              <a:rPr lang="en-US" sz="2400" dirty="0">
                <a:solidFill>
                  <a:srgbClr val="0070C0"/>
                </a:solidFill>
                <a:latin typeface="Calibri" pitchFamily="34" charset="0"/>
              </a:rPr>
              <a:t>Step 2:  Stimulate the person - </a:t>
            </a:r>
            <a:r>
              <a:rPr lang="en-US" sz="2400" dirty="0">
                <a:solidFill>
                  <a:srgbClr val="FF0000"/>
                </a:solidFill>
                <a:latin typeface="Calibri" pitchFamily="34" charset="0"/>
              </a:rPr>
              <a:t>sternal rub</a:t>
            </a:r>
          </a:p>
          <a:p>
            <a:endParaRPr lang="en-US" sz="2400" dirty="0">
              <a:latin typeface="Calibri" pitchFamily="34" charset="0"/>
            </a:endParaRPr>
          </a:p>
        </p:txBody>
      </p:sp>
      <p:sp>
        <p:nvSpPr>
          <p:cNvPr id="9" name="Rectangle 8"/>
          <p:cNvSpPr>
            <a:spLocks noChangeArrowheads="1"/>
          </p:cNvSpPr>
          <p:nvPr/>
        </p:nvSpPr>
        <p:spPr bwMode="auto">
          <a:xfrm>
            <a:off x="2667000" y="3729335"/>
            <a:ext cx="4883150" cy="461665"/>
          </a:xfrm>
          <a:prstGeom prst="rect">
            <a:avLst/>
          </a:prstGeom>
          <a:noFill/>
          <a:ln w="9525">
            <a:noFill/>
            <a:miter lim="800000"/>
            <a:headEnd/>
            <a:tailEnd/>
          </a:ln>
        </p:spPr>
        <p:txBody>
          <a:bodyPr>
            <a:spAutoFit/>
          </a:bodyPr>
          <a:lstStyle/>
          <a:p>
            <a:r>
              <a:rPr lang="en-US" sz="2400" dirty="0">
                <a:solidFill>
                  <a:srgbClr val="0070C0"/>
                </a:solidFill>
                <a:latin typeface="Calibri" pitchFamily="34" charset="0"/>
              </a:rPr>
              <a:t>Step 3: Rescue breathing</a:t>
            </a:r>
            <a:endParaRPr lang="en-US" sz="2400" i="1" dirty="0">
              <a:solidFill>
                <a:srgbClr val="0070C0"/>
              </a:solidFill>
              <a:latin typeface="Calibri" pitchFamily="34" charset="0"/>
            </a:endParaRPr>
          </a:p>
        </p:txBody>
      </p:sp>
      <p:sp>
        <p:nvSpPr>
          <p:cNvPr id="14" name="TextBox 13"/>
          <p:cNvSpPr txBox="1">
            <a:spLocks noChangeArrowheads="1"/>
          </p:cNvSpPr>
          <p:nvPr/>
        </p:nvSpPr>
        <p:spPr bwMode="auto">
          <a:xfrm>
            <a:off x="2667000" y="3195935"/>
            <a:ext cx="4492625" cy="461665"/>
          </a:xfrm>
          <a:prstGeom prst="rect">
            <a:avLst/>
          </a:prstGeom>
          <a:noFill/>
          <a:ln w="9525">
            <a:noFill/>
            <a:miter lim="800000"/>
            <a:headEnd/>
            <a:tailEnd/>
          </a:ln>
        </p:spPr>
        <p:txBody>
          <a:bodyPr>
            <a:spAutoFit/>
          </a:bodyPr>
          <a:lstStyle/>
          <a:p>
            <a:pPr marL="742950" lvl="1" indent="-285750">
              <a:buFont typeface="Arial" charset="0"/>
              <a:buChar char="•"/>
            </a:pPr>
            <a:r>
              <a:rPr lang="en-US" sz="2400" dirty="0">
                <a:solidFill>
                  <a:srgbClr val="0070C0"/>
                </a:solidFill>
                <a:latin typeface="Calibri" pitchFamily="34" charset="0"/>
              </a:rPr>
              <a:t>If no pulse, start </a:t>
            </a:r>
            <a:r>
              <a:rPr lang="en-US" sz="2400" dirty="0">
                <a:solidFill>
                  <a:srgbClr val="FF0000"/>
                </a:solidFill>
                <a:latin typeface="Calibri" pitchFamily="34" charset="0"/>
              </a:rPr>
              <a:t>CPR </a:t>
            </a:r>
          </a:p>
        </p:txBody>
      </p:sp>
      <p:pic>
        <p:nvPicPr>
          <p:cNvPr id="6146" name="Picture 2" descr="http://infusedmedical.com/wpimages/wpf161dbff_05_06.jpg"/>
          <p:cNvPicPr>
            <a:picLocks noChangeAspect="1" noChangeArrowheads="1"/>
          </p:cNvPicPr>
          <p:nvPr/>
        </p:nvPicPr>
        <p:blipFill>
          <a:blip r:embed="rId3" cstate="print"/>
          <a:srcRect/>
          <a:stretch>
            <a:fillRect/>
          </a:stretch>
        </p:blipFill>
        <p:spPr bwMode="auto">
          <a:xfrm>
            <a:off x="6400800" y="3157287"/>
            <a:ext cx="2743200" cy="2292639"/>
          </a:xfrm>
          <a:prstGeom prst="rect">
            <a:avLst/>
          </a:prstGeom>
          <a:noFill/>
          <a:ln w="9525">
            <a:noFill/>
            <a:miter lim="800000"/>
            <a:headEnd/>
            <a:tailEnd/>
          </a:ln>
        </p:spPr>
      </p:pic>
      <p:sp>
        <p:nvSpPr>
          <p:cNvPr id="8" name="Title 3"/>
          <p:cNvSpPr txBox="1">
            <a:spLocks/>
          </p:cNvSpPr>
          <p:nvPr/>
        </p:nvSpPr>
        <p:spPr bwMode="auto">
          <a:xfrm>
            <a:off x="2667000" y="21771"/>
            <a:ext cx="7772400" cy="1295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r>
              <a:rPr lang="en-US" sz="3300" b="1" dirty="0">
                <a:solidFill>
                  <a:schemeClr val="bg1"/>
                </a:solidFill>
                <a:latin typeface="Calibri" pitchFamily="34" charset="0"/>
              </a:rPr>
              <a:t>If an Opioid Overdose is Suspected</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xEl>
                                              <p:pRg st="1" end="1"/>
                                            </p:txEl>
                                          </p:spTgt>
                                        </p:tgtEl>
                                        <p:attrNameLst>
                                          <p:attrName>style.visibility</p:attrName>
                                        </p:attrNameLst>
                                      </p:cBhvr>
                                      <p:to>
                                        <p:strVal val="visible"/>
                                      </p:to>
                                    </p:set>
                                    <p:animEffect transition="in" filter="fade">
                                      <p:cBhvr>
                                        <p:cTn id="10" dur="500"/>
                                        <p:tgtEl>
                                          <p:spTgt spid="6">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par>
                          <p:cTn id="16" fill="hold">
                            <p:stCondLst>
                              <p:cond delay="500"/>
                            </p:stCondLst>
                            <p:childTnLst>
                              <p:par>
                                <p:cTn id="17" presetID="10" presetClass="entr" presetSubtype="0" fill="hold" grpId="0" nodeType="after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500"/>
                                        <p:tgtEl>
                                          <p:spTgt spid="9"/>
                                        </p:tgtEl>
                                      </p:cBhvr>
                                    </p:animEffect>
                                  </p:childTnLst>
                                </p:cTn>
                              </p:par>
                            </p:childTnLst>
                          </p:cTn>
                        </p:par>
                        <p:par>
                          <p:cTn id="25" fill="hold">
                            <p:stCondLst>
                              <p:cond delay="500"/>
                            </p:stCondLst>
                            <p:childTnLst>
                              <p:par>
                                <p:cTn id="26" presetID="13" presetClass="entr" presetSubtype="16" fill="hold" nodeType="afterEffect">
                                  <p:stCondLst>
                                    <p:cond delay="0"/>
                                  </p:stCondLst>
                                  <p:childTnLst>
                                    <p:set>
                                      <p:cBhvr>
                                        <p:cTn id="27" dur="1" fill="hold">
                                          <p:stCondLst>
                                            <p:cond delay="0"/>
                                          </p:stCondLst>
                                        </p:cTn>
                                        <p:tgtEl>
                                          <p:spTgt spid="6146"/>
                                        </p:tgtEl>
                                        <p:attrNameLst>
                                          <p:attrName>style.visibility</p:attrName>
                                        </p:attrNameLst>
                                      </p:cBhvr>
                                      <p:to>
                                        <p:strVal val="visible"/>
                                      </p:to>
                                    </p:set>
                                    <p:animEffect transition="in" filter="plus(in)">
                                      <p:cBhvr>
                                        <p:cTn id="28" dur="10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P spid="7" grpId="0"/>
      <p:bldP spid="9" grpId="0"/>
      <p:bldP spid="1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extBox 4"/>
          <p:cNvSpPr txBox="1">
            <a:spLocks noChangeArrowheads="1"/>
          </p:cNvSpPr>
          <p:nvPr/>
        </p:nvSpPr>
        <p:spPr bwMode="auto">
          <a:xfrm>
            <a:off x="2819400" y="76200"/>
            <a:ext cx="6324600" cy="1031051"/>
          </a:xfrm>
          <a:prstGeom prst="rect">
            <a:avLst/>
          </a:prstGeom>
          <a:noFill/>
          <a:ln w="9525">
            <a:noFill/>
            <a:miter lim="800000"/>
            <a:headEnd/>
            <a:tailEnd/>
          </a:ln>
        </p:spPr>
        <p:txBody>
          <a:bodyPr wrap="square">
            <a:spAutoFit/>
          </a:bodyPr>
          <a:lstStyle/>
          <a:p>
            <a:r>
              <a:rPr lang="en-US" sz="3700" b="1" dirty="0">
                <a:solidFill>
                  <a:schemeClr val="bg1"/>
                </a:solidFill>
                <a:latin typeface="Calibri" pitchFamily="34" charset="0"/>
              </a:rPr>
              <a:t>Suspected </a:t>
            </a:r>
            <a:r>
              <a:rPr lang="en-US" sz="3700" b="1" dirty="0" smtClean="0">
                <a:solidFill>
                  <a:schemeClr val="bg1"/>
                </a:solidFill>
                <a:latin typeface="Calibri" pitchFamily="34" charset="0"/>
              </a:rPr>
              <a:t>Opioid Overdose</a:t>
            </a:r>
            <a:r>
              <a:rPr lang="en-US" sz="3700" b="1" dirty="0">
                <a:solidFill>
                  <a:schemeClr val="bg1"/>
                </a:solidFill>
                <a:latin typeface="Calibri" pitchFamily="34" charset="0"/>
              </a:rPr>
              <a:t>, </a:t>
            </a:r>
            <a:r>
              <a:rPr lang="en-US" sz="2400" b="1" i="1" dirty="0">
                <a:solidFill>
                  <a:schemeClr val="bg1"/>
                </a:solidFill>
                <a:latin typeface="Calibri" pitchFamily="34" charset="0"/>
              </a:rPr>
              <a:t>continued</a:t>
            </a:r>
          </a:p>
        </p:txBody>
      </p:sp>
      <p:sp>
        <p:nvSpPr>
          <p:cNvPr id="8" name="Rectangle 7"/>
          <p:cNvSpPr>
            <a:spLocks noChangeArrowheads="1"/>
          </p:cNvSpPr>
          <p:nvPr/>
        </p:nvSpPr>
        <p:spPr bwMode="auto">
          <a:xfrm>
            <a:off x="2819400" y="1676400"/>
            <a:ext cx="7456488" cy="461665"/>
          </a:xfrm>
          <a:prstGeom prst="rect">
            <a:avLst/>
          </a:prstGeom>
          <a:noFill/>
          <a:ln w="9525">
            <a:noFill/>
            <a:miter lim="800000"/>
            <a:headEnd/>
            <a:tailEnd/>
          </a:ln>
        </p:spPr>
        <p:txBody>
          <a:bodyPr>
            <a:spAutoFit/>
          </a:bodyPr>
          <a:lstStyle/>
          <a:p>
            <a:r>
              <a:rPr lang="en-US" sz="2400" dirty="0">
                <a:solidFill>
                  <a:srgbClr val="0070C0"/>
                </a:solidFill>
                <a:latin typeface="Calibri" panose="020F0502020204030204" pitchFamily="34" charset="0"/>
                <a:cs typeface="Calibri" panose="020F0502020204030204" pitchFamily="34" charset="0"/>
              </a:rPr>
              <a:t>Step 4:  </a:t>
            </a:r>
            <a:r>
              <a:rPr lang="en-US" sz="2400" dirty="0" smtClean="0">
                <a:solidFill>
                  <a:srgbClr val="0070C0"/>
                </a:solidFill>
                <a:latin typeface="Calibri" pitchFamily="34" charset="0"/>
                <a:cs typeface="Calibri" panose="020F0502020204030204" pitchFamily="34" charset="0"/>
              </a:rPr>
              <a:t>Administer Naloxone</a:t>
            </a:r>
            <a:endParaRPr lang="en-US" sz="2400" dirty="0">
              <a:solidFill>
                <a:srgbClr val="0070C0"/>
              </a:solidFill>
              <a:latin typeface="Calibri" pitchFamily="34" charset="0"/>
              <a:cs typeface="Calibri" panose="020F0502020204030204" pitchFamily="34" charset="0"/>
            </a:endParaRPr>
          </a:p>
        </p:txBody>
      </p:sp>
      <p:sp>
        <p:nvSpPr>
          <p:cNvPr id="9" name="Rectangle 8"/>
          <p:cNvSpPr>
            <a:spLocks noChangeArrowheads="1"/>
          </p:cNvSpPr>
          <p:nvPr/>
        </p:nvSpPr>
        <p:spPr bwMode="auto">
          <a:xfrm>
            <a:off x="2819400" y="2286000"/>
            <a:ext cx="5867400" cy="2677656"/>
          </a:xfrm>
          <a:prstGeom prst="rect">
            <a:avLst/>
          </a:prstGeom>
          <a:noFill/>
          <a:ln w="9525">
            <a:noFill/>
            <a:miter lim="800000"/>
            <a:headEnd/>
            <a:tailEnd/>
          </a:ln>
        </p:spPr>
        <p:txBody>
          <a:bodyPr>
            <a:spAutoFit/>
          </a:bodyPr>
          <a:lstStyle/>
          <a:p>
            <a:r>
              <a:rPr lang="en-US" sz="2400" dirty="0">
                <a:solidFill>
                  <a:srgbClr val="0070C0"/>
                </a:solidFill>
                <a:latin typeface="Calibri" panose="020F0502020204030204" pitchFamily="34" charset="0"/>
                <a:cs typeface="Calibri" panose="020F0502020204030204" pitchFamily="34" charset="0"/>
              </a:rPr>
              <a:t>Step 5: Monitor and Support</a:t>
            </a:r>
          </a:p>
          <a:p>
            <a:pPr>
              <a:buFontTx/>
              <a:buChar char="-"/>
            </a:pPr>
            <a:r>
              <a:rPr lang="en-US" sz="2400" dirty="0">
                <a:solidFill>
                  <a:srgbClr val="0070C0"/>
                </a:solidFill>
                <a:latin typeface="Calibri" panose="020F0502020204030204" pitchFamily="34" charset="0"/>
                <a:cs typeface="Calibri" panose="020F0502020204030204" pitchFamily="34" charset="0"/>
              </a:rPr>
              <a:t>If no pulse, start CPR </a:t>
            </a:r>
          </a:p>
          <a:p>
            <a:pPr>
              <a:buFontTx/>
              <a:buChar char="-"/>
            </a:pPr>
            <a:r>
              <a:rPr lang="en-US" sz="2400" dirty="0">
                <a:solidFill>
                  <a:srgbClr val="0070C0"/>
                </a:solidFill>
                <a:latin typeface="Calibri" panose="020F0502020204030204" pitchFamily="34" charset="0"/>
                <a:cs typeface="Calibri" panose="020F0502020204030204" pitchFamily="34" charset="0"/>
              </a:rPr>
              <a:t>If breathing remains absent or </a:t>
            </a:r>
            <a:r>
              <a:rPr lang="en-US" sz="2400" dirty="0" smtClean="0">
                <a:solidFill>
                  <a:srgbClr val="0070C0"/>
                </a:solidFill>
                <a:latin typeface="Calibri" panose="020F0502020204030204" pitchFamily="34" charset="0"/>
                <a:cs typeface="Calibri" panose="020F0502020204030204" pitchFamily="34" charset="0"/>
              </a:rPr>
              <a:t>slow</a:t>
            </a:r>
            <a:br>
              <a:rPr lang="en-US" sz="2400" dirty="0" smtClean="0">
                <a:solidFill>
                  <a:srgbClr val="0070C0"/>
                </a:solidFill>
                <a:latin typeface="Calibri" panose="020F0502020204030204" pitchFamily="34" charset="0"/>
                <a:cs typeface="Calibri" panose="020F0502020204030204" pitchFamily="34" charset="0"/>
              </a:rPr>
            </a:br>
            <a:r>
              <a:rPr lang="en-US" sz="2400" dirty="0" smtClean="0">
                <a:solidFill>
                  <a:srgbClr val="0070C0"/>
                </a:solidFill>
                <a:latin typeface="Calibri" panose="020F0502020204030204" pitchFamily="34" charset="0"/>
                <a:cs typeface="Calibri" panose="020F0502020204030204" pitchFamily="34" charset="0"/>
              </a:rPr>
              <a:t>(&lt; </a:t>
            </a:r>
            <a:r>
              <a:rPr lang="en-US" sz="2400" dirty="0">
                <a:solidFill>
                  <a:srgbClr val="0070C0"/>
                </a:solidFill>
                <a:latin typeface="Calibri" panose="020F0502020204030204" pitchFamily="34" charset="0"/>
                <a:cs typeface="Calibri" panose="020F0502020204030204" pitchFamily="34" charset="0"/>
              </a:rPr>
              <a:t>8 per minute), continue </a:t>
            </a:r>
            <a:r>
              <a:rPr lang="en-US" sz="2400" dirty="0">
                <a:solidFill>
                  <a:srgbClr val="FF0000"/>
                </a:solidFill>
                <a:latin typeface="Calibri" panose="020F0502020204030204" pitchFamily="34" charset="0"/>
                <a:cs typeface="Calibri" panose="020F0502020204030204" pitchFamily="34" charset="0"/>
              </a:rPr>
              <a:t>rescue breathing</a:t>
            </a:r>
            <a:r>
              <a:rPr lang="en-US" sz="2400" dirty="0">
                <a:latin typeface="Calibri" panose="020F0502020204030204" pitchFamily="34" charset="0"/>
                <a:cs typeface="Calibri" panose="020F0502020204030204" pitchFamily="34" charset="0"/>
              </a:rPr>
              <a:t> </a:t>
            </a:r>
            <a:r>
              <a:rPr lang="en-US" sz="2400" dirty="0">
                <a:solidFill>
                  <a:srgbClr val="0070C0"/>
                </a:solidFill>
                <a:latin typeface="Calibri" panose="020F0502020204030204" pitchFamily="34" charset="0"/>
                <a:cs typeface="Calibri" panose="020F0502020204030204" pitchFamily="34" charset="0"/>
              </a:rPr>
              <a:t>+</a:t>
            </a:r>
            <a:r>
              <a:rPr lang="en-US" sz="2400" dirty="0">
                <a:latin typeface="Calibri" panose="020F0502020204030204" pitchFamily="34" charset="0"/>
                <a:cs typeface="Calibri" panose="020F0502020204030204" pitchFamily="34" charset="0"/>
              </a:rPr>
              <a:t> </a:t>
            </a:r>
            <a:r>
              <a:rPr lang="en-US" sz="2400" dirty="0">
                <a:solidFill>
                  <a:srgbClr val="0070C0"/>
                </a:solidFill>
                <a:latin typeface="Calibri" panose="020F0502020204030204" pitchFamily="34" charset="0"/>
                <a:cs typeface="Calibri" panose="020F0502020204030204" pitchFamily="34" charset="0"/>
              </a:rPr>
              <a:t>administer</a:t>
            </a:r>
            <a:r>
              <a:rPr lang="en-US" sz="2400" dirty="0">
                <a:latin typeface="Calibri" panose="020F0502020204030204" pitchFamily="34" charset="0"/>
                <a:cs typeface="Calibri" panose="020F0502020204030204" pitchFamily="34" charset="0"/>
              </a:rPr>
              <a:t> </a:t>
            </a:r>
            <a:r>
              <a:rPr lang="en-US" sz="2400" dirty="0">
                <a:solidFill>
                  <a:srgbClr val="FF0000"/>
                </a:solidFill>
                <a:latin typeface="Calibri" panose="020F0502020204030204" pitchFamily="34" charset="0"/>
                <a:cs typeface="Calibri" panose="020F0502020204030204" pitchFamily="34" charset="0"/>
              </a:rPr>
              <a:t>2</a:t>
            </a:r>
            <a:r>
              <a:rPr lang="en-US" sz="2400" baseline="30000" dirty="0">
                <a:solidFill>
                  <a:srgbClr val="FF0000"/>
                </a:solidFill>
                <a:latin typeface="Calibri" panose="020F0502020204030204" pitchFamily="34" charset="0"/>
                <a:cs typeface="Calibri" panose="020F0502020204030204" pitchFamily="34" charset="0"/>
              </a:rPr>
              <a:t>nd</a:t>
            </a:r>
            <a:r>
              <a:rPr lang="en-US" sz="2400" dirty="0">
                <a:solidFill>
                  <a:srgbClr val="FF0000"/>
                </a:solidFill>
                <a:latin typeface="Calibri" panose="020F0502020204030204" pitchFamily="34" charset="0"/>
                <a:cs typeface="Calibri" panose="020F0502020204030204" pitchFamily="34" charset="0"/>
              </a:rPr>
              <a:t> </a:t>
            </a:r>
            <a:r>
              <a:rPr lang="en-US" sz="2400" dirty="0" smtClean="0">
                <a:solidFill>
                  <a:srgbClr val="FF0000"/>
                </a:solidFill>
                <a:latin typeface="Calibri" panose="020F0502020204030204" pitchFamily="34" charset="0"/>
                <a:cs typeface="Calibri" panose="020F0502020204030204" pitchFamily="34" charset="0"/>
              </a:rPr>
              <a:t>dose</a:t>
            </a:r>
            <a:br>
              <a:rPr lang="en-US" sz="2400" dirty="0" smtClean="0">
                <a:solidFill>
                  <a:srgbClr val="FF0000"/>
                </a:solidFill>
                <a:latin typeface="Calibri" panose="020F0502020204030204" pitchFamily="34" charset="0"/>
                <a:cs typeface="Calibri" panose="020F0502020204030204" pitchFamily="34" charset="0"/>
              </a:rPr>
            </a:br>
            <a:endParaRPr lang="en-US" sz="2400" dirty="0">
              <a:solidFill>
                <a:srgbClr val="FF0000"/>
              </a:solidFill>
              <a:latin typeface="Calibri" panose="020F0502020204030204" pitchFamily="34" charset="0"/>
              <a:cs typeface="Calibri" panose="020F0502020204030204" pitchFamily="34" charset="0"/>
            </a:endParaRPr>
          </a:p>
          <a:p>
            <a:pPr>
              <a:buFontTx/>
              <a:buChar char="-"/>
            </a:pPr>
            <a:r>
              <a:rPr lang="en-US" sz="2400" dirty="0">
                <a:solidFill>
                  <a:srgbClr val="0070C0"/>
                </a:solidFill>
                <a:latin typeface="Calibri" panose="020F0502020204030204" pitchFamily="34" charset="0"/>
                <a:cs typeface="Calibri" panose="020F0502020204030204" pitchFamily="34" charset="0"/>
              </a:rPr>
              <a:t>If breathing restored</a:t>
            </a:r>
            <a:r>
              <a:rPr lang="en-US" sz="2400" dirty="0" smtClean="0">
                <a:solidFill>
                  <a:srgbClr val="0070C0"/>
                </a:solidFill>
                <a:latin typeface="Calibri" panose="020F0502020204030204" pitchFamily="34" charset="0"/>
                <a:cs typeface="Calibri" panose="020F0502020204030204" pitchFamily="34" charset="0"/>
              </a:rPr>
              <a:t>, then </a:t>
            </a:r>
            <a:r>
              <a:rPr lang="en-US" sz="2400" dirty="0">
                <a:solidFill>
                  <a:srgbClr val="0070C0"/>
                </a:solidFill>
                <a:latin typeface="Calibri" panose="020F0502020204030204" pitchFamily="34" charset="0"/>
                <a:cs typeface="Calibri" panose="020F0502020204030204" pitchFamily="34" charset="0"/>
              </a:rPr>
              <a:t>recovery  position</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Effect transition="in" filter="fade">
                                      <p:cBhvr>
                                        <p:cTn id="12" dur="500"/>
                                        <p:tgtEl>
                                          <p:spTgt spid="9">
                                            <p:txEl>
                                              <p:pRg st="0" end="0"/>
                                            </p:txEl>
                                          </p:spTgt>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9">
                                            <p:txEl>
                                              <p:pRg st="1" end="1"/>
                                            </p:txEl>
                                          </p:spTgt>
                                        </p:tgtEl>
                                        <p:attrNameLst>
                                          <p:attrName>style.visibility</p:attrName>
                                        </p:attrNameLst>
                                      </p:cBhvr>
                                      <p:to>
                                        <p:strVal val="visible"/>
                                      </p:to>
                                    </p:set>
                                    <p:animEffect transition="in" filter="fade">
                                      <p:cBhvr>
                                        <p:cTn id="16" dur="500"/>
                                        <p:tgtEl>
                                          <p:spTgt spid="9">
                                            <p:txEl>
                                              <p:pRg st="1" end="1"/>
                                            </p:txEl>
                                          </p:spTgt>
                                        </p:tgtEl>
                                      </p:cBhvr>
                                    </p:animEffect>
                                  </p:childTnLst>
                                </p:cTn>
                              </p:par>
                            </p:childTnLst>
                          </p:cTn>
                        </p:par>
                        <p:par>
                          <p:cTn id="17" fill="hold">
                            <p:stCondLst>
                              <p:cond delay="1000"/>
                            </p:stCondLst>
                            <p:childTnLst>
                              <p:par>
                                <p:cTn id="18" presetID="10" presetClass="entr" presetSubtype="0" fill="hold" grpId="0" nodeType="afterEffect">
                                  <p:stCondLst>
                                    <p:cond delay="0"/>
                                  </p:stCondLst>
                                  <p:childTnLst>
                                    <p:set>
                                      <p:cBhvr>
                                        <p:cTn id="19" dur="1" fill="hold">
                                          <p:stCondLst>
                                            <p:cond delay="0"/>
                                          </p:stCondLst>
                                        </p:cTn>
                                        <p:tgtEl>
                                          <p:spTgt spid="9">
                                            <p:txEl>
                                              <p:pRg st="2" end="2"/>
                                            </p:txEl>
                                          </p:spTgt>
                                        </p:tgtEl>
                                        <p:attrNameLst>
                                          <p:attrName>style.visibility</p:attrName>
                                        </p:attrNameLst>
                                      </p:cBhvr>
                                      <p:to>
                                        <p:strVal val="visible"/>
                                      </p:to>
                                    </p:set>
                                    <p:animEffect transition="in" filter="fade">
                                      <p:cBhvr>
                                        <p:cTn id="20" dur="500"/>
                                        <p:tgtEl>
                                          <p:spTgt spid="9">
                                            <p:txEl>
                                              <p:pRg st="2" end="2"/>
                                            </p:txEl>
                                          </p:spTgt>
                                        </p:tgtEl>
                                      </p:cBhvr>
                                    </p:animEffect>
                                  </p:childTnLst>
                                </p:cTn>
                              </p:par>
                            </p:childTnLst>
                          </p:cTn>
                        </p:par>
                        <p:par>
                          <p:cTn id="21" fill="hold">
                            <p:stCondLst>
                              <p:cond delay="1500"/>
                            </p:stCondLst>
                            <p:childTnLst>
                              <p:par>
                                <p:cTn id="22" presetID="10" presetClass="entr" presetSubtype="0" fill="hold" grpId="0" nodeType="afterEffect">
                                  <p:stCondLst>
                                    <p:cond delay="0"/>
                                  </p:stCondLst>
                                  <p:childTnLst>
                                    <p:set>
                                      <p:cBhvr>
                                        <p:cTn id="23" dur="1" fill="hold">
                                          <p:stCondLst>
                                            <p:cond delay="0"/>
                                          </p:stCondLst>
                                        </p:cTn>
                                        <p:tgtEl>
                                          <p:spTgt spid="9">
                                            <p:txEl>
                                              <p:pRg st="3" end="3"/>
                                            </p:txEl>
                                          </p:spTgt>
                                        </p:tgtEl>
                                        <p:attrNameLst>
                                          <p:attrName>style.visibility</p:attrName>
                                        </p:attrNameLst>
                                      </p:cBhvr>
                                      <p:to>
                                        <p:strVal val="visible"/>
                                      </p:to>
                                    </p:set>
                                    <p:animEffect transition="in" filter="fade">
                                      <p:cBhvr>
                                        <p:cTn id="24" dur="500"/>
                                        <p:tgtEl>
                                          <p:spTgt spid="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uiExpand="1"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p:cNvPicPr>
            <a:picLocks noChangeAspect="1" noChangeArrowheads="1"/>
          </p:cNvPicPr>
          <p:nvPr/>
        </p:nvPicPr>
        <p:blipFill>
          <a:blip r:embed="rId2" cstate="print"/>
          <a:srcRect/>
          <a:stretch>
            <a:fillRect/>
          </a:stretch>
        </p:blipFill>
        <p:spPr bwMode="auto">
          <a:xfrm>
            <a:off x="2362199" y="1981200"/>
            <a:ext cx="6500813" cy="2831418"/>
          </a:xfrm>
          <a:prstGeom prst="rect">
            <a:avLst/>
          </a:prstGeom>
          <a:noFill/>
          <a:ln w="9525">
            <a:noFill/>
            <a:miter lim="800000"/>
            <a:headEnd/>
            <a:tailEnd/>
          </a:ln>
          <a:effectLst>
            <a:outerShdw blurRad="50800" dist="50800" dir="5400000" algn="ctr" rotWithShape="0">
              <a:srgbClr val="000000">
                <a:alpha val="0"/>
              </a:srgbClr>
            </a:outerShdw>
          </a:effectLst>
        </p:spPr>
      </p:pic>
      <p:sp>
        <p:nvSpPr>
          <p:cNvPr id="4" name="Title 3"/>
          <p:cNvSpPr txBox="1">
            <a:spLocks/>
          </p:cNvSpPr>
          <p:nvPr/>
        </p:nvSpPr>
        <p:spPr bwMode="auto">
          <a:xfrm>
            <a:off x="2667000" y="0"/>
            <a:ext cx="7772400" cy="1295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eaLnBrk="1" hangingPunct="1"/>
            <a:r>
              <a:rPr lang="en-US" sz="4000" b="1" dirty="0" smtClean="0">
                <a:solidFill>
                  <a:schemeClr val="bg1"/>
                </a:solidFill>
                <a:latin typeface="Calibri" pitchFamily="34" charset="0"/>
              </a:rPr>
              <a:t>The Recovery Position</a:t>
            </a:r>
            <a:endParaRPr lang="en-US" sz="4000" b="1" kern="0" dirty="0" smtClean="0">
              <a:solidFill>
                <a:schemeClr val="bg1"/>
              </a:solidFill>
              <a:latin typeface="Calibri"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5" name="Picture 2"/>
          <p:cNvPicPr>
            <a:picLocks noChangeAspect="1" noChangeArrowheads="1"/>
          </p:cNvPicPr>
          <p:nvPr/>
        </p:nvPicPr>
        <p:blipFill>
          <a:blip r:embed="rId2" cstate="print"/>
          <a:srcRect/>
          <a:stretch>
            <a:fillRect/>
          </a:stretch>
        </p:blipFill>
        <p:spPr bwMode="auto">
          <a:xfrm>
            <a:off x="4076128" y="1470441"/>
            <a:ext cx="2400872" cy="1729959"/>
          </a:xfrm>
          <a:prstGeom prst="rect">
            <a:avLst/>
          </a:prstGeom>
          <a:noFill/>
          <a:ln w="9525">
            <a:noFill/>
            <a:miter lim="800000"/>
            <a:headEnd/>
            <a:tailEnd/>
          </a:ln>
        </p:spPr>
      </p:pic>
      <p:sp>
        <p:nvSpPr>
          <p:cNvPr id="12293" name="Line 7"/>
          <p:cNvSpPr>
            <a:spLocks noChangeShapeType="1"/>
          </p:cNvSpPr>
          <p:nvPr/>
        </p:nvSpPr>
        <p:spPr bwMode="auto">
          <a:xfrm flipV="1">
            <a:off x="3429001" y="1828800"/>
            <a:ext cx="762000" cy="381000"/>
          </a:xfrm>
          <a:prstGeom prst="line">
            <a:avLst/>
          </a:prstGeom>
          <a:noFill/>
          <a:ln w="57150">
            <a:solidFill>
              <a:srgbClr val="FF6600"/>
            </a:solidFill>
            <a:round/>
            <a:headEnd/>
            <a:tailEnd type="triangle" w="lg" len="lg"/>
          </a:ln>
        </p:spPr>
        <p:txBody>
          <a:bodyPr/>
          <a:lstStyle/>
          <a:p>
            <a:endParaRPr lang="en-US"/>
          </a:p>
        </p:txBody>
      </p:sp>
      <p:sp>
        <p:nvSpPr>
          <p:cNvPr id="12294" name="Line 8"/>
          <p:cNvSpPr>
            <a:spLocks noChangeShapeType="1"/>
          </p:cNvSpPr>
          <p:nvPr/>
        </p:nvSpPr>
        <p:spPr bwMode="auto">
          <a:xfrm flipH="1" flipV="1">
            <a:off x="6304640" y="1752600"/>
            <a:ext cx="770407" cy="304800"/>
          </a:xfrm>
          <a:prstGeom prst="line">
            <a:avLst/>
          </a:prstGeom>
          <a:noFill/>
          <a:ln w="57150">
            <a:solidFill>
              <a:srgbClr val="FF6600"/>
            </a:solidFill>
            <a:round/>
            <a:headEnd/>
            <a:tailEnd type="triangle" w="lg" len="lg"/>
          </a:ln>
        </p:spPr>
        <p:txBody>
          <a:bodyPr/>
          <a:lstStyle/>
          <a:p>
            <a:endParaRPr lang="en-US"/>
          </a:p>
        </p:txBody>
      </p:sp>
      <p:sp>
        <p:nvSpPr>
          <p:cNvPr id="12295" name="Line 9"/>
          <p:cNvSpPr>
            <a:spLocks noChangeShapeType="1"/>
          </p:cNvSpPr>
          <p:nvPr/>
        </p:nvSpPr>
        <p:spPr bwMode="auto">
          <a:xfrm flipH="1" flipV="1">
            <a:off x="6075344" y="2184231"/>
            <a:ext cx="999703" cy="613452"/>
          </a:xfrm>
          <a:prstGeom prst="line">
            <a:avLst/>
          </a:prstGeom>
          <a:noFill/>
          <a:ln w="57150">
            <a:solidFill>
              <a:srgbClr val="FF6600"/>
            </a:solidFill>
            <a:round/>
            <a:headEnd/>
            <a:tailEnd type="triangle" w="lg" len="lg"/>
          </a:ln>
        </p:spPr>
        <p:txBody>
          <a:bodyPr/>
          <a:lstStyle/>
          <a:p>
            <a:endParaRPr lang="en-US"/>
          </a:p>
        </p:txBody>
      </p:sp>
      <p:sp>
        <p:nvSpPr>
          <p:cNvPr id="12296" name="Text Box 12"/>
          <p:cNvSpPr txBox="1">
            <a:spLocks noChangeArrowheads="1"/>
          </p:cNvSpPr>
          <p:nvPr/>
        </p:nvSpPr>
        <p:spPr bwMode="auto">
          <a:xfrm>
            <a:off x="2352041" y="1981200"/>
            <a:ext cx="1381760" cy="1200329"/>
          </a:xfrm>
          <a:prstGeom prst="rect">
            <a:avLst/>
          </a:prstGeom>
          <a:noFill/>
          <a:ln w="9525">
            <a:noFill/>
            <a:miter lim="800000"/>
            <a:headEnd/>
            <a:tailEnd/>
          </a:ln>
        </p:spPr>
        <p:txBody>
          <a:bodyPr wrap="square">
            <a:spAutoFit/>
          </a:bodyPr>
          <a:lstStyle/>
          <a:p>
            <a:pPr>
              <a:spcBef>
                <a:spcPct val="50000"/>
              </a:spcBef>
            </a:pPr>
            <a:r>
              <a:rPr lang="en-US" dirty="0">
                <a:solidFill>
                  <a:schemeClr val="tx2"/>
                </a:solidFill>
                <a:ea typeface="ＭＳ Ｐゴシック"/>
                <a:cs typeface="ＭＳ Ｐゴシック"/>
              </a:rPr>
              <a:t>Mucosal Atomization Device (MAD)</a:t>
            </a:r>
          </a:p>
        </p:txBody>
      </p:sp>
      <p:sp>
        <p:nvSpPr>
          <p:cNvPr id="12297" name="Text Box 13"/>
          <p:cNvSpPr txBox="1">
            <a:spLocks noChangeArrowheads="1"/>
          </p:cNvSpPr>
          <p:nvPr/>
        </p:nvSpPr>
        <p:spPr bwMode="auto">
          <a:xfrm>
            <a:off x="7086600" y="2797683"/>
            <a:ext cx="1924594" cy="369332"/>
          </a:xfrm>
          <a:prstGeom prst="rect">
            <a:avLst/>
          </a:prstGeom>
          <a:solidFill>
            <a:schemeClr val="bg1">
              <a:alpha val="47842"/>
            </a:schemeClr>
          </a:solidFill>
          <a:ln w="9525">
            <a:noFill/>
            <a:miter lim="800000"/>
            <a:headEnd/>
            <a:tailEnd/>
          </a:ln>
        </p:spPr>
        <p:txBody>
          <a:bodyPr wrap="square">
            <a:spAutoFit/>
          </a:bodyPr>
          <a:lstStyle/>
          <a:p>
            <a:pPr>
              <a:spcBef>
                <a:spcPct val="50000"/>
              </a:spcBef>
            </a:pPr>
            <a:r>
              <a:rPr lang="en-US" dirty="0" err="1">
                <a:solidFill>
                  <a:schemeClr val="tx2"/>
                </a:solidFill>
                <a:ea typeface="ＭＳ Ｐゴシック"/>
                <a:cs typeface="ＭＳ Ｐゴシック"/>
              </a:rPr>
              <a:t>Luer</a:t>
            </a:r>
            <a:r>
              <a:rPr lang="en-US" dirty="0">
                <a:solidFill>
                  <a:schemeClr val="tx2"/>
                </a:solidFill>
                <a:ea typeface="ＭＳ Ｐゴシック"/>
                <a:cs typeface="ＭＳ Ｐゴシック"/>
              </a:rPr>
              <a:t>-lock syringe</a:t>
            </a:r>
          </a:p>
        </p:txBody>
      </p:sp>
      <p:sp>
        <p:nvSpPr>
          <p:cNvPr id="12298" name="Text Box 14"/>
          <p:cNvSpPr txBox="1">
            <a:spLocks noChangeArrowheads="1"/>
          </p:cNvSpPr>
          <p:nvPr/>
        </p:nvSpPr>
        <p:spPr bwMode="auto">
          <a:xfrm>
            <a:off x="7075048" y="1600200"/>
            <a:ext cx="1351945" cy="923330"/>
          </a:xfrm>
          <a:prstGeom prst="rect">
            <a:avLst/>
          </a:prstGeom>
          <a:solidFill>
            <a:schemeClr val="bg1"/>
          </a:solidFill>
          <a:ln w="9525">
            <a:noFill/>
            <a:miter lim="800000"/>
            <a:headEnd/>
            <a:tailEnd/>
          </a:ln>
        </p:spPr>
        <p:txBody>
          <a:bodyPr wrap="square">
            <a:spAutoFit/>
          </a:bodyPr>
          <a:lstStyle/>
          <a:p>
            <a:pPr>
              <a:spcBef>
                <a:spcPct val="50000"/>
              </a:spcBef>
            </a:pPr>
            <a:r>
              <a:rPr lang="en-US" dirty="0">
                <a:solidFill>
                  <a:schemeClr val="tx2"/>
                </a:solidFill>
                <a:ea typeface="ＭＳ Ｐゴシック"/>
                <a:cs typeface="ＭＳ Ｐゴシック"/>
              </a:rPr>
              <a:t>Prefilled ampule of naloxone</a:t>
            </a:r>
          </a:p>
        </p:txBody>
      </p:sp>
      <p:pic>
        <p:nvPicPr>
          <p:cNvPr id="11" name="Picture 8" descr="How to Administer Nasal Naloxone"/>
          <p:cNvPicPr>
            <a:picLocks noChangeAspect="1" noChangeArrowheads="1"/>
          </p:cNvPicPr>
          <p:nvPr/>
        </p:nvPicPr>
        <p:blipFill>
          <a:blip r:embed="rId3" cstate="print"/>
          <a:srcRect/>
          <a:stretch>
            <a:fillRect/>
          </a:stretch>
        </p:blipFill>
        <p:spPr bwMode="auto">
          <a:xfrm>
            <a:off x="3124200" y="3157959"/>
            <a:ext cx="5181600" cy="2187787"/>
          </a:xfrm>
          <a:prstGeom prst="rect">
            <a:avLst/>
          </a:prstGeom>
          <a:noFill/>
          <a:ln w="9525">
            <a:noFill/>
            <a:miter lim="800000"/>
            <a:headEnd/>
            <a:tailEnd/>
          </a:ln>
        </p:spPr>
      </p:pic>
      <p:sp>
        <p:nvSpPr>
          <p:cNvPr id="12" name="Title 3"/>
          <p:cNvSpPr txBox="1">
            <a:spLocks/>
          </p:cNvSpPr>
          <p:nvPr/>
        </p:nvSpPr>
        <p:spPr bwMode="auto">
          <a:xfrm>
            <a:off x="2667000" y="0"/>
            <a:ext cx="7772400" cy="1295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eaLnBrk="1" hangingPunct="1"/>
            <a:r>
              <a:rPr lang="en-US" sz="4000" b="1" dirty="0" smtClean="0">
                <a:solidFill>
                  <a:schemeClr val="bg1"/>
                </a:solidFill>
                <a:latin typeface="Calibri" pitchFamily="34" charset="0"/>
              </a:rPr>
              <a:t>Rescue Kit Components</a:t>
            </a:r>
            <a:endParaRPr lang="en-US" sz="4000" b="1" kern="0" dirty="0" smtClean="0">
              <a:solidFill>
                <a:schemeClr val="bg1"/>
              </a:solidFill>
              <a:latin typeface="Calibri"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2296"/>
                                        </p:tgtEl>
                                        <p:attrNameLst>
                                          <p:attrName>style.visibility</p:attrName>
                                        </p:attrNameLst>
                                      </p:cBhvr>
                                      <p:to>
                                        <p:strVal val="visible"/>
                                      </p:to>
                                    </p:set>
                                    <p:animEffect transition="in" filter="wipe(down)">
                                      <p:cBhvr>
                                        <p:cTn id="7" dur="500"/>
                                        <p:tgtEl>
                                          <p:spTgt spid="12296"/>
                                        </p:tgtEl>
                                      </p:cBhvr>
                                    </p:animEffect>
                                  </p:childTnLst>
                                </p:cTn>
                              </p:par>
                            </p:childTnLst>
                          </p:cTn>
                        </p:par>
                        <p:par>
                          <p:cTn id="8" fill="hold" nodeType="afterGroup">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12293"/>
                                        </p:tgtEl>
                                        <p:attrNameLst>
                                          <p:attrName>style.visibility</p:attrName>
                                        </p:attrNameLst>
                                      </p:cBhvr>
                                      <p:to>
                                        <p:strVal val="visible"/>
                                      </p:to>
                                    </p:set>
                                    <p:animEffect transition="in" filter="wipe(down)">
                                      <p:cBhvr>
                                        <p:cTn id="11" dur="500"/>
                                        <p:tgtEl>
                                          <p:spTgt spid="12293"/>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ntr" presetSubtype="4" fill="hold" grpId="0" nodeType="clickEffect">
                                  <p:stCondLst>
                                    <p:cond delay="0"/>
                                  </p:stCondLst>
                                  <p:childTnLst>
                                    <p:set>
                                      <p:cBhvr>
                                        <p:cTn id="15" dur="1" fill="hold">
                                          <p:stCondLst>
                                            <p:cond delay="0"/>
                                          </p:stCondLst>
                                        </p:cTn>
                                        <p:tgtEl>
                                          <p:spTgt spid="12298"/>
                                        </p:tgtEl>
                                        <p:attrNameLst>
                                          <p:attrName>style.visibility</p:attrName>
                                        </p:attrNameLst>
                                      </p:cBhvr>
                                      <p:to>
                                        <p:strVal val="visible"/>
                                      </p:to>
                                    </p:set>
                                    <p:animEffect transition="in" filter="wipe(down)">
                                      <p:cBhvr>
                                        <p:cTn id="16" dur="500"/>
                                        <p:tgtEl>
                                          <p:spTgt spid="12298"/>
                                        </p:tgtEl>
                                      </p:cBhvr>
                                    </p:animEffect>
                                  </p:childTnLst>
                                </p:cTn>
                              </p:par>
                            </p:childTnLst>
                          </p:cTn>
                        </p:par>
                        <p:par>
                          <p:cTn id="17" fill="hold" nodeType="afterGroup">
                            <p:stCondLst>
                              <p:cond delay="500"/>
                            </p:stCondLst>
                            <p:childTnLst>
                              <p:par>
                                <p:cTn id="18" presetID="22" presetClass="entr" presetSubtype="4" fill="hold" grpId="0" nodeType="afterEffect">
                                  <p:stCondLst>
                                    <p:cond delay="0"/>
                                  </p:stCondLst>
                                  <p:childTnLst>
                                    <p:set>
                                      <p:cBhvr>
                                        <p:cTn id="19" dur="1" fill="hold">
                                          <p:stCondLst>
                                            <p:cond delay="0"/>
                                          </p:stCondLst>
                                        </p:cTn>
                                        <p:tgtEl>
                                          <p:spTgt spid="12294"/>
                                        </p:tgtEl>
                                        <p:attrNameLst>
                                          <p:attrName>style.visibility</p:attrName>
                                        </p:attrNameLst>
                                      </p:cBhvr>
                                      <p:to>
                                        <p:strVal val="visible"/>
                                      </p:to>
                                    </p:set>
                                    <p:animEffect transition="in" filter="wipe(down)">
                                      <p:cBhvr>
                                        <p:cTn id="20" dur="500"/>
                                        <p:tgtEl>
                                          <p:spTgt spid="12294"/>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12297"/>
                                        </p:tgtEl>
                                        <p:attrNameLst>
                                          <p:attrName>style.visibility</p:attrName>
                                        </p:attrNameLst>
                                      </p:cBhvr>
                                      <p:to>
                                        <p:strVal val="visible"/>
                                      </p:to>
                                    </p:set>
                                    <p:animEffect transition="in" filter="wipe(down)">
                                      <p:cBhvr>
                                        <p:cTn id="25" dur="500"/>
                                        <p:tgtEl>
                                          <p:spTgt spid="12297"/>
                                        </p:tgtEl>
                                      </p:cBhvr>
                                    </p:animEffect>
                                  </p:childTnLst>
                                </p:cTn>
                              </p:par>
                            </p:childTnLst>
                          </p:cTn>
                        </p:par>
                        <p:par>
                          <p:cTn id="26" fill="hold" nodeType="afterGroup">
                            <p:stCondLst>
                              <p:cond delay="500"/>
                            </p:stCondLst>
                            <p:childTnLst>
                              <p:par>
                                <p:cTn id="27" presetID="22" presetClass="entr" presetSubtype="4" fill="hold" grpId="0" nodeType="afterEffect">
                                  <p:stCondLst>
                                    <p:cond delay="0"/>
                                  </p:stCondLst>
                                  <p:childTnLst>
                                    <p:set>
                                      <p:cBhvr>
                                        <p:cTn id="28" dur="1" fill="hold">
                                          <p:stCondLst>
                                            <p:cond delay="0"/>
                                          </p:stCondLst>
                                        </p:cTn>
                                        <p:tgtEl>
                                          <p:spTgt spid="12295"/>
                                        </p:tgtEl>
                                        <p:attrNameLst>
                                          <p:attrName>style.visibility</p:attrName>
                                        </p:attrNameLst>
                                      </p:cBhvr>
                                      <p:to>
                                        <p:strVal val="visible"/>
                                      </p:to>
                                    </p:set>
                                    <p:animEffect transition="in" filter="wipe(down)">
                                      <p:cBhvr>
                                        <p:cTn id="29" dur="500"/>
                                        <p:tgtEl>
                                          <p:spTgt spid="12295"/>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3" grpId="0" animBg="1"/>
      <p:bldP spid="12294" grpId="0" animBg="1"/>
      <p:bldP spid="12295" grpId="0" animBg="1"/>
      <p:bldP spid="12296" grpId="0"/>
      <p:bldP spid="12297" grpId="0" animBg="1"/>
      <p:bldP spid="12298"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Content Placeholder 3"/>
          <p:cNvSpPr>
            <a:spLocks noGrp="1"/>
          </p:cNvSpPr>
          <p:nvPr>
            <p:ph idx="4294967295"/>
          </p:nvPr>
        </p:nvSpPr>
        <p:spPr>
          <a:xfrm>
            <a:off x="2819400" y="2362200"/>
            <a:ext cx="5334000" cy="1189037"/>
          </a:xfrm>
        </p:spPr>
        <p:txBody>
          <a:bodyPr/>
          <a:lstStyle/>
          <a:p>
            <a:pPr eaLnBrk="1" hangingPunct="1">
              <a:buFont typeface="Arial" panose="020B0604020202020204" pitchFamily="34" charset="0"/>
              <a:buChar char="•"/>
            </a:pPr>
            <a:r>
              <a:rPr lang="en-US" dirty="0" smtClean="0">
                <a:solidFill>
                  <a:srgbClr val="0070C0"/>
                </a:solidFill>
                <a:latin typeface="Calibri" pitchFamily="34" charset="0"/>
              </a:rPr>
              <a:t>Demonstration of atomizer, syringe and naloxone cartridge assembly</a:t>
            </a:r>
          </a:p>
          <a:p>
            <a:pPr eaLnBrk="1" hangingPunct="1">
              <a:buFont typeface="Arial" panose="020B0604020202020204" pitchFamily="34" charset="0"/>
              <a:buChar char="•"/>
            </a:pPr>
            <a:endParaRPr lang="en-US" dirty="0" smtClean="0">
              <a:solidFill>
                <a:srgbClr val="0070C0"/>
              </a:solidFill>
              <a:latin typeface="Calibri" pitchFamily="34" charset="0"/>
            </a:endParaRPr>
          </a:p>
        </p:txBody>
      </p:sp>
      <p:sp>
        <p:nvSpPr>
          <p:cNvPr id="4" name="Title 3"/>
          <p:cNvSpPr txBox="1">
            <a:spLocks/>
          </p:cNvSpPr>
          <p:nvPr/>
        </p:nvSpPr>
        <p:spPr bwMode="auto">
          <a:xfrm>
            <a:off x="2667000" y="0"/>
            <a:ext cx="7772400" cy="1295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eaLnBrk="1" hangingPunct="1"/>
            <a:r>
              <a:rPr lang="en-US" sz="4000" b="1" dirty="0" smtClean="0">
                <a:solidFill>
                  <a:schemeClr val="bg1"/>
                </a:solidFill>
                <a:latin typeface="Calibri" pitchFamily="34" charset="0"/>
              </a:rPr>
              <a:t>Naloxone administration</a:t>
            </a:r>
            <a:endParaRPr lang="en-US" sz="4000" b="1" kern="0" dirty="0" smtClean="0">
              <a:solidFill>
                <a:schemeClr val="bg1"/>
              </a:solidFill>
              <a:latin typeface="Calibri"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3"/>
          <p:cNvSpPr>
            <a:spLocks noGrp="1" noChangeArrowheads="1"/>
          </p:cNvSpPr>
          <p:nvPr>
            <p:ph idx="4294967295"/>
          </p:nvPr>
        </p:nvSpPr>
        <p:spPr>
          <a:xfrm>
            <a:off x="2667000" y="1752600"/>
            <a:ext cx="6205538" cy="3962400"/>
          </a:xfrm>
        </p:spPr>
        <p:txBody>
          <a:bodyPr/>
          <a:lstStyle/>
          <a:p>
            <a:pPr eaLnBrk="1" hangingPunct="1">
              <a:lnSpc>
                <a:spcPct val="80000"/>
              </a:lnSpc>
              <a:buFont typeface="Arial" panose="020B0604020202020204" pitchFamily="34" charset="0"/>
              <a:buChar char="•"/>
            </a:pPr>
            <a:r>
              <a:rPr lang="en-US" sz="2400" dirty="0" smtClean="0">
                <a:solidFill>
                  <a:srgbClr val="0070C0"/>
                </a:solidFill>
                <a:latin typeface="Calibri" panose="020F0502020204030204" pitchFamily="34" charset="0"/>
                <a:cs typeface="Calibri" panose="020F0502020204030204" pitchFamily="34" charset="0"/>
              </a:rPr>
              <a:t>Delivery route has advantages:</a:t>
            </a:r>
          </a:p>
          <a:p>
            <a:pPr eaLnBrk="1" hangingPunct="1">
              <a:lnSpc>
                <a:spcPct val="80000"/>
              </a:lnSpc>
              <a:buFont typeface="Arial" panose="020B0604020202020204" pitchFamily="34" charset="0"/>
              <a:buChar char="•"/>
            </a:pPr>
            <a:r>
              <a:rPr lang="en-US" sz="2400" dirty="0" smtClean="0">
                <a:solidFill>
                  <a:srgbClr val="0070C0"/>
                </a:solidFill>
                <a:latin typeface="Calibri" panose="020F0502020204030204" pitchFamily="34" charset="0"/>
                <a:cs typeface="Calibri" panose="020F0502020204030204" pitchFamily="34" charset="0"/>
              </a:rPr>
              <a:t>Its easy and convenient </a:t>
            </a:r>
          </a:p>
          <a:p>
            <a:pPr eaLnBrk="1" hangingPunct="1">
              <a:lnSpc>
                <a:spcPct val="80000"/>
              </a:lnSpc>
              <a:buFont typeface="Arial" panose="020B0604020202020204" pitchFamily="34" charset="0"/>
              <a:buChar char="•"/>
            </a:pPr>
            <a:r>
              <a:rPr lang="en-US" sz="2400" dirty="0" smtClean="0">
                <a:solidFill>
                  <a:srgbClr val="0070C0"/>
                </a:solidFill>
                <a:latin typeface="Calibri" panose="020F0502020204030204" pitchFamily="34" charset="0"/>
                <a:cs typeface="Calibri" panose="020F0502020204030204" pitchFamily="34" charset="0"/>
              </a:rPr>
              <a:t>The nose is a very easy access point for medication delivery (even easier than the arm, especially in winter)</a:t>
            </a:r>
          </a:p>
          <a:p>
            <a:pPr eaLnBrk="1" hangingPunct="1">
              <a:lnSpc>
                <a:spcPct val="80000"/>
              </a:lnSpc>
              <a:buFont typeface="Arial" panose="020B0604020202020204" pitchFamily="34" charset="0"/>
              <a:buChar char="•"/>
            </a:pPr>
            <a:r>
              <a:rPr lang="en-US" sz="2400" dirty="0" smtClean="0">
                <a:solidFill>
                  <a:srgbClr val="0070C0"/>
                </a:solidFill>
                <a:latin typeface="Calibri" panose="020F0502020204030204" pitchFamily="34" charset="0"/>
                <a:cs typeface="Calibri" panose="020F0502020204030204" pitchFamily="34" charset="0"/>
              </a:rPr>
              <a:t>No shots are needed</a:t>
            </a:r>
          </a:p>
          <a:p>
            <a:pPr eaLnBrk="1" hangingPunct="1">
              <a:lnSpc>
                <a:spcPct val="80000"/>
              </a:lnSpc>
              <a:buFont typeface="Arial" panose="020B0604020202020204" pitchFamily="34" charset="0"/>
              <a:buChar char="•"/>
            </a:pPr>
            <a:r>
              <a:rPr lang="en-US" sz="2400" dirty="0" smtClean="0">
                <a:solidFill>
                  <a:srgbClr val="0070C0"/>
                </a:solidFill>
                <a:latin typeface="Calibri" panose="020F0502020204030204" pitchFamily="34" charset="0"/>
                <a:cs typeface="Calibri" panose="020F0502020204030204" pitchFamily="34" charset="0"/>
              </a:rPr>
              <a:t>It is painless</a:t>
            </a:r>
          </a:p>
          <a:p>
            <a:pPr eaLnBrk="1" hangingPunct="1">
              <a:lnSpc>
                <a:spcPct val="80000"/>
              </a:lnSpc>
              <a:buFont typeface="Arial" panose="020B0604020202020204" pitchFamily="34" charset="0"/>
              <a:buChar char="•"/>
            </a:pPr>
            <a:r>
              <a:rPr lang="en-US" sz="2400" dirty="0" smtClean="0">
                <a:solidFill>
                  <a:srgbClr val="0070C0"/>
                </a:solidFill>
                <a:latin typeface="Calibri" panose="020F0502020204030204" pitchFamily="34" charset="0"/>
                <a:cs typeface="Calibri" panose="020F0502020204030204" pitchFamily="34" charset="0"/>
              </a:rPr>
              <a:t>It eliminates any risk of a needle</a:t>
            </a:r>
            <a:br>
              <a:rPr lang="en-US" sz="2400" dirty="0" smtClean="0">
                <a:solidFill>
                  <a:srgbClr val="0070C0"/>
                </a:solidFill>
                <a:latin typeface="Calibri" panose="020F0502020204030204" pitchFamily="34" charset="0"/>
                <a:cs typeface="Calibri" panose="020F0502020204030204" pitchFamily="34" charset="0"/>
              </a:rPr>
            </a:br>
            <a:r>
              <a:rPr lang="en-US" sz="2400" dirty="0" smtClean="0">
                <a:solidFill>
                  <a:srgbClr val="0070C0"/>
                </a:solidFill>
                <a:latin typeface="Calibri" panose="020F0502020204030204" pitchFamily="34" charset="0"/>
                <a:cs typeface="Calibri" panose="020F0502020204030204" pitchFamily="34" charset="0"/>
              </a:rPr>
              <a:t>sticking </a:t>
            </a:r>
            <a:r>
              <a:rPr lang="en-US" sz="2400" i="1" dirty="0" smtClean="0">
                <a:solidFill>
                  <a:srgbClr val="0070C0"/>
                </a:solidFill>
                <a:latin typeface="Calibri" panose="020F0502020204030204" pitchFamily="34" charset="0"/>
                <a:cs typeface="Calibri" panose="020F0502020204030204" pitchFamily="34" charset="0"/>
              </a:rPr>
              <a:t>to you</a:t>
            </a:r>
          </a:p>
        </p:txBody>
      </p:sp>
      <p:sp>
        <p:nvSpPr>
          <p:cNvPr id="4" name="Title 3"/>
          <p:cNvSpPr txBox="1">
            <a:spLocks/>
          </p:cNvSpPr>
          <p:nvPr/>
        </p:nvSpPr>
        <p:spPr bwMode="auto">
          <a:xfrm>
            <a:off x="2667000" y="0"/>
            <a:ext cx="7772400" cy="1295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eaLnBrk="1" hangingPunct="1"/>
            <a:r>
              <a:rPr lang="en-US" sz="3200" b="1" dirty="0" smtClean="0">
                <a:solidFill>
                  <a:schemeClr val="bg1"/>
                </a:solidFill>
                <a:latin typeface="Calibri" pitchFamily="34" charset="0"/>
              </a:rPr>
              <a:t>Intranasal Naloxone administration</a:t>
            </a:r>
            <a:endParaRPr lang="en-US" sz="3200" b="1" kern="0" dirty="0" smtClean="0">
              <a:solidFill>
                <a:schemeClr val="bg1"/>
              </a:solidFill>
              <a:latin typeface="Calibri"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Content Placeholder 4"/>
          <p:cNvSpPr>
            <a:spLocks noGrp="1"/>
          </p:cNvSpPr>
          <p:nvPr>
            <p:ph idx="4294967295"/>
          </p:nvPr>
        </p:nvSpPr>
        <p:spPr>
          <a:xfrm>
            <a:off x="2514600" y="1752600"/>
            <a:ext cx="8229600" cy="4800600"/>
          </a:xfrm>
        </p:spPr>
        <p:txBody>
          <a:bodyPr/>
          <a:lstStyle/>
          <a:p>
            <a:pPr marL="514350" indent="-514350" eaLnBrk="1" hangingPunct="1">
              <a:buFont typeface="+mj-lt"/>
              <a:buAutoNum type="arabicPeriod"/>
            </a:pPr>
            <a:r>
              <a:rPr lang="en-US" dirty="0" smtClean="0">
                <a:solidFill>
                  <a:srgbClr val="0070C0"/>
                </a:solidFill>
                <a:latin typeface="Calibri" pitchFamily="34" charset="0"/>
              </a:rPr>
              <a:t>Know how opioids work</a:t>
            </a:r>
          </a:p>
          <a:p>
            <a:pPr marL="514350" indent="-514350" eaLnBrk="1" hangingPunct="1">
              <a:buFont typeface="+mj-lt"/>
              <a:buAutoNum type="arabicPeriod"/>
            </a:pPr>
            <a:r>
              <a:rPr lang="en-US" dirty="0" smtClean="0">
                <a:solidFill>
                  <a:srgbClr val="0070C0"/>
                </a:solidFill>
                <a:latin typeface="Calibri" pitchFamily="34" charset="0"/>
              </a:rPr>
              <a:t>Recognize an opioid overdose</a:t>
            </a:r>
          </a:p>
          <a:p>
            <a:pPr marL="514350" indent="-514350" eaLnBrk="1" hangingPunct="1">
              <a:buFont typeface="+mj-lt"/>
              <a:buAutoNum type="arabicPeriod"/>
            </a:pPr>
            <a:r>
              <a:rPr lang="en-US" dirty="0" smtClean="0">
                <a:solidFill>
                  <a:srgbClr val="0070C0"/>
                </a:solidFill>
                <a:latin typeface="Calibri" pitchFamily="34" charset="0"/>
              </a:rPr>
              <a:t>Respond to opioid overdose</a:t>
            </a:r>
          </a:p>
          <a:p>
            <a:pPr marL="914400" lvl="1" indent="-514350" eaLnBrk="1" hangingPunct="1">
              <a:buFont typeface="Courier New" panose="02070309020205020404" pitchFamily="49" charset="0"/>
              <a:buChar char="o"/>
            </a:pPr>
            <a:r>
              <a:rPr lang="en-US" dirty="0" smtClean="0">
                <a:solidFill>
                  <a:srgbClr val="0070C0"/>
                </a:solidFill>
                <a:latin typeface="Calibri" pitchFamily="34" charset="0"/>
              </a:rPr>
              <a:t>Getting help</a:t>
            </a:r>
          </a:p>
          <a:p>
            <a:pPr marL="914400" lvl="1" indent="-514350" eaLnBrk="1" hangingPunct="1">
              <a:buFont typeface="Courier New" panose="02070309020205020404" pitchFamily="49" charset="0"/>
              <a:buChar char="o"/>
            </a:pPr>
            <a:r>
              <a:rPr lang="en-US" dirty="0" smtClean="0">
                <a:solidFill>
                  <a:srgbClr val="0070C0"/>
                </a:solidFill>
                <a:latin typeface="Calibri" pitchFamily="34" charset="0"/>
              </a:rPr>
              <a:t>Rescue breathing</a:t>
            </a:r>
          </a:p>
          <a:p>
            <a:pPr marL="914400" lvl="1" indent="-514350" eaLnBrk="1" hangingPunct="1">
              <a:buFont typeface="Courier New" panose="02070309020205020404" pitchFamily="49" charset="0"/>
              <a:buChar char="o"/>
            </a:pPr>
            <a:r>
              <a:rPr lang="en-US" dirty="0" smtClean="0">
                <a:solidFill>
                  <a:srgbClr val="0070C0"/>
                </a:solidFill>
                <a:latin typeface="Calibri" pitchFamily="34" charset="0"/>
              </a:rPr>
              <a:t>Administering naloxone</a:t>
            </a:r>
          </a:p>
        </p:txBody>
      </p:sp>
      <p:sp>
        <p:nvSpPr>
          <p:cNvPr id="4" name="Title 3"/>
          <p:cNvSpPr txBox="1">
            <a:spLocks/>
          </p:cNvSpPr>
          <p:nvPr/>
        </p:nvSpPr>
        <p:spPr bwMode="auto">
          <a:xfrm>
            <a:off x="2667000" y="21771"/>
            <a:ext cx="7772400" cy="1295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eaLnBrk="1" hangingPunct="1"/>
            <a:r>
              <a:rPr lang="en-US" sz="4000" b="1" kern="0" dirty="0" smtClean="0">
                <a:solidFill>
                  <a:schemeClr val="bg1"/>
                </a:solidFill>
                <a:latin typeface="Calibri" pitchFamily="34" charset="0"/>
              </a:rPr>
              <a:t>Learning Objectives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Content Placeholder 2"/>
          <p:cNvSpPr>
            <a:spLocks noGrp="1"/>
          </p:cNvSpPr>
          <p:nvPr>
            <p:ph idx="4294967295"/>
          </p:nvPr>
        </p:nvSpPr>
        <p:spPr>
          <a:xfrm>
            <a:off x="2667000" y="1641475"/>
            <a:ext cx="4800600" cy="4911725"/>
          </a:xfrm>
        </p:spPr>
        <p:txBody>
          <a:bodyPr/>
          <a:lstStyle/>
          <a:p>
            <a:pPr eaLnBrk="1" hangingPunct="1">
              <a:lnSpc>
                <a:spcPct val="90000"/>
              </a:lnSpc>
              <a:buFont typeface="Arial" panose="020B0604020202020204" pitchFamily="34" charset="0"/>
              <a:buChar char="•"/>
            </a:pPr>
            <a:r>
              <a:rPr lang="en-US" sz="2400" dirty="0" smtClean="0">
                <a:solidFill>
                  <a:srgbClr val="0070C0"/>
                </a:solidFill>
                <a:latin typeface="Calibri" pitchFamily="34" charset="0"/>
              </a:rPr>
              <a:t>SPD -Attached to AED case which shall be kept in passenger compartment.  </a:t>
            </a:r>
            <a:r>
              <a:rPr lang="en-US" sz="2400" dirty="0" smtClean="0">
                <a:solidFill>
                  <a:srgbClr val="FF0000"/>
                </a:solidFill>
                <a:latin typeface="Calibri" pitchFamily="34" charset="0"/>
              </a:rPr>
              <a:t>No  exceptions! Due to storage and exposure to the heat and cold</a:t>
            </a:r>
          </a:p>
          <a:p>
            <a:pPr eaLnBrk="1" hangingPunct="1">
              <a:lnSpc>
                <a:spcPct val="90000"/>
              </a:lnSpc>
              <a:buFont typeface="Arial" panose="020B0604020202020204" pitchFamily="34" charset="0"/>
              <a:buChar char="•"/>
            </a:pPr>
            <a:r>
              <a:rPr lang="en-US" sz="2400" dirty="0" smtClean="0">
                <a:solidFill>
                  <a:srgbClr val="0070C0"/>
                </a:solidFill>
                <a:latin typeface="Calibri" pitchFamily="34" charset="0"/>
              </a:rPr>
              <a:t>K-9 Units, front desk,</a:t>
            </a:r>
            <a:br>
              <a:rPr lang="en-US" sz="2400" dirty="0" smtClean="0">
                <a:solidFill>
                  <a:srgbClr val="0070C0"/>
                </a:solidFill>
                <a:latin typeface="Calibri" pitchFamily="34" charset="0"/>
              </a:rPr>
            </a:br>
            <a:r>
              <a:rPr lang="en-US" sz="2400" dirty="0" smtClean="0">
                <a:solidFill>
                  <a:srgbClr val="0070C0"/>
                </a:solidFill>
                <a:latin typeface="Calibri" pitchFamily="34" charset="0"/>
              </a:rPr>
              <a:t>booking area.</a:t>
            </a:r>
          </a:p>
          <a:p>
            <a:pPr eaLnBrk="1" hangingPunct="1">
              <a:lnSpc>
                <a:spcPct val="90000"/>
              </a:lnSpc>
              <a:buFont typeface="Arial" panose="020B0604020202020204" pitchFamily="34" charset="0"/>
              <a:buChar char="•"/>
            </a:pPr>
            <a:endParaRPr lang="en-US" sz="2400" dirty="0" smtClean="0">
              <a:latin typeface="Calibri" pitchFamily="34" charset="0"/>
            </a:endParaRPr>
          </a:p>
          <a:p>
            <a:pPr lvl="1" eaLnBrk="1" hangingPunct="1">
              <a:lnSpc>
                <a:spcPct val="90000"/>
              </a:lnSpc>
              <a:buFont typeface="Arial" panose="020B0604020202020204" pitchFamily="34" charset="0"/>
              <a:buChar char="•"/>
            </a:pPr>
            <a:endParaRPr lang="en-US" sz="2400" dirty="0" smtClean="0">
              <a:latin typeface="Calibri" pitchFamily="34" charset="0"/>
            </a:endParaRPr>
          </a:p>
          <a:p>
            <a:pPr eaLnBrk="1" hangingPunct="1">
              <a:lnSpc>
                <a:spcPct val="90000"/>
              </a:lnSpc>
              <a:buFont typeface="Arial" panose="020B0604020202020204" pitchFamily="34" charset="0"/>
              <a:buChar char="•"/>
            </a:pPr>
            <a:endParaRPr lang="en-US" sz="2400" dirty="0" smtClean="0">
              <a:latin typeface="Calibri" pitchFamily="34" charset="0"/>
            </a:endParaRPr>
          </a:p>
          <a:p>
            <a:pPr lvl="1" eaLnBrk="1" hangingPunct="1">
              <a:lnSpc>
                <a:spcPct val="90000"/>
              </a:lnSpc>
              <a:buFont typeface="Arial" panose="020B0604020202020204" pitchFamily="34" charset="0"/>
              <a:buChar char="•"/>
            </a:pPr>
            <a:endParaRPr lang="en-US" sz="2400" dirty="0" smtClean="0">
              <a:latin typeface="Calibri" pitchFamily="34" charset="0"/>
            </a:endParaRPr>
          </a:p>
        </p:txBody>
      </p:sp>
      <p:pic>
        <p:nvPicPr>
          <p:cNvPr id="47107" name="Picture 6" descr="AED_Machine_LifePak_CR_Plus"/>
          <p:cNvPicPr>
            <a:picLocks noChangeAspect="1" noChangeArrowheads="1"/>
          </p:cNvPicPr>
          <p:nvPr/>
        </p:nvPicPr>
        <p:blipFill>
          <a:blip r:embed="rId2" cstate="print"/>
          <a:srcRect/>
          <a:stretch>
            <a:fillRect/>
          </a:stretch>
        </p:blipFill>
        <p:spPr bwMode="auto">
          <a:xfrm>
            <a:off x="5867400" y="3124200"/>
            <a:ext cx="3000000" cy="1905000"/>
          </a:xfrm>
          <a:prstGeom prst="rect">
            <a:avLst/>
          </a:prstGeom>
          <a:noFill/>
          <a:ln w="9525">
            <a:noFill/>
            <a:miter lim="800000"/>
            <a:headEnd/>
            <a:tailEnd/>
          </a:ln>
        </p:spPr>
      </p:pic>
      <p:sp>
        <p:nvSpPr>
          <p:cNvPr id="5" name="Title 3"/>
          <p:cNvSpPr txBox="1">
            <a:spLocks/>
          </p:cNvSpPr>
          <p:nvPr/>
        </p:nvSpPr>
        <p:spPr bwMode="auto">
          <a:xfrm>
            <a:off x="2667000" y="0"/>
            <a:ext cx="7772400" cy="1295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eaLnBrk="1" hangingPunct="1"/>
            <a:r>
              <a:rPr lang="en-US" sz="3500" b="1" dirty="0" smtClean="0">
                <a:solidFill>
                  <a:schemeClr val="bg1"/>
                </a:solidFill>
                <a:latin typeface="Calibri" pitchFamily="34" charset="0"/>
              </a:rPr>
              <a:t>Naloxone storage &amp; deployment</a:t>
            </a:r>
            <a:endParaRPr lang="en-US" sz="3500" b="1" kern="0" dirty="0" smtClean="0">
              <a:solidFill>
                <a:schemeClr val="bg1"/>
              </a:solidFill>
              <a:latin typeface="Calibri"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p:cNvSpPr>
            <a:spLocks noGrp="1"/>
          </p:cNvSpPr>
          <p:nvPr>
            <p:ph type="title" idx="4294967295"/>
          </p:nvPr>
        </p:nvSpPr>
        <p:spPr>
          <a:xfrm>
            <a:off x="2667000" y="76200"/>
            <a:ext cx="8458200" cy="1143000"/>
          </a:xfrm>
        </p:spPr>
        <p:txBody>
          <a:bodyPr anchor="ctr"/>
          <a:lstStyle/>
          <a:p>
            <a:pPr eaLnBrk="1" hangingPunct="1"/>
            <a:r>
              <a:rPr lang="en-US" sz="3600" b="1" dirty="0" smtClean="0">
                <a:solidFill>
                  <a:schemeClr val="bg1"/>
                </a:solidFill>
                <a:latin typeface="Calibri" pitchFamily="34" charset="0"/>
              </a:rPr>
              <a:t>National &amp; regional drug threat</a:t>
            </a:r>
          </a:p>
        </p:txBody>
      </p:sp>
      <p:pic>
        <p:nvPicPr>
          <p:cNvPr id="17411" name="Picture 4"/>
          <p:cNvPicPr>
            <a:picLocks noChangeAspect="1" noChangeArrowheads="1"/>
          </p:cNvPicPr>
          <p:nvPr/>
        </p:nvPicPr>
        <p:blipFill>
          <a:blip r:embed="rId3" cstate="print"/>
          <a:srcRect l="6267" t="20145" r="4800"/>
          <a:stretch>
            <a:fillRect/>
          </a:stretch>
        </p:blipFill>
        <p:spPr bwMode="auto">
          <a:xfrm>
            <a:off x="2543629" y="1597834"/>
            <a:ext cx="6324600" cy="3834056"/>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3"/>
          <p:cNvSpPr>
            <a:spLocks noGrp="1"/>
          </p:cNvSpPr>
          <p:nvPr>
            <p:ph type="body" idx="4294967295"/>
          </p:nvPr>
        </p:nvSpPr>
        <p:spPr>
          <a:xfrm>
            <a:off x="2667000" y="2022475"/>
            <a:ext cx="6019800" cy="4530725"/>
          </a:xfrm>
        </p:spPr>
        <p:txBody>
          <a:bodyPr/>
          <a:lstStyle/>
          <a:p>
            <a:pPr eaLnBrk="1" hangingPunct="1">
              <a:buFont typeface="Arial" panose="020B0604020202020204" pitchFamily="34" charset="0"/>
              <a:buChar char="•"/>
            </a:pPr>
            <a:r>
              <a:rPr lang="en-US" sz="2700" dirty="0" smtClean="0">
                <a:solidFill>
                  <a:srgbClr val="0070C0"/>
                </a:solidFill>
                <a:latin typeface="Calibri" pitchFamily="34" charset="0"/>
              </a:rPr>
              <a:t>The problem of fatal and non-fatal drug overdoses in Boston</a:t>
            </a:r>
          </a:p>
          <a:p>
            <a:pPr eaLnBrk="1" hangingPunct="1">
              <a:buFont typeface="Arial" panose="020B0604020202020204" pitchFamily="34" charset="0"/>
              <a:buChar char="•"/>
            </a:pPr>
            <a:r>
              <a:rPr lang="en-US" sz="2700" dirty="0" smtClean="0">
                <a:solidFill>
                  <a:srgbClr val="0070C0"/>
                </a:solidFill>
                <a:latin typeface="Calibri" pitchFamily="34" charset="0"/>
              </a:rPr>
              <a:t>Boston ranks higher than any other metropolitan area in the country for heroin mentions in emergency departments (DAWN, 2009)</a:t>
            </a:r>
          </a:p>
          <a:p>
            <a:pPr eaLnBrk="1" hangingPunct="1">
              <a:buFont typeface="Arial" panose="020B0604020202020204" pitchFamily="34" charset="0"/>
              <a:buChar char="•"/>
            </a:pPr>
            <a:endParaRPr lang="en-US" sz="2700" dirty="0" smtClean="0">
              <a:solidFill>
                <a:srgbClr val="0070C0"/>
              </a:solidFill>
              <a:latin typeface="Calibri" pitchFamily="34" charset="0"/>
            </a:endParaRPr>
          </a:p>
        </p:txBody>
      </p:sp>
      <p:sp>
        <p:nvSpPr>
          <p:cNvPr id="4" name="Rectangle 2"/>
          <p:cNvSpPr txBox="1">
            <a:spLocks/>
          </p:cNvSpPr>
          <p:nvPr/>
        </p:nvSpPr>
        <p:spPr bwMode="auto">
          <a:xfrm>
            <a:off x="2667000" y="76200"/>
            <a:ext cx="8458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eaLnBrk="1" hangingPunct="1"/>
            <a:r>
              <a:rPr lang="en-US" sz="3600" b="1" kern="0" dirty="0" smtClean="0">
                <a:solidFill>
                  <a:schemeClr val="bg1"/>
                </a:solidFill>
                <a:latin typeface="Calibri" pitchFamily="34" charset="0"/>
              </a:rPr>
              <a:t>Local Drug Overdose Problem</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3"/>
          <p:cNvSpPr>
            <a:spLocks noGrp="1"/>
          </p:cNvSpPr>
          <p:nvPr>
            <p:ph type="body" idx="4294967295"/>
          </p:nvPr>
        </p:nvSpPr>
        <p:spPr>
          <a:xfrm>
            <a:off x="2667000" y="1600200"/>
            <a:ext cx="6019800" cy="4530725"/>
          </a:xfrm>
        </p:spPr>
        <p:txBody>
          <a:bodyPr/>
          <a:lstStyle/>
          <a:p>
            <a:pPr eaLnBrk="1" hangingPunct="1">
              <a:lnSpc>
                <a:spcPct val="110000"/>
              </a:lnSpc>
              <a:buFont typeface="Arial" panose="020B0604020202020204" pitchFamily="34" charset="0"/>
              <a:buChar char="•"/>
            </a:pPr>
            <a:r>
              <a:rPr lang="en-US" sz="2200" dirty="0" smtClean="0">
                <a:solidFill>
                  <a:srgbClr val="0070C0"/>
                </a:solidFill>
                <a:latin typeface="Calibri" pitchFamily="34" charset="0"/>
              </a:rPr>
              <a:t>Drug overdose is the number one cause of death among drug users in the United States (</a:t>
            </a:r>
            <a:r>
              <a:rPr lang="en-US" sz="2200" dirty="0" err="1" smtClean="0">
                <a:solidFill>
                  <a:srgbClr val="0070C0"/>
                </a:solidFill>
                <a:latin typeface="Calibri" pitchFamily="34" charset="0"/>
              </a:rPr>
              <a:t>Latkin</a:t>
            </a:r>
            <a:r>
              <a:rPr lang="en-US" sz="2200" dirty="0" smtClean="0">
                <a:solidFill>
                  <a:srgbClr val="0070C0"/>
                </a:solidFill>
                <a:latin typeface="Calibri" pitchFamily="34" charset="0"/>
              </a:rPr>
              <a:t>, 2004)</a:t>
            </a:r>
          </a:p>
          <a:p>
            <a:pPr eaLnBrk="1" hangingPunct="1">
              <a:lnSpc>
                <a:spcPct val="110000"/>
              </a:lnSpc>
              <a:buFont typeface="Arial" panose="020B0604020202020204" pitchFamily="34" charset="0"/>
              <a:buChar char="•"/>
            </a:pPr>
            <a:r>
              <a:rPr lang="en-US" sz="2200" dirty="0" smtClean="0">
                <a:solidFill>
                  <a:srgbClr val="0070C0"/>
                </a:solidFill>
                <a:latin typeface="Calibri" pitchFamily="34" charset="0"/>
              </a:rPr>
              <a:t>Overdoses kill more heroin injection drug users than AIDS, hepatitis, and other conditions that are related to their drug use (</a:t>
            </a:r>
            <a:r>
              <a:rPr lang="en-US" sz="2200" dirty="0" err="1" smtClean="0">
                <a:solidFill>
                  <a:srgbClr val="0070C0"/>
                </a:solidFill>
                <a:latin typeface="Calibri" pitchFamily="34" charset="0"/>
              </a:rPr>
              <a:t>Sporer</a:t>
            </a:r>
            <a:r>
              <a:rPr lang="en-US" sz="2200" dirty="0" smtClean="0">
                <a:solidFill>
                  <a:srgbClr val="0070C0"/>
                </a:solidFill>
                <a:latin typeface="Calibri" pitchFamily="34" charset="0"/>
              </a:rPr>
              <a:t>, 1999)</a:t>
            </a:r>
          </a:p>
          <a:p>
            <a:pPr eaLnBrk="1" hangingPunct="1">
              <a:lnSpc>
                <a:spcPct val="110000"/>
              </a:lnSpc>
              <a:buFont typeface="Arial" panose="020B0604020202020204" pitchFamily="34" charset="0"/>
              <a:buChar char="•"/>
            </a:pPr>
            <a:r>
              <a:rPr lang="en-US" sz="2200" dirty="0" smtClean="0">
                <a:solidFill>
                  <a:srgbClr val="0070C0"/>
                </a:solidFill>
                <a:latin typeface="Calibri" pitchFamily="34" charset="0"/>
              </a:rPr>
              <a:t>Between 1984 and 2004, deaths from mixing pharmaceuticals with alcohol  and/or street drugs increased 3196% (Phillips, 2008)</a:t>
            </a:r>
          </a:p>
          <a:p>
            <a:pPr eaLnBrk="1" hangingPunct="1">
              <a:buFont typeface="Arial" panose="020B0604020202020204" pitchFamily="34" charset="0"/>
              <a:buChar char="•"/>
            </a:pPr>
            <a:endParaRPr lang="en-US" sz="2200" dirty="0" smtClean="0">
              <a:solidFill>
                <a:srgbClr val="0070C0"/>
              </a:solidFill>
              <a:latin typeface="Calibri" pitchFamily="34" charset="0"/>
            </a:endParaRPr>
          </a:p>
          <a:p>
            <a:pPr eaLnBrk="1" hangingPunct="1">
              <a:buFont typeface="Arial" panose="020B0604020202020204" pitchFamily="34" charset="0"/>
              <a:buChar char="•"/>
            </a:pPr>
            <a:endParaRPr lang="en-US" sz="2200" dirty="0" smtClean="0">
              <a:solidFill>
                <a:srgbClr val="0070C0"/>
              </a:solidFill>
              <a:latin typeface="Calibri" pitchFamily="34" charset="0"/>
            </a:endParaRPr>
          </a:p>
        </p:txBody>
      </p:sp>
      <p:sp>
        <p:nvSpPr>
          <p:cNvPr id="4" name="Rectangle 2"/>
          <p:cNvSpPr txBox="1">
            <a:spLocks/>
          </p:cNvSpPr>
          <p:nvPr/>
        </p:nvSpPr>
        <p:spPr bwMode="auto">
          <a:xfrm>
            <a:off x="2667000" y="76200"/>
            <a:ext cx="8458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eaLnBrk="1" hangingPunct="1"/>
            <a:r>
              <a:rPr lang="en-US" sz="3600" b="1" kern="0" dirty="0" smtClean="0">
                <a:solidFill>
                  <a:schemeClr val="bg1"/>
                </a:solidFill>
                <a:latin typeface="Calibri" pitchFamily="34" charset="0"/>
              </a:rPr>
              <a:t>The problem of drug overdoses</a:t>
            </a:r>
          </a:p>
          <a:p>
            <a:pPr eaLnBrk="1" hangingPunct="1"/>
            <a:r>
              <a:rPr lang="en-US" sz="3600" b="1" kern="0" dirty="0" smtClean="0">
                <a:solidFill>
                  <a:schemeClr val="bg1"/>
                </a:solidFill>
                <a:latin typeface="Calibri" pitchFamily="34" charset="0"/>
              </a:rPr>
              <a:t>nationwide</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3"/>
          <p:cNvSpPr>
            <a:spLocks noGrp="1"/>
          </p:cNvSpPr>
          <p:nvPr>
            <p:ph type="body" idx="4294967295"/>
          </p:nvPr>
        </p:nvSpPr>
        <p:spPr>
          <a:xfrm>
            <a:off x="2667000" y="1793875"/>
            <a:ext cx="6019800" cy="4530725"/>
          </a:xfrm>
        </p:spPr>
        <p:txBody>
          <a:bodyPr/>
          <a:lstStyle/>
          <a:p>
            <a:pPr eaLnBrk="1" hangingPunct="1">
              <a:buFont typeface="Arial" panose="020B0604020202020204" pitchFamily="34" charset="0"/>
              <a:buChar char="•"/>
            </a:pPr>
            <a:r>
              <a:rPr lang="en-US" sz="2400" dirty="0" smtClean="0">
                <a:solidFill>
                  <a:srgbClr val="0070C0"/>
                </a:solidFill>
                <a:latin typeface="Calibri" pitchFamily="34" charset="0"/>
              </a:rPr>
              <a:t>Car accidents is the number one cause of accidental death in the country, except for 16 states where more people die from drug overdose. </a:t>
            </a:r>
            <a:r>
              <a:rPr lang="en-US" sz="2400" b="1" dirty="0" smtClean="0">
                <a:solidFill>
                  <a:srgbClr val="0070C0"/>
                </a:solidFill>
                <a:latin typeface="Calibri" pitchFamily="34" charset="0"/>
              </a:rPr>
              <a:t>Massachusetts is one of those 16 states </a:t>
            </a:r>
            <a:r>
              <a:rPr lang="en-US" sz="2400" dirty="0" smtClean="0">
                <a:solidFill>
                  <a:srgbClr val="0070C0"/>
                </a:solidFill>
                <a:latin typeface="Calibri" pitchFamily="34" charset="0"/>
              </a:rPr>
              <a:t>(CDC, 2009)</a:t>
            </a:r>
          </a:p>
          <a:p>
            <a:pPr eaLnBrk="1" hangingPunct="1">
              <a:buFont typeface="Arial" panose="020B0604020202020204" pitchFamily="34" charset="0"/>
              <a:buChar char="•"/>
            </a:pPr>
            <a:r>
              <a:rPr lang="en-US" sz="2400" dirty="0" smtClean="0">
                <a:solidFill>
                  <a:srgbClr val="0070C0"/>
                </a:solidFill>
                <a:latin typeface="Calibri" pitchFamily="34" charset="0"/>
              </a:rPr>
              <a:t>In 2008, 12 Massachusetts residents died every single week from drug overdoses (MDPH, 2008)</a:t>
            </a:r>
          </a:p>
          <a:p>
            <a:pPr eaLnBrk="1" hangingPunct="1">
              <a:buFont typeface="Arial" panose="020B0604020202020204" pitchFamily="34" charset="0"/>
              <a:buChar char="•"/>
            </a:pPr>
            <a:endParaRPr lang="en-US" sz="2400" dirty="0" smtClean="0">
              <a:solidFill>
                <a:srgbClr val="0070C0"/>
              </a:solidFill>
              <a:latin typeface="Calibri" pitchFamily="34" charset="0"/>
            </a:endParaRPr>
          </a:p>
        </p:txBody>
      </p:sp>
      <p:sp>
        <p:nvSpPr>
          <p:cNvPr id="4" name="Rectangle 2"/>
          <p:cNvSpPr txBox="1">
            <a:spLocks/>
          </p:cNvSpPr>
          <p:nvPr/>
        </p:nvSpPr>
        <p:spPr bwMode="auto">
          <a:xfrm>
            <a:off x="2667000" y="76200"/>
            <a:ext cx="8458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eaLnBrk="1" hangingPunct="1"/>
            <a:r>
              <a:rPr lang="en-US" sz="3600" b="1" kern="0" dirty="0" smtClean="0">
                <a:solidFill>
                  <a:schemeClr val="bg1"/>
                </a:solidFill>
                <a:latin typeface="Calibri" pitchFamily="34" charset="0"/>
              </a:rPr>
              <a:t>The problem of drug overdoses</a:t>
            </a:r>
          </a:p>
          <a:p>
            <a:pPr eaLnBrk="1" hangingPunct="1"/>
            <a:r>
              <a:rPr lang="en-US" sz="3600" b="1" kern="0" dirty="0" smtClean="0">
                <a:solidFill>
                  <a:schemeClr val="bg1"/>
                </a:solidFill>
                <a:latin typeface="Calibri" pitchFamily="34" charset="0"/>
              </a:rPr>
              <a:t>In Massachusetts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3"/>
          <p:cNvSpPr>
            <a:spLocks noGrp="1"/>
          </p:cNvSpPr>
          <p:nvPr>
            <p:ph type="body" idx="4294967295"/>
          </p:nvPr>
        </p:nvSpPr>
        <p:spPr>
          <a:xfrm>
            <a:off x="2667000" y="1946275"/>
            <a:ext cx="6019800" cy="4530725"/>
          </a:xfrm>
        </p:spPr>
        <p:txBody>
          <a:bodyPr/>
          <a:lstStyle/>
          <a:p>
            <a:pPr eaLnBrk="1" hangingPunct="1">
              <a:buFont typeface="Arial" panose="020B0604020202020204" pitchFamily="34" charset="0"/>
              <a:buChar char="•"/>
            </a:pPr>
            <a:r>
              <a:rPr lang="en-US" sz="2700" dirty="0" smtClean="0">
                <a:solidFill>
                  <a:srgbClr val="0070C0"/>
                </a:solidFill>
                <a:latin typeface="Calibri" pitchFamily="34" charset="0"/>
              </a:rPr>
              <a:t>Will Naloxone work on an alcohol OD?</a:t>
            </a:r>
          </a:p>
          <a:p>
            <a:pPr eaLnBrk="1" hangingPunct="1">
              <a:buFont typeface="Arial" panose="020B0604020202020204" pitchFamily="34" charset="0"/>
              <a:buChar char="•"/>
            </a:pPr>
            <a:r>
              <a:rPr lang="en-US" sz="2700" dirty="0" smtClean="0">
                <a:solidFill>
                  <a:srgbClr val="0070C0"/>
                </a:solidFill>
                <a:latin typeface="Calibri" pitchFamily="34" charset="0"/>
              </a:rPr>
              <a:t>What if it is a crack/cocaine  or speed/methamphetamine overdose?</a:t>
            </a:r>
          </a:p>
          <a:p>
            <a:pPr eaLnBrk="1" hangingPunct="1">
              <a:buFont typeface="Arial" panose="020B0604020202020204" pitchFamily="34" charset="0"/>
              <a:buChar char="•"/>
            </a:pPr>
            <a:r>
              <a:rPr lang="en-US" sz="2700" dirty="0" smtClean="0">
                <a:solidFill>
                  <a:srgbClr val="0070C0"/>
                </a:solidFill>
                <a:latin typeface="Calibri" pitchFamily="34" charset="0"/>
              </a:rPr>
              <a:t>Are the ambulance and hospitals using the Nasal Naloxone?</a:t>
            </a:r>
          </a:p>
          <a:p>
            <a:pPr eaLnBrk="1" hangingPunct="1">
              <a:buFont typeface="Arial" panose="020B0604020202020204" pitchFamily="34" charset="0"/>
              <a:buChar char="•"/>
            </a:pPr>
            <a:r>
              <a:rPr lang="en-US" sz="2700" dirty="0" smtClean="0">
                <a:solidFill>
                  <a:srgbClr val="0070C0"/>
                </a:solidFill>
                <a:latin typeface="Calibri" pitchFamily="34" charset="0"/>
              </a:rPr>
              <a:t>Others?</a:t>
            </a:r>
          </a:p>
          <a:p>
            <a:pPr eaLnBrk="1" hangingPunct="1">
              <a:buFont typeface="Arial" panose="020B0604020202020204" pitchFamily="34" charset="0"/>
              <a:buChar char="•"/>
            </a:pPr>
            <a:endParaRPr lang="en-US" sz="2800" dirty="0" smtClean="0">
              <a:solidFill>
                <a:srgbClr val="0070C0"/>
              </a:solidFill>
              <a:latin typeface="Calibri" pitchFamily="34" charset="0"/>
            </a:endParaRPr>
          </a:p>
        </p:txBody>
      </p:sp>
      <p:sp>
        <p:nvSpPr>
          <p:cNvPr id="4" name="Rectangle 2"/>
          <p:cNvSpPr txBox="1">
            <a:spLocks/>
          </p:cNvSpPr>
          <p:nvPr/>
        </p:nvSpPr>
        <p:spPr bwMode="auto">
          <a:xfrm>
            <a:off x="2667000" y="76200"/>
            <a:ext cx="8458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eaLnBrk="1" hangingPunct="1"/>
            <a:r>
              <a:rPr lang="en-US" sz="3600" b="1" kern="0" dirty="0" smtClean="0">
                <a:solidFill>
                  <a:schemeClr val="bg1"/>
                </a:solidFill>
                <a:latin typeface="Calibri" pitchFamily="34" charset="0"/>
              </a:rPr>
              <a:t>Questions &amp; Answers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p:cNvSpPr>
          <p:nvPr/>
        </p:nvSpPr>
        <p:spPr bwMode="auto">
          <a:xfrm>
            <a:off x="2667000" y="76200"/>
            <a:ext cx="8458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eaLnBrk="1" hangingPunct="1"/>
            <a:r>
              <a:rPr lang="en-US" sz="3600" b="1" kern="0" dirty="0" smtClean="0">
                <a:solidFill>
                  <a:schemeClr val="bg1"/>
                </a:solidFill>
                <a:latin typeface="Calibri" pitchFamily="34" charset="0"/>
              </a:rPr>
              <a:t>Questions &amp; Answers</a:t>
            </a:r>
          </a:p>
        </p:txBody>
      </p:sp>
      <p:sp>
        <p:nvSpPr>
          <p:cNvPr id="5" name="Rectangle 3"/>
          <p:cNvSpPr txBox="1">
            <a:spLocks/>
          </p:cNvSpPr>
          <p:nvPr/>
        </p:nvSpPr>
        <p:spPr bwMode="auto">
          <a:xfrm>
            <a:off x="2667000" y="1828800"/>
            <a:ext cx="6019800" cy="45307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accent1"/>
              </a:buClr>
              <a:buSzPct val="65000"/>
              <a:buFont typeface="Wingdings" pitchFamily="2" charset="2"/>
              <a:buChar char="n"/>
              <a:defRPr sz="30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6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2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sz="2000">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20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9pPr>
          </a:lstStyle>
          <a:p>
            <a:pPr eaLnBrk="1" hangingPunct="1">
              <a:buFont typeface="Arial" panose="020B0604020202020204" pitchFamily="34" charset="0"/>
              <a:buChar char="•"/>
            </a:pPr>
            <a:r>
              <a:rPr lang="en-US" sz="2700" dirty="0">
                <a:solidFill>
                  <a:srgbClr val="0070C0"/>
                </a:solidFill>
                <a:latin typeface="Calibri" pitchFamily="34" charset="0"/>
              </a:rPr>
              <a:t>Am I protected against a lawsuit for giving a person who is overdosing Naloxone?</a:t>
            </a:r>
          </a:p>
          <a:p>
            <a:pPr eaLnBrk="1" hangingPunct="1">
              <a:buFont typeface="Arial" panose="020B0604020202020204" pitchFamily="34" charset="0"/>
              <a:buChar char="•"/>
            </a:pPr>
            <a:r>
              <a:rPr lang="en-US" sz="2700" dirty="0">
                <a:solidFill>
                  <a:srgbClr val="0070C0"/>
                </a:solidFill>
                <a:latin typeface="Calibri" pitchFamily="34" charset="0"/>
              </a:rPr>
              <a:t>What is the risk period for an OD to reoccur after giving Naloxone?</a:t>
            </a:r>
          </a:p>
          <a:p>
            <a:pPr eaLnBrk="1" hangingPunct="1">
              <a:buFont typeface="Arial" panose="020B0604020202020204" pitchFamily="34" charset="0"/>
              <a:buChar char="•"/>
            </a:pPr>
            <a:r>
              <a:rPr lang="en-US" sz="2700" dirty="0">
                <a:solidFill>
                  <a:srgbClr val="0070C0"/>
                </a:solidFill>
                <a:latin typeface="Calibri" pitchFamily="34" charset="0"/>
              </a:rPr>
              <a:t>If the person isn’t overdosing and I give them Naloxone will it hurt them?</a:t>
            </a:r>
          </a:p>
          <a:p>
            <a:pPr eaLnBrk="1" hangingPunct="1">
              <a:buFont typeface="Arial" panose="020B0604020202020204" pitchFamily="34" charset="0"/>
              <a:buChar char="•"/>
            </a:pPr>
            <a:endParaRPr lang="en-US" sz="2700" dirty="0">
              <a:solidFill>
                <a:srgbClr val="0070C0"/>
              </a:solidFill>
              <a:latin typeface="Calibri" pitchFamily="34" charset="0"/>
            </a:endParaRPr>
          </a:p>
          <a:p>
            <a:pPr eaLnBrk="1" hangingPunct="1">
              <a:buFont typeface="Arial" panose="020B0604020202020204" pitchFamily="34" charset="0"/>
              <a:buChar char="•"/>
            </a:pPr>
            <a:endParaRPr lang="en-US" sz="2800" kern="0" dirty="0" smtClean="0">
              <a:solidFill>
                <a:srgbClr val="0070C0"/>
              </a:solidFill>
              <a:latin typeface="Calibri"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2681514" y="1676400"/>
            <a:ext cx="8229600" cy="3735388"/>
          </a:xfrm>
        </p:spPr>
        <p:txBody>
          <a:bodyPr/>
          <a:lstStyle/>
          <a:p>
            <a:pPr eaLnBrk="1" hangingPunct="1">
              <a:buFont typeface="Arial" panose="020B0604020202020204" pitchFamily="34" charset="0"/>
              <a:buChar char="•"/>
            </a:pPr>
            <a:r>
              <a:rPr lang="en-US" dirty="0" smtClean="0">
                <a:solidFill>
                  <a:srgbClr val="0070C0"/>
                </a:solidFill>
                <a:latin typeface="Calibri" pitchFamily="34" charset="0"/>
              </a:rPr>
              <a:t>Gloucester Police </a:t>
            </a:r>
          </a:p>
          <a:p>
            <a:pPr eaLnBrk="1" hangingPunct="1">
              <a:buFont typeface="Arial" panose="020B0604020202020204" pitchFamily="34" charset="0"/>
              <a:buChar char="•"/>
            </a:pPr>
            <a:r>
              <a:rPr lang="en-US" dirty="0" smtClean="0">
                <a:solidFill>
                  <a:srgbClr val="0070C0"/>
                </a:solidFill>
                <a:latin typeface="Calibri" pitchFamily="34" charset="0"/>
              </a:rPr>
              <a:t>Quincy Police </a:t>
            </a:r>
          </a:p>
          <a:p>
            <a:pPr eaLnBrk="1" hangingPunct="1">
              <a:buFont typeface="Arial" panose="020B0604020202020204" pitchFamily="34" charset="0"/>
              <a:buChar char="•"/>
            </a:pPr>
            <a:r>
              <a:rPr lang="en-US" dirty="0" smtClean="0">
                <a:solidFill>
                  <a:srgbClr val="0070C0"/>
                </a:solidFill>
                <a:latin typeface="Calibri" pitchFamily="34" charset="0"/>
              </a:rPr>
              <a:t>Revere Fire </a:t>
            </a:r>
          </a:p>
          <a:p>
            <a:pPr eaLnBrk="1" hangingPunct="1">
              <a:buFont typeface="Arial" panose="020B0604020202020204" pitchFamily="34" charset="0"/>
              <a:buChar char="•"/>
            </a:pPr>
            <a:r>
              <a:rPr lang="en-US" dirty="0" smtClean="0">
                <a:solidFill>
                  <a:srgbClr val="0070C0"/>
                </a:solidFill>
                <a:latin typeface="Calibri" pitchFamily="34" charset="0"/>
              </a:rPr>
              <a:t>Weymouth Fire</a:t>
            </a:r>
          </a:p>
          <a:p>
            <a:pPr eaLnBrk="1" hangingPunct="1">
              <a:buFont typeface="Arial" panose="020B0604020202020204" pitchFamily="34" charset="0"/>
              <a:buChar char="•"/>
            </a:pPr>
            <a:r>
              <a:rPr lang="en-US" dirty="0" smtClean="0">
                <a:solidFill>
                  <a:srgbClr val="0070C0"/>
                </a:solidFill>
                <a:latin typeface="Calibri" pitchFamily="34" charset="0"/>
              </a:rPr>
              <a:t>Saugus Fire</a:t>
            </a:r>
          </a:p>
        </p:txBody>
      </p:sp>
      <p:sp>
        <p:nvSpPr>
          <p:cNvPr id="5" name="TextBox 4"/>
          <p:cNvSpPr txBox="1">
            <a:spLocks noChangeArrowheads="1"/>
          </p:cNvSpPr>
          <p:nvPr/>
        </p:nvSpPr>
        <p:spPr bwMode="auto">
          <a:xfrm>
            <a:off x="3048000" y="4473575"/>
            <a:ext cx="4267200" cy="708025"/>
          </a:xfrm>
          <a:prstGeom prst="rect">
            <a:avLst/>
          </a:prstGeom>
          <a:noFill/>
          <a:ln w="9525">
            <a:noFill/>
            <a:miter lim="800000"/>
            <a:headEnd/>
            <a:tailEnd/>
          </a:ln>
        </p:spPr>
        <p:txBody>
          <a:bodyPr>
            <a:spAutoFit/>
          </a:bodyPr>
          <a:lstStyle/>
          <a:p>
            <a:r>
              <a:rPr lang="en-US" sz="4000" b="1" dirty="0">
                <a:solidFill>
                  <a:srgbClr val="0070C0"/>
                </a:solidFill>
                <a:latin typeface="Calibri" pitchFamily="34" charset="0"/>
              </a:rPr>
              <a:t>Nearly 300 rescues</a:t>
            </a:r>
          </a:p>
        </p:txBody>
      </p:sp>
      <p:pic>
        <p:nvPicPr>
          <p:cNvPr id="19460" name="Picture 7" descr="g12c00000000000000087a84977cfd1ff359bbc6db20895793fadd95b58"/>
          <p:cNvPicPr>
            <a:picLocks noChangeAspect="1" noChangeArrowheads="1"/>
          </p:cNvPicPr>
          <p:nvPr/>
        </p:nvPicPr>
        <p:blipFill>
          <a:blip r:embed="rId3" cstate="print"/>
          <a:srcRect/>
          <a:stretch>
            <a:fillRect/>
          </a:stretch>
        </p:blipFill>
        <p:spPr bwMode="auto">
          <a:xfrm>
            <a:off x="5943600" y="2250536"/>
            <a:ext cx="2895600" cy="2018252"/>
          </a:xfrm>
          <a:prstGeom prst="rect">
            <a:avLst/>
          </a:prstGeom>
          <a:noFill/>
          <a:ln w="9525">
            <a:noFill/>
            <a:miter lim="800000"/>
            <a:headEnd/>
            <a:tailEnd/>
          </a:ln>
        </p:spPr>
      </p:pic>
      <p:sp>
        <p:nvSpPr>
          <p:cNvPr id="6" name="Title 3"/>
          <p:cNvSpPr txBox="1">
            <a:spLocks/>
          </p:cNvSpPr>
          <p:nvPr/>
        </p:nvSpPr>
        <p:spPr bwMode="auto">
          <a:xfrm>
            <a:off x="2667000" y="21771"/>
            <a:ext cx="7772400" cy="1295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eaLnBrk="1" hangingPunct="1"/>
            <a:r>
              <a:rPr lang="en-US" sz="4000" b="1" kern="0" dirty="0" smtClean="0">
                <a:solidFill>
                  <a:schemeClr val="bg1"/>
                </a:solidFill>
                <a:latin typeface="Calibri" pitchFamily="34" charset="0"/>
              </a:rPr>
              <a:t>Police &amp; Fire Programs in MA</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wipe(left)">
                                      <p:cBhvr>
                                        <p:cTn id="32" dur="3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3"/>
          <p:cNvSpPr>
            <a:spLocks noGrp="1"/>
          </p:cNvSpPr>
          <p:nvPr>
            <p:ph type="body" idx="4294967295"/>
          </p:nvPr>
        </p:nvSpPr>
        <p:spPr>
          <a:xfrm>
            <a:off x="2819400" y="1793875"/>
            <a:ext cx="8229600" cy="4530725"/>
          </a:xfrm>
        </p:spPr>
        <p:txBody>
          <a:bodyPr/>
          <a:lstStyle/>
          <a:p>
            <a:pPr eaLnBrk="1" hangingPunct="1">
              <a:buFont typeface="Arial" panose="020B0604020202020204" pitchFamily="34" charset="0"/>
              <a:buChar char="•"/>
            </a:pPr>
            <a:r>
              <a:rPr lang="en-US" sz="2800" dirty="0" smtClean="0">
                <a:solidFill>
                  <a:srgbClr val="0070C0"/>
                </a:solidFill>
                <a:latin typeface="Calibri" pitchFamily="34" charset="0"/>
              </a:rPr>
              <a:t>Opioids are </a:t>
            </a:r>
            <a:r>
              <a:rPr lang="en-US" sz="2800" u="sng" dirty="0" smtClean="0">
                <a:solidFill>
                  <a:srgbClr val="0070C0"/>
                </a:solidFill>
                <a:latin typeface="Calibri" pitchFamily="34" charset="0"/>
              </a:rPr>
              <a:t>sedative narcotics</a:t>
            </a:r>
            <a:endParaRPr lang="en-US" sz="2800" dirty="0" smtClean="0">
              <a:solidFill>
                <a:srgbClr val="0070C0"/>
              </a:solidFill>
              <a:latin typeface="Calibri" pitchFamily="34" charset="0"/>
            </a:endParaRPr>
          </a:p>
          <a:p>
            <a:pPr eaLnBrk="1" hangingPunct="1">
              <a:buFont typeface="Arial" panose="020B0604020202020204" pitchFamily="34" charset="0"/>
              <a:buChar char="•"/>
            </a:pPr>
            <a:r>
              <a:rPr lang="en-US" sz="2800" dirty="0" smtClean="0">
                <a:solidFill>
                  <a:srgbClr val="0070C0"/>
                </a:solidFill>
                <a:latin typeface="Calibri" pitchFamily="34" charset="0"/>
              </a:rPr>
              <a:t>They are used in medicine mainly to</a:t>
            </a:r>
            <a:br>
              <a:rPr lang="en-US" sz="2800" dirty="0" smtClean="0">
                <a:solidFill>
                  <a:srgbClr val="0070C0"/>
                </a:solidFill>
                <a:latin typeface="Calibri" pitchFamily="34" charset="0"/>
              </a:rPr>
            </a:br>
            <a:r>
              <a:rPr lang="en-US" sz="2800" dirty="0" smtClean="0">
                <a:solidFill>
                  <a:srgbClr val="0070C0"/>
                </a:solidFill>
                <a:latin typeface="Calibri" pitchFamily="34" charset="0"/>
              </a:rPr>
              <a:t>relieve pain</a:t>
            </a:r>
          </a:p>
          <a:p>
            <a:pPr eaLnBrk="1" hangingPunct="1">
              <a:buFont typeface="Arial" panose="020B0604020202020204" pitchFamily="34" charset="0"/>
              <a:buChar char="•"/>
            </a:pPr>
            <a:r>
              <a:rPr lang="en-US" sz="2800" dirty="0" smtClean="0">
                <a:solidFill>
                  <a:srgbClr val="0070C0"/>
                </a:solidFill>
                <a:latin typeface="Calibri" pitchFamily="34" charset="0"/>
              </a:rPr>
              <a:t>Opioids repress the urge to breathe-</a:t>
            </a:r>
            <a:br>
              <a:rPr lang="en-US" sz="2800" dirty="0" smtClean="0">
                <a:solidFill>
                  <a:srgbClr val="0070C0"/>
                </a:solidFill>
                <a:latin typeface="Calibri" pitchFamily="34" charset="0"/>
              </a:rPr>
            </a:br>
            <a:r>
              <a:rPr lang="en-US" sz="2800" dirty="0" smtClean="0">
                <a:solidFill>
                  <a:srgbClr val="0070C0"/>
                </a:solidFill>
                <a:latin typeface="Calibri" pitchFamily="34" charset="0"/>
              </a:rPr>
              <a:t>when someone is having an opioid</a:t>
            </a:r>
            <a:br>
              <a:rPr lang="en-US" sz="2800" dirty="0" smtClean="0">
                <a:solidFill>
                  <a:srgbClr val="0070C0"/>
                </a:solidFill>
                <a:latin typeface="Calibri" pitchFamily="34" charset="0"/>
              </a:rPr>
            </a:br>
            <a:r>
              <a:rPr lang="en-US" sz="2800" dirty="0" smtClean="0">
                <a:solidFill>
                  <a:srgbClr val="0070C0"/>
                </a:solidFill>
                <a:latin typeface="Calibri" pitchFamily="34" charset="0"/>
              </a:rPr>
              <a:t>overdose, they stop breathing and</a:t>
            </a:r>
            <a:br>
              <a:rPr lang="en-US" sz="2800" dirty="0" smtClean="0">
                <a:solidFill>
                  <a:srgbClr val="0070C0"/>
                </a:solidFill>
                <a:latin typeface="Calibri" pitchFamily="34" charset="0"/>
              </a:rPr>
            </a:br>
            <a:r>
              <a:rPr lang="en-US" sz="2800" dirty="0" smtClean="0">
                <a:solidFill>
                  <a:srgbClr val="0070C0"/>
                </a:solidFill>
                <a:latin typeface="Calibri" pitchFamily="34" charset="0"/>
              </a:rPr>
              <a:t>could die</a:t>
            </a:r>
          </a:p>
          <a:p>
            <a:pPr eaLnBrk="1" hangingPunct="1">
              <a:lnSpc>
                <a:spcPct val="90000"/>
              </a:lnSpc>
            </a:pPr>
            <a:endParaRPr lang="en-US" dirty="0" smtClean="0">
              <a:latin typeface="Calibri" pitchFamily="34" charset="0"/>
            </a:endParaRPr>
          </a:p>
          <a:p>
            <a:pPr eaLnBrk="1" hangingPunct="1"/>
            <a:endParaRPr lang="en-US" dirty="0" smtClean="0">
              <a:latin typeface="Calibri" pitchFamily="34" charset="0"/>
            </a:endParaRPr>
          </a:p>
        </p:txBody>
      </p:sp>
      <p:sp>
        <p:nvSpPr>
          <p:cNvPr id="4" name="Title 3"/>
          <p:cNvSpPr txBox="1">
            <a:spLocks/>
          </p:cNvSpPr>
          <p:nvPr/>
        </p:nvSpPr>
        <p:spPr bwMode="auto">
          <a:xfrm>
            <a:off x="2667000" y="21771"/>
            <a:ext cx="7772400" cy="1295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eaLnBrk="1" hangingPunct="1"/>
            <a:r>
              <a:rPr lang="en-US" sz="4000" b="1" kern="0" dirty="0" smtClean="0">
                <a:solidFill>
                  <a:schemeClr val="bg1"/>
                </a:solidFill>
                <a:latin typeface="Calibri" pitchFamily="34" charset="0"/>
              </a:rPr>
              <a:t>What are opioids/opiates?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2"/>
          <p:cNvSpPr>
            <a:spLocks noGrp="1"/>
          </p:cNvSpPr>
          <p:nvPr>
            <p:ph type="title" idx="4294967295"/>
          </p:nvPr>
        </p:nvSpPr>
        <p:spPr>
          <a:xfrm>
            <a:off x="2590800" y="228600"/>
            <a:ext cx="6400800" cy="1139825"/>
          </a:xfrm>
        </p:spPr>
        <p:txBody>
          <a:bodyPr anchor="ctr"/>
          <a:lstStyle/>
          <a:p>
            <a:pPr eaLnBrk="1" hangingPunct="1"/>
            <a:r>
              <a:rPr lang="en-US" sz="1700" dirty="0" smtClean="0">
                <a:solidFill>
                  <a:schemeClr val="bg1"/>
                </a:solidFill>
                <a:latin typeface="Calibri" pitchFamily="34" charset="0"/>
              </a:rPr>
              <a:t>The term opiate is often used as a synonym for </a:t>
            </a:r>
            <a:r>
              <a:rPr lang="en-US" sz="1700" i="1" dirty="0" smtClean="0">
                <a:solidFill>
                  <a:schemeClr val="bg1"/>
                </a:solidFill>
                <a:latin typeface="Calibri" pitchFamily="34" charset="0"/>
              </a:rPr>
              <a:t>opioid</a:t>
            </a:r>
            <a:r>
              <a:rPr lang="en-US" sz="1700" dirty="0" smtClean="0">
                <a:solidFill>
                  <a:schemeClr val="bg1"/>
                </a:solidFill>
                <a:latin typeface="Calibri" pitchFamily="34" charset="0"/>
              </a:rPr>
              <a:t>, but it is more. The term </a:t>
            </a:r>
            <a:r>
              <a:rPr lang="en-US" sz="1700" i="1" dirty="0" smtClean="0">
                <a:solidFill>
                  <a:schemeClr val="bg1"/>
                </a:solidFill>
                <a:latin typeface="Calibri" pitchFamily="34" charset="0"/>
              </a:rPr>
              <a:t>opiate</a:t>
            </a:r>
            <a:r>
              <a:rPr lang="en-US" sz="1700" dirty="0" smtClean="0">
                <a:solidFill>
                  <a:schemeClr val="bg1"/>
                </a:solidFill>
                <a:latin typeface="Calibri" pitchFamily="34" charset="0"/>
              </a:rPr>
              <a:t> is often used properly limited to the natural opium alkaloids and the semi-synthetics derived from them.</a:t>
            </a:r>
            <a:r>
              <a:rPr lang="en-US" sz="1800" dirty="0" smtClean="0">
                <a:solidFill>
                  <a:schemeClr val="bg1"/>
                </a:solidFill>
                <a:latin typeface="Calibri" pitchFamily="34" charset="0"/>
              </a:rPr>
              <a:t/>
            </a:r>
            <a:br>
              <a:rPr lang="en-US" sz="1800" dirty="0" smtClean="0">
                <a:solidFill>
                  <a:schemeClr val="bg1"/>
                </a:solidFill>
                <a:latin typeface="Calibri" pitchFamily="34" charset="0"/>
              </a:rPr>
            </a:br>
            <a:endParaRPr lang="en-US" sz="1800" dirty="0" smtClean="0">
              <a:solidFill>
                <a:schemeClr val="bg1"/>
              </a:solidFill>
              <a:latin typeface="Calibri" pitchFamily="34" charset="0"/>
            </a:endParaRPr>
          </a:p>
        </p:txBody>
      </p:sp>
      <p:graphicFrame>
        <p:nvGraphicFramePr>
          <p:cNvPr id="8" name="Diagram 7"/>
          <p:cNvGraphicFramePr/>
          <p:nvPr>
            <p:extLst>
              <p:ext uri="{D42A27DB-BD31-4B8C-83A1-F6EECF244321}">
                <p14:modId xmlns:p14="http://schemas.microsoft.com/office/powerpoint/2010/main" val="2449244522"/>
              </p:ext>
            </p:extLst>
          </p:nvPr>
        </p:nvGraphicFramePr>
        <p:xfrm>
          <a:off x="2606463" y="1371600"/>
          <a:ext cx="6080337" cy="38943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G:\JENNIFER ROWE\PRESCRIPTION-DRUG-TASK-FORCE_POWERPOINT-GRAPHIC.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21772"/>
            <a:ext cx="9216571" cy="6912429"/>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File:Oxycodone.svg">
            <a:hlinkClick r:id="rId3"/>
          </p:cNvPr>
          <p:cNvPicPr>
            <a:picLocks noChangeAspect="1" noChangeArrowheads="1"/>
          </p:cNvPicPr>
          <p:nvPr/>
        </p:nvPicPr>
        <p:blipFill>
          <a:blip r:embed="rId4"/>
          <a:srcRect/>
          <a:stretch>
            <a:fillRect/>
          </a:stretch>
        </p:blipFill>
        <p:spPr bwMode="auto">
          <a:xfrm>
            <a:off x="6888163" y="2235984"/>
            <a:ext cx="1646237" cy="13843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5127" name="Picture 7" descr="File:Hydrocodone.svg">
            <a:hlinkClick r:id="rId5"/>
          </p:cNvPr>
          <p:cNvPicPr>
            <a:picLocks noChangeAspect="1" noChangeArrowheads="1"/>
          </p:cNvPicPr>
          <p:nvPr/>
        </p:nvPicPr>
        <p:blipFill>
          <a:blip r:embed="rId6"/>
          <a:srcRect/>
          <a:stretch>
            <a:fillRect/>
          </a:stretch>
        </p:blipFill>
        <p:spPr bwMode="auto">
          <a:xfrm>
            <a:off x="2619375" y="2251859"/>
            <a:ext cx="1795463" cy="135255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2052" name="TextBox 1"/>
          <p:cNvSpPr txBox="1">
            <a:spLocks noChangeArrowheads="1"/>
          </p:cNvSpPr>
          <p:nvPr/>
        </p:nvSpPr>
        <p:spPr bwMode="auto">
          <a:xfrm>
            <a:off x="2786063" y="3856822"/>
            <a:ext cx="14986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n-US" altLang="en-US"/>
              <a:t>Hydrocodone</a:t>
            </a:r>
          </a:p>
        </p:txBody>
      </p:sp>
      <p:sp>
        <p:nvSpPr>
          <p:cNvPr id="2053" name="TextBox 2"/>
          <p:cNvSpPr txBox="1">
            <a:spLocks noChangeArrowheads="1"/>
          </p:cNvSpPr>
          <p:nvPr/>
        </p:nvSpPr>
        <p:spPr bwMode="auto">
          <a:xfrm>
            <a:off x="7026275" y="3869522"/>
            <a:ext cx="13716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n-US" altLang="en-US"/>
              <a:t>Oxycodone</a:t>
            </a:r>
          </a:p>
        </p:txBody>
      </p:sp>
      <p:sp>
        <p:nvSpPr>
          <p:cNvPr id="2054" name="TextBox 5"/>
          <p:cNvSpPr txBox="1">
            <a:spLocks noChangeArrowheads="1"/>
          </p:cNvSpPr>
          <p:nvPr/>
        </p:nvSpPr>
        <p:spPr bwMode="auto">
          <a:xfrm>
            <a:off x="5272088" y="3844122"/>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n-US" altLang="en-US"/>
              <a:t>Heroin</a:t>
            </a:r>
          </a:p>
        </p:txBody>
      </p:sp>
      <p:pic>
        <p:nvPicPr>
          <p:cNvPr id="5129" name="Picture 9" descr="File:Heroin - Heroine.svg">
            <a:hlinkClick r:id="rId7"/>
          </p:cNvPr>
          <p:cNvPicPr>
            <a:picLocks noChangeAspect="1" noChangeArrowheads="1"/>
          </p:cNvPicPr>
          <p:nvPr/>
        </p:nvPicPr>
        <p:blipFill>
          <a:blip r:embed="rId8"/>
          <a:srcRect/>
          <a:stretch>
            <a:fillRect/>
          </a:stretch>
        </p:blipFill>
        <p:spPr bwMode="auto">
          <a:xfrm>
            <a:off x="4572000" y="2247097"/>
            <a:ext cx="2046288" cy="136207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11" name="Title 3"/>
          <p:cNvSpPr txBox="1">
            <a:spLocks/>
          </p:cNvSpPr>
          <p:nvPr/>
        </p:nvSpPr>
        <p:spPr bwMode="auto">
          <a:xfrm>
            <a:off x="2667000" y="21771"/>
            <a:ext cx="7772400" cy="1295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r>
              <a:rPr lang="en-AU" sz="3700" b="1" dirty="0">
                <a:solidFill>
                  <a:schemeClr val="bg1"/>
                </a:solidFill>
                <a:latin typeface="Calibri" panose="020F0502020204030204" pitchFamily="34" charset="0"/>
              </a:rPr>
              <a:t>The Link Between </a:t>
            </a:r>
            <a:r>
              <a:rPr lang="en-AU" sz="3700" b="1" dirty="0" smtClean="0">
                <a:solidFill>
                  <a:schemeClr val="bg1"/>
                </a:solidFill>
                <a:latin typeface="Calibri" panose="020F0502020204030204" pitchFamily="34" charset="0"/>
              </a:rPr>
              <a:t>Heroin</a:t>
            </a:r>
            <a:br>
              <a:rPr lang="en-AU" sz="3700" b="1" dirty="0" smtClean="0">
                <a:solidFill>
                  <a:schemeClr val="bg1"/>
                </a:solidFill>
                <a:latin typeface="Calibri" panose="020F0502020204030204" pitchFamily="34" charset="0"/>
              </a:rPr>
            </a:br>
            <a:r>
              <a:rPr lang="en-AU" sz="3700" b="1" dirty="0" smtClean="0">
                <a:solidFill>
                  <a:schemeClr val="bg1"/>
                </a:solidFill>
                <a:latin typeface="Calibri" panose="020F0502020204030204" pitchFamily="34" charset="0"/>
              </a:rPr>
              <a:t>and </a:t>
            </a:r>
            <a:r>
              <a:rPr lang="en-AU" sz="3700" b="1" dirty="0">
                <a:solidFill>
                  <a:schemeClr val="bg1"/>
                </a:solidFill>
                <a:latin typeface="Calibri" panose="020F0502020204030204" pitchFamily="34" charset="0"/>
              </a:rPr>
              <a:t>Prescription Drugs</a:t>
            </a:r>
            <a:endParaRPr lang="en-US" sz="3700" b="1" dirty="0">
              <a:solidFill>
                <a:schemeClr val="bg1"/>
              </a:solidFill>
              <a:latin typeface="Calibri" panose="020F0502020204030204" pitchFamily="34" charset="0"/>
            </a:endParaRPr>
          </a:p>
        </p:txBody>
      </p:sp>
    </p:spTree>
    <p:extLst>
      <p:ext uri="{BB962C8B-B14F-4D97-AF65-F5344CB8AC3E}">
        <p14:creationId xmlns:p14="http://schemas.microsoft.com/office/powerpoint/2010/main" val="29309646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path" presetSubtype="0" accel="50000" decel="50000" fill="hold" nodeType="withEffect">
                                  <p:stCondLst>
                                    <p:cond delay="3000"/>
                                  </p:stCondLst>
                                  <p:childTnLst>
                                    <p:animMotion origin="layout" path="M -1.94444E-6 9.34752E-7 L 0.24879 0.00231 " pathEditMode="relative" rAng="0" ptsTypes="AA">
                                      <p:cBhvr>
                                        <p:cTn id="6" dur="4000" fill="hold"/>
                                        <p:tgtEl>
                                          <p:spTgt spid="5127"/>
                                        </p:tgtEl>
                                        <p:attrNameLst>
                                          <p:attrName>ppt_x</p:attrName>
                                          <p:attrName>ppt_y</p:attrName>
                                        </p:attrNameLst>
                                      </p:cBhvr>
                                      <p:rCtr x="12431" y="116"/>
                                    </p:animMotion>
                                  </p:childTnLst>
                                </p:cTn>
                              </p:par>
                              <p:par>
                                <p:cTn id="7" presetID="42" presetClass="path" presetSubtype="0" accel="50000" decel="50000" fill="hold" nodeType="withEffect">
                                  <p:stCondLst>
                                    <p:cond delay="3250"/>
                                  </p:stCondLst>
                                  <p:childTnLst>
                                    <p:animMotion origin="layout" path="M -2.5E-6 9.34752E-7 L -0.21823 0.00231 " pathEditMode="relative" rAng="0" ptsTypes="AA">
                                      <p:cBhvr>
                                        <p:cTn id="8" dur="3500" fill="hold"/>
                                        <p:tgtEl>
                                          <p:spTgt spid="5124"/>
                                        </p:tgtEl>
                                        <p:attrNameLst>
                                          <p:attrName>ppt_x</p:attrName>
                                          <p:attrName>ppt_y</p:attrName>
                                        </p:attrNameLst>
                                      </p:cBhvr>
                                      <p:rCtr x="-10920" y="11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G:\JENNIFER ROWE\PRESCRIPTION-DRUG-TASK-FORCE_POWERPOINT-GRAPHIC.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21772"/>
            <a:ext cx="9216571" cy="691242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oxyphotos 012"/>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a:xfrm>
            <a:off x="2438400" y="2298240"/>
            <a:ext cx="2514600" cy="227240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3" name="Rectangle 2"/>
          <p:cNvSpPr/>
          <p:nvPr/>
        </p:nvSpPr>
        <p:spPr>
          <a:xfrm>
            <a:off x="2985078" y="1714322"/>
            <a:ext cx="1891722" cy="369332"/>
          </a:xfrm>
          <a:prstGeom prst="rect">
            <a:avLst/>
          </a:prstGeom>
        </p:spPr>
        <p:txBody>
          <a:bodyPr wrap="square">
            <a:spAutoFit/>
          </a:bodyPr>
          <a:lstStyle/>
          <a:p>
            <a:r>
              <a:rPr lang="en-US" dirty="0">
                <a:solidFill>
                  <a:srgbClr val="005495"/>
                </a:solidFill>
              </a:rPr>
              <a:t>1 equals 16</a:t>
            </a:r>
          </a:p>
        </p:txBody>
      </p:sp>
      <p:pic>
        <p:nvPicPr>
          <p:cNvPr id="9" name="Picture 4" descr="oxypics 00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a:xfrm>
            <a:off x="5486400" y="2286000"/>
            <a:ext cx="3183163" cy="229688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10" name="Rectangle 9"/>
          <p:cNvSpPr/>
          <p:nvPr/>
        </p:nvSpPr>
        <p:spPr>
          <a:xfrm>
            <a:off x="5029200" y="1714322"/>
            <a:ext cx="3884397" cy="369332"/>
          </a:xfrm>
          <a:prstGeom prst="rect">
            <a:avLst/>
          </a:prstGeom>
        </p:spPr>
        <p:txBody>
          <a:bodyPr wrap="none">
            <a:spAutoFit/>
          </a:bodyPr>
          <a:lstStyle/>
          <a:p>
            <a:r>
              <a:rPr lang="en-US" dirty="0">
                <a:solidFill>
                  <a:srgbClr val="005495"/>
                </a:solidFill>
              </a:rPr>
              <a:t>100 equals 1600 </a:t>
            </a:r>
            <a:r>
              <a:rPr lang="en-US" dirty="0" err="1">
                <a:solidFill>
                  <a:srgbClr val="005495"/>
                </a:solidFill>
              </a:rPr>
              <a:t>Percocets</a:t>
            </a:r>
            <a:r>
              <a:rPr lang="en-US" dirty="0">
                <a:solidFill>
                  <a:srgbClr val="005495"/>
                </a:solidFill>
              </a:rPr>
              <a:t> </a:t>
            </a:r>
            <a:r>
              <a:rPr lang="en-US" dirty="0" smtClean="0">
                <a:solidFill>
                  <a:srgbClr val="005495"/>
                </a:solidFill>
              </a:rPr>
              <a:t>= $</a:t>
            </a:r>
            <a:r>
              <a:rPr lang="en-US" dirty="0">
                <a:solidFill>
                  <a:srgbClr val="005495"/>
                </a:solidFill>
              </a:rPr>
              <a:t>8000</a:t>
            </a:r>
          </a:p>
        </p:txBody>
      </p:sp>
      <p:sp>
        <p:nvSpPr>
          <p:cNvPr id="11" name="Title 3"/>
          <p:cNvSpPr txBox="1">
            <a:spLocks/>
          </p:cNvSpPr>
          <p:nvPr/>
        </p:nvSpPr>
        <p:spPr bwMode="auto">
          <a:xfrm>
            <a:off x="2667000" y="21771"/>
            <a:ext cx="7772400" cy="1295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r>
              <a:rPr lang="en-US" sz="3700" b="1" dirty="0">
                <a:solidFill>
                  <a:schemeClr val="bg1"/>
                </a:solidFill>
                <a:latin typeface="Calibri" panose="020F0502020204030204" pitchFamily="34" charset="0"/>
              </a:rPr>
              <a:t>Scope of the </a:t>
            </a:r>
            <a:r>
              <a:rPr lang="en-US" sz="3700" b="1" dirty="0" smtClean="0">
                <a:solidFill>
                  <a:schemeClr val="bg1"/>
                </a:solidFill>
                <a:latin typeface="Calibri" panose="020F0502020204030204" pitchFamily="34" charset="0"/>
              </a:rPr>
              <a:t>Prescription</a:t>
            </a:r>
            <a:br>
              <a:rPr lang="en-US" sz="3700" b="1" dirty="0" smtClean="0">
                <a:solidFill>
                  <a:schemeClr val="bg1"/>
                </a:solidFill>
                <a:latin typeface="Calibri" panose="020F0502020204030204" pitchFamily="34" charset="0"/>
              </a:rPr>
            </a:br>
            <a:r>
              <a:rPr lang="en-US" sz="3700" b="1" dirty="0" smtClean="0">
                <a:solidFill>
                  <a:schemeClr val="bg1"/>
                </a:solidFill>
                <a:latin typeface="Calibri" panose="020F0502020204030204" pitchFamily="34" charset="0"/>
              </a:rPr>
              <a:t>Drug </a:t>
            </a:r>
            <a:r>
              <a:rPr lang="en-US" sz="3700" b="1" dirty="0">
                <a:solidFill>
                  <a:schemeClr val="bg1"/>
                </a:solidFill>
                <a:latin typeface="Calibri" panose="020F0502020204030204" pitchFamily="34" charset="0"/>
              </a:rPr>
              <a:t>Epidemic</a:t>
            </a:r>
          </a:p>
        </p:txBody>
      </p:sp>
    </p:spTree>
    <p:extLst>
      <p:ext uri="{BB962C8B-B14F-4D97-AF65-F5344CB8AC3E}">
        <p14:creationId xmlns:p14="http://schemas.microsoft.com/office/powerpoint/2010/main" val="7551126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19"/>
          <p:cNvSpPr>
            <a:spLocks noGrp="1"/>
          </p:cNvSpPr>
          <p:nvPr>
            <p:ph type="body" sz="half" idx="4294967295"/>
          </p:nvPr>
        </p:nvSpPr>
        <p:spPr>
          <a:xfrm>
            <a:off x="2663371" y="1565275"/>
            <a:ext cx="4035425" cy="4530725"/>
          </a:xfrm>
        </p:spPr>
        <p:txBody>
          <a:bodyPr/>
          <a:lstStyle/>
          <a:p>
            <a:pPr eaLnBrk="1" hangingPunct="1">
              <a:lnSpc>
                <a:spcPct val="90000"/>
              </a:lnSpc>
              <a:buFont typeface="Arial" panose="020B0604020202020204" pitchFamily="34" charset="0"/>
              <a:buChar char="•"/>
            </a:pPr>
            <a:r>
              <a:rPr lang="en-US" sz="2000" b="1" dirty="0" smtClean="0">
                <a:solidFill>
                  <a:srgbClr val="0070C0"/>
                </a:solidFill>
                <a:latin typeface="Calibri" pitchFamily="34" charset="0"/>
              </a:rPr>
              <a:t>Heroin 	Hydrocodone </a:t>
            </a:r>
          </a:p>
          <a:p>
            <a:pPr eaLnBrk="1" hangingPunct="1">
              <a:lnSpc>
                <a:spcPct val="90000"/>
              </a:lnSpc>
              <a:buFont typeface="Arial" panose="020B0604020202020204" pitchFamily="34" charset="0"/>
              <a:buChar char="•"/>
            </a:pPr>
            <a:r>
              <a:rPr lang="en-US" sz="2000" b="1" dirty="0" smtClean="0">
                <a:solidFill>
                  <a:srgbClr val="0070C0"/>
                </a:solidFill>
                <a:latin typeface="Calibri" pitchFamily="34" charset="0"/>
              </a:rPr>
              <a:t>Codeine	Oxycodone </a:t>
            </a:r>
          </a:p>
          <a:p>
            <a:pPr eaLnBrk="1" hangingPunct="1">
              <a:lnSpc>
                <a:spcPct val="90000"/>
              </a:lnSpc>
              <a:buFont typeface="Arial" panose="020B0604020202020204" pitchFamily="34" charset="0"/>
              <a:buChar char="•"/>
            </a:pPr>
            <a:r>
              <a:rPr lang="en-US" sz="2000" b="1" dirty="0" smtClean="0">
                <a:solidFill>
                  <a:srgbClr val="0070C0"/>
                </a:solidFill>
                <a:latin typeface="Calibri" pitchFamily="34" charset="0"/>
              </a:rPr>
              <a:t>Demerol	</a:t>
            </a:r>
            <a:r>
              <a:rPr lang="en-US" sz="2000" b="1" dirty="0" err="1" smtClean="0">
                <a:solidFill>
                  <a:srgbClr val="0070C0"/>
                </a:solidFill>
                <a:latin typeface="Calibri" pitchFamily="34" charset="0"/>
              </a:rPr>
              <a:t>Levorphanol</a:t>
            </a:r>
            <a:r>
              <a:rPr lang="en-US" sz="2000" b="1" dirty="0" smtClean="0">
                <a:solidFill>
                  <a:srgbClr val="0070C0"/>
                </a:solidFill>
                <a:latin typeface="Calibri" pitchFamily="34" charset="0"/>
              </a:rPr>
              <a:t>  	</a:t>
            </a:r>
          </a:p>
          <a:p>
            <a:pPr eaLnBrk="1" hangingPunct="1">
              <a:lnSpc>
                <a:spcPct val="90000"/>
              </a:lnSpc>
              <a:buFont typeface="Arial" panose="020B0604020202020204" pitchFamily="34" charset="0"/>
              <a:buChar char="•"/>
            </a:pPr>
            <a:r>
              <a:rPr lang="en-US" sz="2000" b="1" dirty="0" smtClean="0">
                <a:solidFill>
                  <a:srgbClr val="0070C0"/>
                </a:solidFill>
                <a:latin typeface="Calibri" pitchFamily="34" charset="0"/>
              </a:rPr>
              <a:t>OxyContin  	Tylenol 3 	</a:t>
            </a:r>
          </a:p>
          <a:p>
            <a:pPr eaLnBrk="1" hangingPunct="1">
              <a:lnSpc>
                <a:spcPct val="90000"/>
              </a:lnSpc>
              <a:buFont typeface="Arial" panose="020B0604020202020204" pitchFamily="34" charset="0"/>
              <a:buChar char="•"/>
            </a:pPr>
            <a:r>
              <a:rPr lang="en-US" sz="2000" b="1" dirty="0" smtClean="0">
                <a:solidFill>
                  <a:srgbClr val="0070C0"/>
                </a:solidFill>
                <a:latin typeface="Calibri" pitchFamily="34" charset="0"/>
              </a:rPr>
              <a:t>Percocet	Morphine</a:t>
            </a:r>
          </a:p>
          <a:p>
            <a:pPr eaLnBrk="1" hangingPunct="1">
              <a:lnSpc>
                <a:spcPct val="90000"/>
              </a:lnSpc>
              <a:buFont typeface="Arial" panose="020B0604020202020204" pitchFamily="34" charset="0"/>
              <a:buChar char="•"/>
            </a:pPr>
            <a:r>
              <a:rPr lang="en-US" sz="2000" b="1" dirty="0" smtClean="0">
                <a:solidFill>
                  <a:srgbClr val="0070C0"/>
                </a:solidFill>
                <a:latin typeface="Calibri" pitchFamily="34" charset="0"/>
              </a:rPr>
              <a:t>Percodan	Vicodin</a:t>
            </a:r>
          </a:p>
          <a:p>
            <a:pPr eaLnBrk="1" hangingPunct="1">
              <a:lnSpc>
                <a:spcPct val="90000"/>
              </a:lnSpc>
              <a:buFont typeface="Arial" panose="020B0604020202020204" pitchFamily="34" charset="0"/>
              <a:buChar char="•"/>
            </a:pPr>
            <a:r>
              <a:rPr lang="en-US" sz="2000" b="1" dirty="0" smtClean="0">
                <a:solidFill>
                  <a:srgbClr val="0070C0"/>
                </a:solidFill>
                <a:latin typeface="Calibri" pitchFamily="34" charset="0"/>
              </a:rPr>
              <a:t>Codeine	Demerol</a:t>
            </a:r>
          </a:p>
          <a:p>
            <a:pPr eaLnBrk="1" hangingPunct="1">
              <a:lnSpc>
                <a:spcPct val="90000"/>
              </a:lnSpc>
              <a:buFont typeface="Arial" panose="020B0604020202020204" pitchFamily="34" charset="0"/>
              <a:buChar char="•"/>
            </a:pPr>
            <a:r>
              <a:rPr lang="en-US" sz="2000" b="1" dirty="0" smtClean="0">
                <a:solidFill>
                  <a:srgbClr val="0070C0"/>
                </a:solidFill>
                <a:latin typeface="Calibri" pitchFamily="34" charset="0"/>
              </a:rPr>
              <a:t>Morphine  	Darvocet </a:t>
            </a:r>
          </a:p>
          <a:p>
            <a:pPr eaLnBrk="1" hangingPunct="1">
              <a:lnSpc>
                <a:spcPct val="90000"/>
              </a:lnSpc>
              <a:buFont typeface="Arial" panose="020B0604020202020204" pitchFamily="34" charset="0"/>
              <a:buChar char="•"/>
            </a:pPr>
            <a:r>
              <a:rPr lang="en-US" sz="2000" b="1" dirty="0" smtClean="0">
                <a:solidFill>
                  <a:srgbClr val="0070C0"/>
                </a:solidFill>
                <a:latin typeface="Calibri" pitchFamily="34" charset="0"/>
              </a:rPr>
              <a:t>Fentanyl 	</a:t>
            </a:r>
            <a:r>
              <a:rPr lang="en-US" sz="2000" b="1" dirty="0" err="1" smtClean="0">
                <a:solidFill>
                  <a:srgbClr val="0070C0"/>
                </a:solidFill>
                <a:latin typeface="Calibri" pitchFamily="34" charset="0"/>
              </a:rPr>
              <a:t>Dilaudid</a:t>
            </a:r>
            <a:r>
              <a:rPr lang="en-US" sz="2000" b="1" dirty="0" smtClean="0">
                <a:solidFill>
                  <a:srgbClr val="0070C0"/>
                </a:solidFill>
                <a:latin typeface="Calibri" pitchFamily="34" charset="0"/>
              </a:rPr>
              <a:t> </a:t>
            </a:r>
          </a:p>
          <a:p>
            <a:pPr eaLnBrk="1" hangingPunct="1">
              <a:lnSpc>
                <a:spcPct val="90000"/>
              </a:lnSpc>
              <a:buFont typeface="Arial" panose="020B0604020202020204" pitchFamily="34" charset="0"/>
              <a:buChar char="•"/>
            </a:pPr>
            <a:r>
              <a:rPr lang="en-US" sz="2000" b="1" dirty="0" smtClean="0">
                <a:solidFill>
                  <a:srgbClr val="0070C0"/>
                </a:solidFill>
                <a:latin typeface="Calibri" pitchFamily="34" charset="0"/>
              </a:rPr>
              <a:t>Methadone	Opium</a:t>
            </a:r>
          </a:p>
          <a:p>
            <a:pPr eaLnBrk="1" hangingPunct="1">
              <a:lnSpc>
                <a:spcPct val="90000"/>
              </a:lnSpc>
              <a:buFont typeface="Arial" panose="020B0604020202020204" pitchFamily="34" charset="0"/>
              <a:buChar char="•"/>
            </a:pPr>
            <a:r>
              <a:rPr lang="en-US" sz="2000" b="1" dirty="0" smtClean="0">
                <a:solidFill>
                  <a:srgbClr val="0070C0"/>
                </a:solidFill>
                <a:latin typeface="Calibri" pitchFamily="34" charset="0"/>
              </a:rPr>
              <a:t>Opium	</a:t>
            </a:r>
            <a:r>
              <a:rPr lang="en-US" sz="2000" b="1" dirty="0" err="1" smtClean="0">
                <a:solidFill>
                  <a:srgbClr val="0070C0"/>
                </a:solidFill>
                <a:latin typeface="Calibri" pitchFamily="34" charset="0"/>
              </a:rPr>
              <a:t>Tylox</a:t>
            </a:r>
            <a:endParaRPr lang="en-US" sz="2000" b="1" dirty="0" smtClean="0">
              <a:solidFill>
                <a:srgbClr val="0070C0"/>
              </a:solidFill>
              <a:latin typeface="Calibri" pitchFamily="34" charset="0"/>
            </a:endParaRPr>
          </a:p>
          <a:p>
            <a:pPr eaLnBrk="1" hangingPunct="1">
              <a:lnSpc>
                <a:spcPct val="80000"/>
              </a:lnSpc>
              <a:buFont typeface="Arial" panose="020B0604020202020204" pitchFamily="34" charset="0"/>
              <a:buChar char="•"/>
            </a:pPr>
            <a:endParaRPr lang="en-US" sz="2200" b="1" dirty="0" smtClean="0">
              <a:solidFill>
                <a:srgbClr val="0070C0"/>
              </a:solidFill>
              <a:latin typeface="Calibri" pitchFamily="34" charset="0"/>
            </a:endParaRPr>
          </a:p>
        </p:txBody>
      </p:sp>
      <p:pic>
        <p:nvPicPr>
          <p:cNvPr id="61443" name="Picture 2" descr="http://www.usnodrugs.com/img/heroin-blacktar.jpg"/>
          <p:cNvPicPr>
            <a:picLocks noGrp="1" noChangeAspect="1" noChangeArrowheads="1"/>
          </p:cNvPicPr>
          <p:nvPr>
            <p:ph sz="half" idx="4294967295"/>
          </p:nvPr>
        </p:nvPicPr>
        <p:blipFill>
          <a:blip r:embed="rId2" cstate="print"/>
          <a:srcRect/>
          <a:stretch>
            <a:fillRect/>
          </a:stretch>
        </p:blipFill>
        <p:spPr>
          <a:xfrm>
            <a:off x="6019800" y="3276600"/>
            <a:ext cx="2905115" cy="1908175"/>
          </a:xfrm>
        </p:spPr>
      </p:pic>
      <p:sp>
        <p:nvSpPr>
          <p:cNvPr id="5" name="Title 3"/>
          <p:cNvSpPr txBox="1">
            <a:spLocks/>
          </p:cNvSpPr>
          <p:nvPr/>
        </p:nvSpPr>
        <p:spPr bwMode="auto">
          <a:xfrm>
            <a:off x="2667000" y="21771"/>
            <a:ext cx="7772400" cy="1295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eaLnBrk="1" hangingPunct="1"/>
            <a:r>
              <a:rPr lang="en-US" sz="4000" b="1" kern="0" dirty="0" smtClean="0">
                <a:solidFill>
                  <a:schemeClr val="bg1"/>
                </a:solidFill>
                <a:latin typeface="Calibri" pitchFamily="34" charset="0"/>
              </a:rPr>
              <a:t>Most commonly used opioids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Edge">
  <a:themeElements>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fontScheme name="Edge">
      <a:majorFont>
        <a:latin typeface="Garamond"/>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Edge</Template>
  <TotalTime>5915</TotalTime>
  <Words>1400</Words>
  <Application>Microsoft Office PowerPoint</Application>
  <PresentationFormat>On-screen Show (4:3)</PresentationFormat>
  <Paragraphs>242</Paragraphs>
  <Slides>36</Slides>
  <Notes>12</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36</vt:i4>
      </vt:variant>
    </vt:vector>
  </HeadingPairs>
  <TitlesOfParts>
    <vt:vector size="46" baseType="lpstr">
      <vt:lpstr>Arial Unicode MS</vt:lpstr>
      <vt:lpstr>ＭＳ Ｐゴシック</vt:lpstr>
      <vt:lpstr>Arial</vt:lpstr>
      <vt:lpstr>Calibri</vt:lpstr>
      <vt:lpstr>Courier New</vt:lpstr>
      <vt:lpstr>Garamond</vt:lpstr>
      <vt:lpstr>Lucida Sans Unicode</vt:lpstr>
      <vt:lpstr>Times New Roman</vt:lpstr>
      <vt:lpstr>Wingdings</vt:lpstr>
      <vt:lpstr>Edge</vt:lpstr>
      <vt:lpstr>Overdose Response Training</vt:lpstr>
      <vt:lpstr>PowerPoint Presentation</vt:lpstr>
      <vt:lpstr>PowerPoint Presentation</vt:lpstr>
      <vt:lpstr>PowerPoint Presentation</vt:lpstr>
      <vt:lpstr>PowerPoint Presentation</vt:lpstr>
      <vt:lpstr>The term opiate is often used as a synonym for opioid, but it is more. The term opiate is often used properly limited to the natural opium alkaloids and the semi-synthetics derived from them.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How does Naloxone effect overdose?</vt:lpstr>
      <vt:lpstr>PowerPoint Presentation</vt:lpstr>
      <vt:lpstr>Really high </vt:lpstr>
      <vt:lpstr>PowerPoint Presentation</vt:lpstr>
      <vt:lpstr>PowerPoint Presentation</vt:lpstr>
      <vt:lpstr>Don’t Forget Scene Safety:  Potential Hazards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National &amp; regional drug threat</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maya</dc:creator>
  <cp:lastModifiedBy>Kunkel, Tara</cp:lastModifiedBy>
  <cp:revision>168</cp:revision>
  <cp:lastPrinted>2014-03-19T14:14:21Z</cp:lastPrinted>
  <dcterms:created xsi:type="dcterms:W3CDTF">2013-03-04T01:30:58Z</dcterms:created>
  <dcterms:modified xsi:type="dcterms:W3CDTF">2014-09-04T22:06:23Z</dcterms:modified>
</cp:coreProperties>
</file>