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80" r:id="rId5"/>
    <p:sldId id="292" r:id="rId6"/>
    <p:sldId id="293" r:id="rId7"/>
    <p:sldId id="294" r:id="rId8"/>
    <p:sldId id="301" r:id="rId9"/>
    <p:sldId id="303" r:id="rId10"/>
    <p:sldId id="305" r:id="rId11"/>
    <p:sldId id="306" r:id="rId12"/>
    <p:sldId id="307" r:id="rId13"/>
    <p:sldId id="308" r:id="rId14"/>
    <p:sldId id="309" r:id="rId15"/>
    <p:sldId id="310" r:id="rId16"/>
    <p:sldId id="295" r:id="rId17"/>
    <p:sldId id="311" r:id="rId18"/>
    <p:sldId id="297" r:id="rId19"/>
    <p:sldId id="299" r:id="rId20"/>
  </p:sldIdLst>
  <p:sldSz cx="9144000" cy="6858000" type="screen4x3"/>
  <p:notesSz cx="6958013" cy="9004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B97"/>
    <a:srgbClr val="FFFFFF"/>
    <a:srgbClr val="00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7" autoAdjust="0"/>
    <p:restoredTop sz="86424" autoAdjust="0"/>
  </p:normalViewPr>
  <p:slideViewPr>
    <p:cSldViewPr snapToGrid="0" snapToObjects="1">
      <p:cViewPr varScale="1">
        <p:scale>
          <a:sx n="95" d="100"/>
          <a:sy n="95" d="100"/>
        </p:scale>
        <p:origin x="42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5139" cy="450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1264" y="0"/>
            <a:ext cx="3015139" cy="450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23175-169F-3846-BA4D-E652445F38E3}" type="datetimeFigureOut">
              <a:rPr lang="en-US" smtClean="0"/>
              <a:t>6/29/2016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2522"/>
            <a:ext cx="3015139" cy="450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1264" y="8552522"/>
            <a:ext cx="3015139" cy="450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6097F-446C-1B4D-939C-DE6109EA7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281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5139" cy="450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41264" y="0"/>
            <a:ext cx="3015139" cy="450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B3D8F-114B-A443-AC93-AB6267D4A736}" type="datetimeFigureOut">
              <a:rPr lang="en-US" smtClean="0"/>
              <a:t>6/29/2016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8725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802" y="4277043"/>
            <a:ext cx="5566410" cy="40519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2522"/>
            <a:ext cx="3015139" cy="450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41264" y="8552522"/>
            <a:ext cx="3015139" cy="450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6F691-95C7-1B40-B9ED-37CC98F20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807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2072639" cy="68579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14" y="6280480"/>
            <a:ext cx="2282870" cy="4235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6218" y="1404216"/>
            <a:ext cx="6497782" cy="3749675"/>
          </a:xfrm>
          <a:prstGeom prst="rect">
            <a:avLst/>
          </a:prstGeom>
        </p:spPr>
        <p:txBody>
          <a:bodyPr/>
          <a:lstStyle>
            <a:lvl1pPr marL="0" algn="l" rtl="0" eaLnBrk="1" fontAlgn="t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defRPr lang="en-US" sz="4400" b="0" i="0" u="none" strike="noStrike" smtClean="0">
                <a:effectLst/>
              </a:defRPr>
            </a:lvl1pPr>
          </a:lstStyle>
          <a:p>
            <a:pPr marL="0" algn="l" rtl="0" eaLnBrk="1" fontAlgn="t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0" i="0" u="none" strike="noStrike" kern="1200" cap="all" dirty="0">
                <a:solidFill>
                  <a:srgbClr val="2F6B97"/>
                </a:solidFill>
                <a:effectLst/>
                <a:latin typeface="Franklin Gothic Book" panose="020B0503020102020204" pitchFamily="34" charset="0"/>
                <a:cs typeface="Franklin Gothic Book" panose="020B0503020102020204" pitchFamily="34" charset="0"/>
              </a:rPr>
              <a:t>TITLE SLIDE WITHOUT GRAPHICS AND PHOTOS</a:t>
            </a:r>
            <a:br>
              <a:rPr lang="en-US" sz="2400" b="0" i="0" u="none" strike="noStrike" dirty="0">
                <a:effectLst/>
                <a:latin typeface="Arial" panose="020B0604020202020204" pitchFamily="34" charset="0"/>
              </a:rPr>
            </a:br>
            <a:r>
              <a:rPr lang="en-US" sz="3600" b="0" i="0" u="none" strike="noStrike" kern="1200" dirty="0">
                <a:solidFill>
                  <a:srgbClr val="2F6B97"/>
                </a:solidFill>
                <a:effectLst/>
                <a:latin typeface="Franklin Gothic Medium" panose="020B0603020102020204" pitchFamily="34" charset="0"/>
                <a:ea typeface="Ebrima" panose="02000000000000000000" pitchFamily="2" charset="0"/>
                <a:cs typeface="Franklin Gothic Medium" panose="020B0603020102020204" pitchFamily="34" charset="0"/>
              </a:rPr>
              <a:t>Presentation Subtitle</a:t>
            </a:r>
            <a:br>
              <a:rPr lang="en-US" sz="2400" b="0" i="0" u="none" strike="noStrike" dirty="0">
                <a:effectLst/>
                <a:latin typeface="Arial" panose="020B0604020202020204" pitchFamily="34" charset="0"/>
              </a:rPr>
            </a:br>
            <a:r>
              <a:rPr lang="en-US" sz="1800" b="0" i="0" u="none" strike="noStrike" kern="1200" dirty="0">
                <a:solidFill>
                  <a:srgbClr val="7F7F7F"/>
                </a:solidFill>
                <a:effectLst/>
                <a:latin typeface="Franklin Gothic Medium" panose="020B0603020102020204" pitchFamily="34" charset="0"/>
                <a:ea typeface="Ebrima" panose="02000000000000000000" pitchFamily="2" charset="0"/>
                <a:cs typeface="Franklin Gothic Medium" panose="020B0603020102020204" pitchFamily="34" charset="0"/>
              </a:rPr>
              <a:t>Presenter Name</a:t>
            </a:r>
            <a:br>
              <a:rPr lang="en-US" sz="2400" b="0" i="0" u="none" strike="noStrike" dirty="0">
                <a:effectLst/>
                <a:latin typeface="Arial" panose="020B0604020202020204" pitchFamily="34" charset="0"/>
              </a:rPr>
            </a:br>
            <a:r>
              <a:rPr lang="en-US" sz="1800" b="0" i="0" u="none" strike="noStrike" kern="1200" dirty="0">
                <a:solidFill>
                  <a:srgbClr val="7F7F7F"/>
                </a:solidFill>
                <a:effectLst/>
                <a:latin typeface="Franklin Gothic Medium" panose="020B0603020102020204" pitchFamily="34" charset="0"/>
                <a:ea typeface="Ebrima" panose="02000000000000000000" pitchFamily="2" charset="0"/>
                <a:cs typeface="Franklin Gothic Medium" panose="020B0603020102020204" pitchFamily="34" charset="0"/>
              </a:rPr>
              <a:t>Presenter Title </a:t>
            </a:r>
            <a:br>
              <a:rPr lang="en-US" sz="2400" b="0" i="0" u="none" strike="noStrike" dirty="0">
                <a:effectLst/>
                <a:latin typeface="Arial" panose="020B0604020202020204" pitchFamily="34" charset="0"/>
              </a:rPr>
            </a:br>
            <a:r>
              <a:rPr lang="en-US" sz="1800" b="0" i="0" u="none" strike="noStrike" kern="1200" dirty="0">
                <a:solidFill>
                  <a:srgbClr val="7F7F7F"/>
                </a:solidFill>
                <a:effectLst/>
                <a:latin typeface="Franklin Gothic Medium" panose="020B0603020102020204" pitchFamily="34" charset="0"/>
                <a:ea typeface="Ebrima" panose="02000000000000000000" pitchFamily="2" charset="0"/>
                <a:cs typeface="Franklin Gothic Medium" panose="020B0603020102020204" pitchFamily="34" charset="0"/>
              </a:rPr>
              <a:t>Presentation Recipient (committee or group)</a:t>
            </a:r>
            <a:br>
              <a:rPr lang="en-US" sz="2400" b="0" i="0" u="none" strike="noStrike" dirty="0">
                <a:effectLst/>
                <a:latin typeface="Arial" panose="020B0604020202020204" pitchFamily="34" charset="0"/>
              </a:rPr>
            </a:br>
            <a:r>
              <a:rPr lang="en-US" sz="1800" b="0" i="0" u="none" strike="noStrike" kern="1200" dirty="0">
                <a:solidFill>
                  <a:srgbClr val="7F7F7F"/>
                </a:solidFill>
                <a:effectLst/>
                <a:latin typeface="Franklin Gothic Medium" panose="020B0603020102020204" pitchFamily="34" charset="0"/>
                <a:ea typeface="Ebrima" panose="02000000000000000000" pitchFamily="2" charset="0"/>
                <a:cs typeface="Franklin Gothic Medium" panose="020B0603020102020204" pitchFamily="34" charset="0"/>
              </a:rPr>
              <a:t>Presentation Date (Month DD, YYYY format)</a:t>
            </a:r>
            <a:br>
              <a:rPr lang="en-US" sz="2400" b="0" i="0" u="none" strike="noStrike" dirty="0">
                <a:effectLst/>
                <a:latin typeface="Arial" panose="020B0604020202020204" pitchFamily="34" charset="0"/>
              </a:rPr>
            </a:br>
            <a:br>
              <a:rPr lang="en-US" sz="1800" b="0" i="0" u="none" strike="noStrike" dirty="0">
                <a:effectLst/>
                <a:latin typeface="Arial" panose="020B0604020202020204" pitchFamily="34" charset="0"/>
              </a:rPr>
            </a:br>
            <a:endParaRPr lang="en-US" sz="5400" b="0" i="0" u="none" strike="noStrike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7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 - Header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457200" cy="6866818"/>
          </a:xfrm>
          <a:prstGeom prst="rect">
            <a:avLst/>
          </a:prstGeom>
          <a:solidFill>
            <a:srgbClr val="0084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6280480"/>
            <a:ext cx="2282870" cy="423518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8461552" y="6353741"/>
            <a:ext cx="0" cy="27699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59367" y="6419088"/>
            <a:ext cx="258017" cy="1554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7CB1CFCA-EE77-9F4A-8FAE-3286F1D37F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73562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28650" y="1836738"/>
            <a:ext cx="8288338" cy="44434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77240" y="1035170"/>
            <a:ext cx="8366760" cy="17253"/>
          </a:xfrm>
          <a:prstGeom prst="line">
            <a:avLst/>
          </a:prstGeom>
          <a:ln>
            <a:solidFill>
              <a:srgbClr val="2F6B97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6801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 Photo - Full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8461552" y="6353741"/>
            <a:ext cx="0" cy="27699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6280480"/>
            <a:ext cx="2282870" cy="423518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59367" y="6419088"/>
            <a:ext cx="258017" cy="1554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7CB1CFCA-EE77-9F4A-8FAE-3286F1D37F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73562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777240" y="1035170"/>
            <a:ext cx="8366760" cy="17253"/>
          </a:xfrm>
          <a:prstGeom prst="line">
            <a:avLst/>
          </a:prstGeom>
          <a:ln>
            <a:solidFill>
              <a:srgbClr val="2F6B97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0" y="0"/>
            <a:ext cx="457200" cy="6866818"/>
          </a:xfrm>
          <a:prstGeom prst="rect">
            <a:avLst/>
          </a:prstGeom>
          <a:solidFill>
            <a:srgbClr val="0084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777240" y="1303338"/>
            <a:ext cx="8236585" cy="4838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0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 Photo - Full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2"/>
            <a:ext cx="9144000" cy="6126480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6280480"/>
            <a:ext cx="2282870" cy="423518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8461552" y="6353741"/>
            <a:ext cx="0" cy="27699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59367" y="6419088"/>
            <a:ext cx="258017" cy="1554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7CB1CFCA-EE77-9F4A-8FAE-3286F1D37F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303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 - 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6280480"/>
            <a:ext cx="2282870" cy="42351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457200" cy="6866818"/>
          </a:xfrm>
          <a:prstGeom prst="rect">
            <a:avLst/>
          </a:prstGeom>
          <a:solidFill>
            <a:srgbClr val="0084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866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PB - Header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457200" cy="686681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461552" y="6353741"/>
            <a:ext cx="0" cy="276999"/>
          </a:xfrm>
          <a:prstGeom prst="line">
            <a:avLst/>
          </a:prstGeom>
          <a:ln w="12700">
            <a:solidFill>
              <a:srgbClr val="82B1C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6252462"/>
            <a:ext cx="2282870" cy="47955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59367" y="6419088"/>
            <a:ext cx="258017" cy="1554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>
              <a:defRPr sz="1000">
                <a:solidFill>
                  <a:srgbClr val="82B1C9"/>
                </a:solidFill>
                <a:latin typeface="+mj-lt"/>
              </a:defRPr>
            </a:lvl1pPr>
          </a:lstStyle>
          <a:p>
            <a:fld id="{7CB1CFCA-EE77-9F4A-8FAE-3286F1D37F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319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PB - 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457200" cy="6866818"/>
          </a:xfrm>
          <a:prstGeom prst="rect">
            <a:avLst/>
          </a:prstGeom>
          <a:solidFill>
            <a:srgbClr val="0035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6252462"/>
            <a:ext cx="2282870" cy="47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6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11403" y="4852525"/>
            <a:ext cx="4576388" cy="467783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04788" y="3113001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4043008"/>
            <a:ext cx="3859212" cy="374649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211403" y="5397121"/>
            <a:ext cx="4576388" cy="467783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56972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774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7" r:id="rId4"/>
    <p:sldLayoutId id="2147483651" r:id="rId5"/>
    <p:sldLayoutId id="2147483658" r:id="rId6"/>
    <p:sldLayoutId id="2147483659" r:id="rId7"/>
    <p:sldLayoutId id="2147483661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805723"/>
              </p:ext>
            </p:extLst>
          </p:nvPr>
        </p:nvGraphicFramePr>
        <p:xfrm>
          <a:off x="2491153" y="1481172"/>
          <a:ext cx="6652847" cy="292608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652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6136">
                <a:tc>
                  <a:txBody>
                    <a:bodyPr/>
                    <a:lstStyle/>
                    <a:p>
                      <a:pPr algn="l">
                        <a:lnSpc>
                          <a:spcPct val="70000"/>
                        </a:lnSpc>
                      </a:pPr>
                      <a:r>
                        <a:rPr lang="en-US" sz="4000" b="0" i="1" cap="all" spc="-90" dirty="0">
                          <a:solidFill>
                            <a:srgbClr val="2F6B97"/>
                          </a:solidFill>
                          <a:latin typeface="+mn-lt"/>
                          <a:ea typeface="Ebrima" panose="02000000000000000000" pitchFamily="2" charset="0"/>
                          <a:cs typeface="Franklin Gothic Book"/>
                        </a:rPr>
                        <a:t>Status of Body Worn Cameras Around the NCR</a:t>
                      </a:r>
                    </a:p>
                  </a:txBody>
                  <a:tcPr marL="0" marR="457200" marT="0" marB="1371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668">
                <a:tc>
                  <a:txBody>
                    <a:bodyPr/>
                    <a:lstStyle/>
                    <a:p>
                      <a:pPr algn="l">
                        <a:lnSpc>
                          <a:spcPts val="2760"/>
                        </a:lnSpc>
                      </a:pPr>
                      <a:r>
                        <a:rPr lang="en-US" sz="2800" dirty="0">
                          <a:solidFill>
                            <a:srgbClr val="2F6B97"/>
                          </a:solidFill>
                          <a:latin typeface="Franklin Gothic Medium"/>
                          <a:ea typeface="Ebrima" panose="02000000000000000000" pitchFamily="2" charset="0"/>
                          <a:cs typeface="Franklin Gothic Medium"/>
                        </a:rPr>
                        <a:t>June 2016</a:t>
                      </a:r>
                    </a:p>
                  </a:txBody>
                  <a:tcPr marL="0" marR="457200" marT="137160" marB="13716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461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Franklin Gothic Medium"/>
                          <a:ea typeface="Ebrima" panose="02000000000000000000" pitchFamily="2" charset="0"/>
                          <a:cs typeface="Franklin Gothic Medium"/>
                        </a:rPr>
                        <a:t>Elliot Harkavy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Franklin Gothic Medium"/>
                          <a:ea typeface="Ebrima" panose="02000000000000000000" pitchFamily="2" charset="0"/>
                          <a:cs typeface="Franklin Gothic Medium"/>
                        </a:rPr>
                        <a:t>COG Public Safety</a:t>
                      </a:r>
                      <a:r>
                        <a:rPr lang="en-US" sz="1400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Franklin Gothic Medium"/>
                          <a:ea typeface="Ebrima" panose="02000000000000000000" pitchFamily="2" charset="0"/>
                          <a:cs typeface="Franklin Gothic Medium"/>
                        </a:rPr>
                        <a:t> Planner</a:t>
                      </a:r>
                      <a:endParaRPr lang="en-US" sz="14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Franklin Gothic Medium"/>
                        <a:ea typeface="Ebrima" panose="02000000000000000000" pitchFamily="2" charset="0"/>
                        <a:cs typeface="Franklin Gothic Medium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endParaRPr lang="en-US" sz="14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Franklin Gothic Medium"/>
                        <a:ea typeface="Ebrima" panose="02000000000000000000" pitchFamily="2" charset="0"/>
                        <a:cs typeface="Franklin Gothic Medium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Franklin Gothic Medium"/>
                          <a:ea typeface="Ebrima" panose="02000000000000000000" pitchFamily="2" charset="0"/>
                          <a:cs typeface="Franklin Gothic Medium"/>
                        </a:rPr>
                        <a:t>Police Technology Subcommittee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Franklin Gothic Medium"/>
                          <a:ea typeface="Ebrima" panose="02000000000000000000" pitchFamily="2" charset="0"/>
                          <a:cs typeface="Franklin Gothic Medium"/>
                        </a:rPr>
                        <a:t>June 30</a:t>
                      </a:r>
                      <a:r>
                        <a:rPr lang="en-US" sz="1400" baseline="30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Franklin Gothic Medium"/>
                          <a:ea typeface="Ebrima" panose="02000000000000000000" pitchFamily="2" charset="0"/>
                          <a:cs typeface="Franklin Gothic Medium"/>
                        </a:rPr>
                        <a:t>th</a:t>
                      </a:r>
                      <a:r>
                        <a:rPr lang="en-US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Franklin Gothic Medium"/>
                          <a:ea typeface="Ebrima" panose="02000000000000000000" pitchFamily="2" charset="0"/>
                          <a:cs typeface="Franklin Gothic Medium"/>
                        </a:rPr>
                        <a:t> 2016</a:t>
                      </a:r>
                    </a:p>
                  </a:txBody>
                  <a:tcPr marL="0" marR="457200" marT="22860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4337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CFCA-EE77-9F4A-8FAE-3286F1D37F0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-137293"/>
            <a:ext cx="7886700" cy="773562"/>
          </a:xfrm>
        </p:spPr>
        <p:txBody>
          <a:bodyPr/>
          <a:lstStyle/>
          <a:p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Status:</a:t>
            </a:r>
            <a:r>
              <a:rPr lang="en-US" sz="3600" b="0" i="0" u="none" strike="noStrike" kern="1200" baseline="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In process of rolling out Body Cameras to all uniformed personnel</a:t>
            </a:r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28650" y="1262920"/>
            <a:ext cx="7886700" cy="4351338"/>
          </a:xfrm>
          <a:prstGeom prst="rect">
            <a:avLst/>
          </a:prstGeom>
        </p:spPr>
        <p:txBody>
          <a:bodyPr/>
          <a:lstStyle/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Berwyn Heights Police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MPD of Washington, DC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Bowie PD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Hyattsville City Police Dept.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Montgomery County Police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Haymarket Police Department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Loudoun County Sheriff's Office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Fairmount Heights Police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8238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CFCA-EE77-9F4A-8FAE-3286F1D37F0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-21655"/>
            <a:ext cx="7886700" cy="773562"/>
          </a:xfrm>
        </p:spPr>
        <p:txBody>
          <a:bodyPr/>
          <a:lstStyle/>
          <a:p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Status: All uniformed personnel are using Body Cameras</a:t>
            </a:r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28650" y="1135464"/>
            <a:ext cx="7886700" cy="5041499"/>
          </a:xfrm>
          <a:prstGeom prst="rect">
            <a:avLst/>
          </a:prstGeom>
        </p:spPr>
        <p:txBody>
          <a:bodyPr/>
          <a:lstStyle/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Laurel PD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Takoma Park PD</a:t>
            </a:r>
            <a:endParaRPr lang="en-US" dirty="0"/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Middleburg </a:t>
            </a:r>
            <a:endParaRPr lang="en-US" dirty="0"/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Upper Marlboro Police Dept.</a:t>
            </a:r>
            <a:r>
              <a:rPr lang="en-US" dirty="0"/>
              <a:t> </a:t>
            </a:r>
            <a:endParaRPr lang="en-US" sz="3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3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Edmonston</a:t>
            </a: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Police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Cheverly Police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Mount Rainier 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683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CFCA-EE77-9F4A-8FAE-3286F1D37F0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Status:</a:t>
            </a:r>
            <a:r>
              <a:rPr lang="en-US" sz="3600" b="0" i="0" u="none" strike="noStrike" kern="1200" baseline="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Other Status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28650" y="1041853"/>
            <a:ext cx="8515350" cy="435133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Virginia State Police</a:t>
            </a:r>
            <a:r>
              <a:rPr lang="en-US" dirty="0"/>
              <a:t> 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statewide contract for body worn cameras is in process. After that a pilot is possible</a:t>
            </a: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H</a:t>
            </a: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erndon Police</a:t>
            </a:r>
            <a:r>
              <a:rPr lang="en-US" dirty="0"/>
              <a:t> 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a few cameras but are currently working on a policy before implementing pilot program</a:t>
            </a: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Prince George’s County PD</a:t>
            </a:r>
            <a:endParaRPr lang="en-US" dirty="0"/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Planning on rolling out BWCs - awaiting delivery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Occoquan Police Department</a:t>
            </a:r>
            <a:r>
              <a:rPr lang="en-US" dirty="0"/>
              <a:t> 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Waiting for Prince William County to finish their research and see who they contract with</a:t>
            </a: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Manassas Park Police</a:t>
            </a:r>
            <a:r>
              <a:rPr lang="en-US" dirty="0"/>
              <a:t> 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officers and detectives wear body cameras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4208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97337440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67" y="1461540"/>
            <a:ext cx="7536265" cy="31718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74371"/>
            <a:ext cx="7886700" cy="773562"/>
          </a:xfrm>
        </p:spPr>
        <p:txBody>
          <a:bodyPr/>
          <a:lstStyle/>
          <a:p>
            <a:r>
              <a:rPr dirty="0"/>
              <a:t>Q3: Has your agency selected a Body Worn Camera platform vendor?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548264" y="1063015"/>
            <a:ext cx="8288338" cy="4443412"/>
          </a:xfrm>
        </p:spPr>
        <p:txBody>
          <a:bodyPr/>
          <a:lstStyle/>
          <a:p>
            <a:r>
              <a:rPr dirty="0"/>
              <a:t>Answered: 52    Skipped: 0</a:t>
            </a:r>
            <a:endParaRPr lang="en-US" dirty="0"/>
          </a:p>
        </p:txBody>
      </p:sp>
      <p:pic>
        <p:nvPicPr>
          <p:cNvPr id="5" name="Picture 4" descr="table97337440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94" y="4623955"/>
            <a:ext cx="8472936" cy="162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37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CFCA-EE77-9F4A-8FAE-3286F1D37F0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</a:t>
            </a:r>
            <a:r>
              <a:rPr lang="en-US" baseline="0" dirty="0"/>
              <a:t> Vendors were selected?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29046" y="1063015"/>
            <a:ext cx="8514954" cy="444341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22 x Taser</a:t>
            </a:r>
          </a:p>
          <a:p>
            <a:pPr>
              <a:spcBef>
                <a:spcPts val="0"/>
              </a:spcBef>
            </a:pPr>
            <a:r>
              <a:rPr lang="en-US" dirty="0"/>
              <a:t>4 x Panasonic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3 TBD or can’t discuss until contract awarded</a:t>
            </a:r>
          </a:p>
          <a:p>
            <a:pPr>
              <a:spcBef>
                <a:spcPts val="0"/>
              </a:spcBef>
            </a:pPr>
            <a:r>
              <a:rPr lang="en-US" dirty="0"/>
              <a:t>Others:</a:t>
            </a:r>
          </a:p>
          <a:p>
            <a:pPr lvl="1">
              <a:spcBef>
                <a:spcPts val="0"/>
              </a:spcBef>
            </a:pPr>
            <a:r>
              <a:rPr lang="en-US" dirty="0"/>
              <a:t>Body Cam, Switching to Digital ally</a:t>
            </a:r>
          </a:p>
          <a:p>
            <a:pPr lvl="1">
              <a:spcBef>
                <a:spcPts val="0"/>
              </a:spcBef>
            </a:pPr>
            <a:r>
              <a:rPr lang="en-US" dirty="0"/>
              <a:t>Body Worn</a:t>
            </a:r>
          </a:p>
          <a:p>
            <a:pPr lvl="1">
              <a:spcBef>
                <a:spcPts val="0"/>
              </a:spcBef>
            </a:pPr>
            <a:r>
              <a:rPr lang="en-US" sz="28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Coban</a:t>
            </a:r>
            <a:r>
              <a:rPr lang="en-US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sz="2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View</a:t>
            </a:r>
            <a:r>
              <a:rPr lang="en-US" dirty="0"/>
              <a:t> </a:t>
            </a:r>
            <a:endParaRPr lang="en-US" sz="28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>
              <a:spcBef>
                <a:spcPts val="0"/>
              </a:spcBef>
            </a:pPr>
            <a:r>
              <a:rPr lang="en-US" sz="28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OnCall</a:t>
            </a:r>
            <a:r>
              <a:rPr lang="en-US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sz="28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Veho</a:t>
            </a:r>
            <a:r>
              <a:rPr lang="en-US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sz="28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Vievu</a:t>
            </a:r>
            <a:r>
              <a:rPr lang="en-US" sz="2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Switching to Panasonic</a:t>
            </a:r>
            <a:r>
              <a:rPr lang="en-US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sz="2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WatchGuard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0618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97350741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012" y="1230309"/>
            <a:ext cx="5388428" cy="317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21655"/>
            <a:ext cx="7886700" cy="773562"/>
          </a:xfrm>
        </p:spPr>
        <p:txBody>
          <a:bodyPr/>
          <a:lstStyle/>
          <a:p>
            <a:r>
              <a:rPr dirty="0"/>
              <a:t>Q5: Does your agency have formal Body Worn Camera Policies?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558312" y="1004832"/>
            <a:ext cx="8288338" cy="4443412"/>
          </a:xfrm>
        </p:spPr>
        <p:txBody>
          <a:bodyPr/>
          <a:lstStyle/>
          <a:p>
            <a:r>
              <a:rPr sz="2400" dirty="0"/>
              <a:t>Answered: 52    Skipped: 0</a:t>
            </a:r>
          </a:p>
        </p:txBody>
      </p:sp>
      <p:pic>
        <p:nvPicPr>
          <p:cNvPr id="5" name="Picture 4" descr="table97350741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044" y="4149970"/>
            <a:ext cx="6154348" cy="217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47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74371"/>
            <a:ext cx="7886700" cy="773562"/>
          </a:xfrm>
        </p:spPr>
        <p:txBody>
          <a:bodyPr/>
          <a:lstStyle/>
          <a:p>
            <a:r>
              <a:rPr dirty="0"/>
              <a:t>Q6: Are Special Operations Units included in </a:t>
            </a:r>
            <a:r>
              <a:rPr lang="en-US" dirty="0"/>
              <a:t>BWC </a:t>
            </a:r>
            <a:r>
              <a:rPr dirty="0"/>
              <a:t>deployment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1083111"/>
            <a:ext cx="8288338" cy="4443412"/>
          </a:xfrm>
        </p:spPr>
        <p:txBody>
          <a:bodyPr/>
          <a:lstStyle/>
          <a:p>
            <a:r>
              <a:rPr dirty="0"/>
              <a:t>Answered: 51    Skipped: 1</a:t>
            </a:r>
          </a:p>
        </p:txBody>
      </p:sp>
      <p:pic>
        <p:nvPicPr>
          <p:cNvPr id="4" name="Picture 3" descr="chart97336047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287" y="1622212"/>
            <a:ext cx="5388428" cy="2267857"/>
          </a:xfrm>
          <a:prstGeom prst="rect">
            <a:avLst/>
          </a:prstGeom>
        </p:spPr>
      </p:pic>
      <p:pic>
        <p:nvPicPr>
          <p:cNvPr id="5" name="Picture 4" descr="table97336047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260" y="3711559"/>
            <a:ext cx="8694259" cy="181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69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Survey Information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52 total responses as of June 26</a:t>
            </a:r>
          </a:p>
          <a:p>
            <a:pPr lvl="1"/>
            <a:r>
              <a:rPr lang="en-US" dirty="0"/>
              <a:t>41 Unique Agencies</a:t>
            </a:r>
          </a:p>
          <a:p>
            <a:r>
              <a:rPr dirty="0"/>
              <a:t>Date Created: Friday, June 10, 2016</a:t>
            </a:r>
          </a:p>
        </p:txBody>
      </p:sp>
    </p:spTree>
    <p:extLst>
      <p:ext uri="{BB962C8B-B14F-4D97-AF65-F5344CB8AC3E}">
        <p14:creationId xmlns:p14="http://schemas.microsoft.com/office/powerpoint/2010/main" val="873985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-75829"/>
            <a:ext cx="7886700" cy="773562"/>
          </a:xfrm>
        </p:spPr>
        <p:txBody>
          <a:bodyPr/>
          <a:lstStyle/>
          <a:p>
            <a:r>
              <a:rPr lang="en-US" dirty="0"/>
              <a:t>Q2: What is the status of Body Worn Cameras in your agency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1022822"/>
            <a:ext cx="8288338" cy="4443412"/>
          </a:xfrm>
        </p:spPr>
        <p:txBody>
          <a:bodyPr/>
          <a:lstStyle/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400" dirty="0"/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</a:rPr>
              <a:t>Answered: 52    Skipped: 0</a:t>
            </a:r>
            <a:endParaRPr lang="en-US" sz="2400" dirty="0">
              <a:effectLst/>
            </a:endParaRPr>
          </a:p>
          <a:p>
            <a:endParaRPr sz="2400" dirty="0"/>
          </a:p>
        </p:txBody>
      </p:sp>
      <p:pic>
        <p:nvPicPr>
          <p:cNvPr id="4" name="Picture 3" descr="chart97336047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989" y="1510477"/>
            <a:ext cx="6029011" cy="5582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4863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Q2: </a:t>
            </a:r>
            <a:r>
              <a:rPr lang="en-US" dirty="0"/>
              <a:t>Agency Status Numerical Counts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>
              <a:buNone/>
            </a:pPr>
            <a:r>
              <a:rPr lang="en-US" dirty="0"/>
              <a:t> </a:t>
            </a:r>
            <a:endParaRPr dirty="0"/>
          </a:p>
        </p:txBody>
      </p:sp>
      <p:pic>
        <p:nvPicPr>
          <p:cNvPr id="4" name="Picture 3" descr="table97336047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177224"/>
            <a:ext cx="7853612" cy="489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04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CFCA-EE77-9F4A-8FAE-3286F1D37F0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Status: No Use of Body Cameras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28650" y="1031805"/>
            <a:ext cx="7886700" cy="435133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Fauquier Co. Sheriff's Office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Amtrak Police Department 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MWAA-PD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George Mason Univ. PD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Virginia State Police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Vienna Police Department  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City of Manassas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Chevy Chase Village Police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United States Park Police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Federal Protective Service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U.S.Park</a:t>
            </a: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Police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Landover Hills Police Department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2738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CFCA-EE77-9F4A-8FAE-3286F1D37F0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39" y="-21655"/>
            <a:ext cx="8497389" cy="773562"/>
          </a:xfrm>
        </p:spPr>
        <p:txBody>
          <a:bodyPr/>
          <a:lstStyle/>
          <a:p>
            <a:r>
              <a:rPr lang="en-US" dirty="0"/>
              <a:t>Status: </a:t>
            </a:r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Initial research into BWC and/or </a:t>
            </a:r>
            <a:r>
              <a:rPr lang="en-US" dirty="0"/>
              <a:t> </a:t>
            </a:r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Informal testing program</a:t>
            </a:r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Rockville Police Department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Purcellville Police Department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Arlington County Police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Alexandria Police </a:t>
            </a:r>
            <a:r>
              <a:rPr lang="en-US" sz="3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Dept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Fairfax County Police Department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Prince William County Police 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Leesburg Police Department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Park Service- Rangers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8911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CFCA-EE77-9F4A-8FAE-3286F1D37F0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Status:</a:t>
            </a:r>
            <a:r>
              <a:rPr lang="en-US" sz="3600" b="0" i="0" u="none" strike="noStrike" kern="1200" baseline="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Formal pilot program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Prince George's County Police Department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City of Fairfax Police </a:t>
            </a:r>
            <a:r>
              <a:rPr lang="en-US" sz="3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Dept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Stafford Sheriff's Office</a:t>
            </a:r>
            <a:r>
              <a:rPr lang="en-US" dirty="0"/>
              <a:t> </a:t>
            </a:r>
            <a:endParaRPr lang="en-US" sz="3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45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CFCA-EE77-9F4A-8FAE-3286F1D37F0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-21655"/>
            <a:ext cx="7886700" cy="773562"/>
          </a:xfrm>
        </p:spPr>
        <p:txBody>
          <a:bodyPr/>
          <a:lstStyle/>
          <a:p>
            <a:r>
              <a:rPr lang="en-US" dirty="0"/>
              <a:t>Status:  </a:t>
            </a:r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In process of rolling out Body Cameras to selected units</a:t>
            </a:r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City of Fairfax PD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Frederick Police Department</a:t>
            </a:r>
            <a:r>
              <a:rPr lang="en-US" dirty="0"/>
              <a:t> </a:t>
            </a:r>
          </a:p>
          <a:p>
            <a:r>
              <a:rPr lang="en-US" sz="3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U.S. Department of the Interior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5420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CFCA-EE77-9F4A-8FAE-3286F1D37F0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-21655"/>
            <a:ext cx="7886700" cy="773562"/>
          </a:xfrm>
        </p:spPr>
        <p:txBody>
          <a:bodyPr/>
          <a:lstStyle/>
          <a:p>
            <a:r>
              <a:rPr lang="en-US" sz="3600" b="0" i="0" u="none" strike="noStrike" kern="1200" dirty="0">
                <a:solidFill>
                  <a:srgbClr val="0070C0"/>
                </a:solidFill>
                <a:effectLst/>
                <a:latin typeface="+mj-lt"/>
                <a:ea typeface="+mj-ea"/>
                <a:cs typeface="+mj-cs"/>
              </a:rPr>
              <a:t>Status: All personnel in selected units are using Body Cameras</a:t>
            </a:r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New Carrollton Police Department</a:t>
            </a:r>
          </a:p>
        </p:txBody>
      </p:sp>
    </p:spTree>
    <p:extLst>
      <p:ext uri="{BB962C8B-B14F-4D97-AF65-F5344CB8AC3E}">
        <p14:creationId xmlns:p14="http://schemas.microsoft.com/office/powerpoint/2010/main" val="3832514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ysClr val="window" lastClr="FFFFFF"/>
      </a:lt1>
      <a:dk2>
        <a:srgbClr val="0087CD"/>
      </a:dk2>
      <a:lt2>
        <a:srgbClr val="B0D235"/>
      </a:lt2>
      <a:accent1>
        <a:srgbClr val="2F6B97"/>
      </a:accent1>
      <a:accent2>
        <a:srgbClr val="F15B5B"/>
      </a:accent2>
      <a:accent3>
        <a:srgbClr val="FAA434"/>
      </a:accent3>
      <a:accent4>
        <a:srgbClr val="546670"/>
      </a:accent4>
      <a:accent5>
        <a:srgbClr val="FFFFFF"/>
      </a:accent5>
      <a:accent6>
        <a:srgbClr val="FFFFFF"/>
      </a:accent6>
      <a:hlink>
        <a:srgbClr val="0000FF"/>
      </a:hlink>
      <a:folHlink>
        <a:srgbClr val="FF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G PowerPoint A - Blue" id="{F79F0027-47A0-4D81-94DF-91846DE6E132}" vid="{13957B12-0239-4750-BE57-958E6837B90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piDescription xmlns="http://schemas.microsoft.com/sharepoint/v3" xsi:nil="true"/>
    <Image xmlns="4b088064-8fbf-465d-8f83-37fdceec55ce">
      <Url>https://mwcog.sharepoint.com/PublishingImages/COGbase1_100.jpg</Url>
      <Description>https://mwcog.sharepoint.com/PublishingImages/COGbase1_100.jpg</Description>
    </Imag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DDF60867EE504D978662669B72E445" ma:contentTypeVersion="3" ma:contentTypeDescription="Create a new document." ma:contentTypeScope="" ma:versionID="bd685ea1e8bdbbe9ecdd38aead33484d">
  <xsd:schema xmlns:xsd="http://www.w3.org/2001/XMLSchema" xmlns:xs="http://www.w3.org/2001/XMLSchema" xmlns:p="http://schemas.microsoft.com/office/2006/metadata/properties" xmlns:ns1="http://schemas.microsoft.com/sharepoint/v3" xmlns:ns2="c7a5a329-1933-4218-bc33-c5d87197e18d" xmlns:ns3="4b088064-8fbf-465d-8f83-37fdceec55ce" targetNamespace="http://schemas.microsoft.com/office/2006/metadata/properties" ma:root="true" ma:fieldsID="f9d5b2f7e39384ad70118c7c3c105a8f" ns1:_="" ns2:_="" ns3:_="">
    <xsd:import namespace="http://schemas.microsoft.com/sharepoint/v3"/>
    <xsd:import namespace="c7a5a329-1933-4218-bc33-c5d87197e18d"/>
    <xsd:import namespace="4b088064-8fbf-465d-8f83-37fdceec55ce"/>
    <xsd:element name="properties">
      <xsd:complexType>
        <xsd:sequence>
          <xsd:element name="documentManagement">
            <xsd:complexType>
              <xsd:all>
                <xsd:element ref="ns1:KpiDescription" minOccurs="0"/>
                <xsd:element ref="ns2:SharedWithUsers" minOccurs="0"/>
                <xsd:element ref="ns2:SharedWithDetails" minOccurs="0"/>
                <xsd:element ref="ns3:Im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KpiDescription" ma:index="8" nillable="true" ma:displayName="Description" ma:description="The description provides information about the purpose of the goal." ma:internalName="KpiDescrip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5a329-1933-4218-bc33-c5d87197e18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088064-8fbf-465d-8f83-37fdceec55ce" elementFormDefault="qualified">
    <xsd:import namespace="http://schemas.microsoft.com/office/2006/documentManagement/types"/>
    <xsd:import namespace="http://schemas.microsoft.com/office/infopath/2007/PartnerControls"/>
    <xsd:element name="Image" ma:index="11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3E2FE8-793E-4A8D-A989-A7532A2AAF5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c7a5a329-1933-4218-bc33-c5d87197e18d"/>
    <ds:schemaRef ds:uri="4b088064-8fbf-465d-8f83-37fdceec55c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CFD7882-D44E-48F2-808C-F24C8B6DD5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E1E832-DA27-41A6-885E-3B9E60CDBA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7a5a329-1933-4218-bc33-c5d87197e18d"/>
    <ds:schemaRef ds:uri="4b088064-8fbf-465d-8f83-37fdceec55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COG PowerPoint A - Blue</Template>
  <TotalTime>108</TotalTime>
  <Words>461</Words>
  <Application>Microsoft Office PowerPoint</Application>
  <PresentationFormat>On-screen Show (4:3)</PresentationFormat>
  <Paragraphs>103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Ebrima</vt:lpstr>
      <vt:lpstr>Franklin Gothic Book</vt:lpstr>
      <vt:lpstr>Franklin Gothic Medium</vt:lpstr>
      <vt:lpstr>Office Theme</vt:lpstr>
      <vt:lpstr>PowerPoint Presentation</vt:lpstr>
      <vt:lpstr>Overall Survey Information</vt:lpstr>
      <vt:lpstr>Q2: What is the status of Body Worn Cameras in your agency</vt:lpstr>
      <vt:lpstr>Q2: Agency Status Numerical Counts</vt:lpstr>
      <vt:lpstr>Status: No Use of Body Cameras</vt:lpstr>
      <vt:lpstr>Status: Initial research into BWC and/or  Informal testing program </vt:lpstr>
      <vt:lpstr>Status: Formal pilot program</vt:lpstr>
      <vt:lpstr>Status:  In process of rolling out Body Cameras to selected units </vt:lpstr>
      <vt:lpstr>Status: All personnel in selected units are using Body Cameras </vt:lpstr>
      <vt:lpstr>Status: In process of rolling out Body Cameras to all uniformed personnel </vt:lpstr>
      <vt:lpstr>Status: All uniformed personnel are using Body Cameras </vt:lpstr>
      <vt:lpstr>Status: Other Status </vt:lpstr>
      <vt:lpstr>Q3: Has your agency selected a Body Worn Camera platform vendor?</vt:lpstr>
      <vt:lpstr>What Vendors were selected?</vt:lpstr>
      <vt:lpstr>Q5: Does your agency have formal Body Worn Camera Policies?</vt:lpstr>
      <vt:lpstr>Q6: Are Special Operations Units included in BWC deployment plans</vt:lpstr>
    </vt:vector>
  </TitlesOfParts>
  <Company>Lloyd Greenberg Design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MWCOG.ORG</dc:title>
  <dc:creator>Megan Goodman</dc:creator>
  <cp:lastModifiedBy>Elliot Harkavy</cp:lastModifiedBy>
  <cp:revision>13</cp:revision>
  <cp:lastPrinted>2016-06-29T21:34:55Z</cp:lastPrinted>
  <dcterms:created xsi:type="dcterms:W3CDTF">2016-02-22T14:25:11Z</dcterms:created>
  <dcterms:modified xsi:type="dcterms:W3CDTF">2016-06-29T21:35:01Z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0x01010058DDF60867EE504D978662669B72E445</vt:lpwstr>
  </property>
</Properties>
</file>