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customXml/itemProps1.xml" ContentType="application/vnd.openxmlformats-officedocument.customXmlProperties+xml"/>
  <Default Extension="rels" ContentType="application/vnd.openxmlformats-package.relationship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Default Extension="jpg" ContentType="image/jpe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Default Extension="bin" ContentType="application/vnd.openxmlformats-officedocument.presentationml.printerSettings"/>
  <Default Extension="png" ContentType="image/png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Default Extension="jpeg" ContentType="image/jpeg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8"/>
  </p:notesMasterIdLst>
  <p:sldIdLst>
    <p:sldId id="256" r:id="rId2"/>
    <p:sldId id="267" r:id="rId3"/>
    <p:sldId id="291" r:id="rId4"/>
    <p:sldId id="292" r:id="rId5"/>
    <p:sldId id="293" r:id="rId6"/>
    <p:sldId id="257" r:id="rId7"/>
    <p:sldId id="290" r:id="rId8"/>
    <p:sldId id="268" r:id="rId9"/>
    <p:sldId id="269" r:id="rId10"/>
    <p:sldId id="270" r:id="rId11"/>
    <p:sldId id="271" r:id="rId12"/>
    <p:sldId id="272" r:id="rId13"/>
    <p:sldId id="273" r:id="rId14"/>
    <p:sldId id="275" r:id="rId15"/>
    <p:sldId id="274" r:id="rId16"/>
    <p:sldId id="276" r:id="rId17"/>
    <p:sldId id="277" r:id="rId18"/>
    <p:sldId id="278" r:id="rId19"/>
    <p:sldId id="279" r:id="rId20"/>
    <p:sldId id="280" r:id="rId21"/>
    <p:sldId id="294" r:id="rId22"/>
    <p:sldId id="295" r:id="rId23"/>
    <p:sldId id="296" r:id="rId24"/>
    <p:sldId id="281" r:id="rId25"/>
    <p:sldId id="301" r:id="rId26"/>
    <p:sldId id="282" r:id="rId27"/>
    <p:sldId id="297" r:id="rId28"/>
    <p:sldId id="283" r:id="rId29"/>
    <p:sldId id="284" r:id="rId30"/>
    <p:sldId id="286" r:id="rId31"/>
    <p:sldId id="287" r:id="rId32"/>
    <p:sldId id="288" r:id="rId33"/>
    <p:sldId id="285" r:id="rId34"/>
    <p:sldId id="299" r:id="rId35"/>
    <p:sldId id="300" r:id="rId36"/>
    <p:sldId id="289" r:id="rId37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389" autoAdjust="0"/>
  </p:normalViewPr>
  <p:slideViewPr>
    <p:cSldViewPr snapToGrid="0" snapToObjects="1">
      <p:cViewPr varScale="1">
        <p:scale>
          <a:sx n="57" d="100"/>
          <a:sy n="57" d="100"/>
        </p:scale>
        <p:origin x="-172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printerSettings" Target="printerSettings/printerSettings1.bin"/><Relationship Id="rId21" Type="http://schemas.openxmlformats.org/officeDocument/2006/relationships/slide" Target="slides/slide20.xml"/><Relationship Id="rId3" Type="http://schemas.openxmlformats.org/officeDocument/2006/relationships/slide" Target="slides/slide2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25" Type="http://schemas.openxmlformats.org/officeDocument/2006/relationships/slide" Target="slides/slide24.xml"/><Relationship Id="rId7" Type="http://schemas.openxmlformats.org/officeDocument/2006/relationships/slide" Target="slides/slide6.xml"/><Relationship Id="rId33" Type="http://schemas.openxmlformats.org/officeDocument/2006/relationships/slide" Target="slides/slide3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8" Type="http://schemas.openxmlformats.org/officeDocument/2006/relationships/notesMaster" Target="notesMasters/notesMaster1.xml"/><Relationship Id="rId46" Type="http://schemas.openxmlformats.org/officeDocument/2006/relationships/customXml" Target="../customXml/item3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41" Type="http://schemas.openxmlformats.org/officeDocument/2006/relationships/viewProps" Target="viewProps.xml"/><Relationship Id="rId24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32" Type="http://schemas.openxmlformats.org/officeDocument/2006/relationships/slide" Target="slides/slide3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45" Type="http://schemas.openxmlformats.org/officeDocument/2006/relationships/customXml" Target="../customXml/item2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5" Type="http://schemas.openxmlformats.org/officeDocument/2006/relationships/slide" Target="slides/slide4.xml"/><Relationship Id="rId36" Type="http://schemas.openxmlformats.org/officeDocument/2006/relationships/slide" Target="slides/slide35.xml"/><Relationship Id="rId15" Type="http://schemas.openxmlformats.org/officeDocument/2006/relationships/slide" Target="slides/slide14.xml"/><Relationship Id="rId31" Type="http://schemas.openxmlformats.org/officeDocument/2006/relationships/slide" Target="slides/slide3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4" Type="http://schemas.openxmlformats.org/officeDocument/2006/relationships/customXml" Target="../customXml/item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" Type="http://schemas.openxmlformats.org/officeDocument/2006/relationships/slide" Target="slides/slide3.xml"/><Relationship Id="rId30" Type="http://schemas.openxmlformats.org/officeDocument/2006/relationships/slide" Target="slides/slide29.xml"/><Relationship Id="rId9" Type="http://schemas.openxmlformats.org/officeDocument/2006/relationships/slide" Target="slides/slide8.xml"/><Relationship Id="rId35" Type="http://schemas.openxmlformats.org/officeDocument/2006/relationships/slide" Target="slides/slide34.xml"/><Relationship Id="rId14" Type="http://schemas.openxmlformats.org/officeDocument/2006/relationships/slide" Target="slides/slide13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C3CB172-CB2E-F14D-BB3A-261F7360A897}" type="datetime1">
              <a:rPr lang="en-US"/>
              <a:pPr/>
              <a:t>11/15/11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D837616-E942-F54B-9FAF-CD60264AD18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4913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Relationship Id="rId3" Type="http://schemas.openxmlformats.org/officeDocument/2006/relationships/hyperlink" Target="http://impl.gfipm.net/" TargetMode="Externa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37616-E942-F54B-9FAF-CD60264AD18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9277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 smtClean="0"/>
              <a:t>This screen shot is from </a:t>
            </a:r>
            <a:r>
              <a:rPr lang="en-US" b="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hlinkClick r:id="rId3"/>
              </a:rPr>
              <a:t>http://impl.gfipm.net/</a:t>
            </a:r>
            <a:r>
              <a:rPr lang="en-US" b="0" dirty="0" smtClean="0"/>
              <a:t>.</a:t>
            </a: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37616-E942-F54B-9FAF-CD60264AD181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4772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37616-E942-F54B-9FAF-CD60264AD181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8798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Should we keep the CONOPS doc up to date as we move forward and refine the</a:t>
            </a:r>
            <a:r>
              <a:rPr lang="en-US" baseline="0" dirty="0" smtClean="0"/>
              <a:t> GFIPM web services concept?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37616-E942-F54B-9FAF-CD60264AD181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8036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Suzette McLeod (BJA) wants to propose several</a:t>
            </a:r>
            <a:r>
              <a:rPr lang="en-US" baseline="0" dirty="0" smtClean="0"/>
              <a:t> changes to this doc, to accommodate various audience perspectives.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rPr>
              <a:t>Enterprise perspective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rPr>
              <a:t>End-user perspective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rPr>
              <a:t>Service provider perspective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rPr>
              <a:t>Identity provider perspective</a:t>
            </a:r>
            <a:endParaRPr lang="en-US" dirty="0" smtClean="0"/>
          </a:p>
          <a:p>
            <a:pPr marL="171450" indent="-171450">
              <a:buFontTx/>
              <a:buChar char="•"/>
            </a:pPr>
            <a:r>
              <a:rPr lang="en-US" dirty="0" smtClean="0"/>
              <a:t>We need further clarification from her before</a:t>
            </a:r>
            <a:r>
              <a:rPr lang="en-US" baseline="0" dirty="0" smtClean="0"/>
              <a:t> we can publish this.</a:t>
            </a:r>
          </a:p>
          <a:p>
            <a:pPr marL="171450" indent="-171450">
              <a:buFontTx/>
              <a:buChar char="•"/>
            </a:pPr>
            <a:r>
              <a:rPr lang="en-US" baseline="0" dirty="0" smtClean="0"/>
              <a:t>Note that the current version of this doc is already published in HTML form at GFIPM.net.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37616-E942-F54B-9FAF-CD60264AD181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1682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Policies and</a:t>
            </a:r>
            <a:r>
              <a:rPr lang="en-US" baseline="0" dirty="0" smtClean="0"/>
              <a:t> agreements for access to sensitive resources can be separated into two layers.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baseline="0" dirty="0" smtClean="0"/>
              <a:t>Identity and Trust Policy: “How do we ensure that the agency operating a sensitive resource can trust the identity and attribute data it receives about users?”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baseline="0" dirty="0" smtClean="0"/>
              <a:t>Service-Level Policy: Includes service-level agreements (SLAs), resource-specific usage agreements, fee negotiation, etc.</a:t>
            </a:r>
          </a:p>
          <a:p>
            <a:pPr marL="171450" lvl="0" indent="-171450">
              <a:buFontTx/>
              <a:buChar char="•"/>
            </a:pPr>
            <a:r>
              <a:rPr lang="en-US" baseline="0" dirty="0" smtClean="0"/>
              <a:t>GFIPM policy addresses only the first question.</a:t>
            </a:r>
          </a:p>
          <a:p>
            <a:pPr marL="171450" lvl="0" indent="-171450">
              <a:buFontTx/>
              <a:buChar char="•"/>
            </a:pPr>
            <a:r>
              <a:rPr lang="en-US" baseline="0" dirty="0" smtClean="0"/>
              <a:t>Our goal is to abstract away the issue of identity and trust, so that service-level policies do not need to address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37616-E942-F54B-9FAF-CD60264AD181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927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GFIPM Governance Guideline has been updated since version 1.0 based on our experiences</a:t>
            </a:r>
            <a:r>
              <a:rPr lang="en-US" baseline="0" dirty="0" smtClean="0"/>
              <a:t> in adapting it for use in NIEF.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37616-E942-F54B-9FAF-CD60264AD181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2446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The GFIPM OP&amp;P Guideline has been updated since version 1.0 based on our experiences</a:t>
            </a:r>
            <a:r>
              <a:rPr lang="en-US" baseline="0" dirty="0" smtClean="0"/>
              <a:t> in adapting it for use in NIEF.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37616-E942-F54B-9FAF-CD60264AD181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5048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The membership</a:t>
            </a:r>
            <a:r>
              <a:rPr lang="en-US" baseline="0" dirty="0" smtClean="0"/>
              <a:t> agreement templates </a:t>
            </a:r>
            <a:r>
              <a:rPr lang="en-US" dirty="0" smtClean="0"/>
              <a:t>have been updated since version 1.0 based on our experiences</a:t>
            </a:r>
            <a:r>
              <a:rPr lang="en-US" baseline="0" dirty="0" smtClean="0"/>
              <a:t> in adapting them for use in NIEF.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37616-E942-F54B-9FAF-CD60264AD181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7426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GFIPM</a:t>
            </a:r>
            <a:r>
              <a:rPr lang="en-US" baseline="0" dirty="0" smtClean="0"/>
              <a:t> Crypto Trust Model has been revised based on our experience with GFIPM web services.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37616-E942-F54B-9FAF-CD60264AD181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8526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The GFIPM CP</a:t>
            </a:r>
            <a:r>
              <a:rPr lang="en-US" baseline="0" dirty="0" smtClean="0"/>
              <a:t> Template has been revised significantly since its last draft version.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The changes were driven by similar changes to the NIEF CP.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We have used the RFC 3647 CP template, which is applicable to a classical</a:t>
            </a:r>
            <a:r>
              <a:rPr lang="en-US" baseline="0" dirty="0" smtClean="0"/>
              <a:t> PKI model, but adapted each section of the template to the GFIPM trust model.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37616-E942-F54B-9FAF-CD60264AD181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8661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•"/>
            </a:pPr>
            <a:r>
              <a:rPr lang="en-US" dirty="0" smtClean="0"/>
              <a:t>The GFIPM CPS Template is currently out of date, and needs to be addressed.</a:t>
            </a:r>
          </a:p>
          <a:p>
            <a:pPr marL="171450" indent="-171450">
              <a:buFontTx/>
              <a:buChar char="•"/>
            </a:pPr>
            <a:r>
              <a:rPr lang="en-US" dirty="0" smtClean="0"/>
              <a:t>It is unclear what,</a:t>
            </a:r>
            <a:r>
              <a:rPr lang="en-US" baseline="0" dirty="0" smtClean="0"/>
              <a:t> if anything, we should do with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37616-E942-F54B-9FAF-CD60264AD181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049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Should we push version 1.2 through the approval process now, or wait until after we</a:t>
            </a:r>
            <a:r>
              <a:rPr lang="en-US" baseline="0" dirty="0" smtClean="0"/>
              <a:t> align the doc with FICAM?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837616-E942-F54B-9FAF-CD60264AD181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77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3475B-5044-A049-A6FC-FB87C6B82BDA}" type="datetime1">
              <a:rPr lang="en-US" smtClean="0"/>
              <a:pPr/>
              <a:t>11/15/11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A190B-FD95-EB4B-85D9-A2644D60C62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44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B859D-6953-5849-8C93-E5F21C099971}" type="datetime1">
              <a:rPr lang="en-US" smtClean="0"/>
              <a:pPr/>
              <a:t>11/15/11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EEEF6-7C51-3E4F-A32F-ED6904A15E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162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81758-FC07-034F-9084-AC66C87A6E46}" type="datetime1">
              <a:rPr lang="en-US" smtClean="0"/>
              <a:pPr/>
              <a:t>11/15/11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412DC-BF7F-4D43-95EE-21D8CAC4F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691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FD737-9932-8C49-B4DC-B8D179A1A733}" type="datetime1">
              <a:rPr lang="en-US" smtClean="0"/>
              <a:pPr/>
              <a:t>11/15/11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ABEC4-43A5-A24B-AAA3-EC3C18E26B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883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F9621-7A39-0244-9420-223D2125A72E}" type="datetime1">
              <a:rPr lang="en-US" smtClean="0"/>
              <a:pPr/>
              <a:t>11/15/11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CF0CF-4AD9-E944-90D7-588C0D427C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088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9E75F-1649-B946-970C-371C2DE53125}" type="datetime1">
              <a:rPr lang="en-US" smtClean="0"/>
              <a:pPr/>
              <a:t>11/15/11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D8154-7552-AC47-A6CB-B91C90DE208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032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174BA-B860-A643-937F-C916D3699C8B}" type="datetime1">
              <a:rPr lang="en-US" smtClean="0"/>
              <a:pPr/>
              <a:t>11/15/11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17800-229F-8B41-8C13-544F699A8E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721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E2414-9605-5443-A465-3CCA1ECCF018}" type="datetime1">
              <a:rPr lang="en-US" smtClean="0"/>
              <a:pPr/>
              <a:t>11/15/11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3D91B-A3AF-084E-9E35-6FE6D5C3D1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491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09306-8521-DF4E-ACC3-9E707B8235D1}" type="datetime1">
              <a:rPr lang="en-US" smtClean="0"/>
              <a:pPr/>
              <a:t>11/15/11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853C8-E5C3-BA46-9AF9-A787CDC0B2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785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341C6-0D4D-5D45-BD5B-7E4370AED925}" type="datetime1">
              <a:rPr lang="en-US" smtClean="0"/>
              <a:pPr/>
              <a:t>11/15/11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48553-01A0-AC42-BA93-520F031EBFB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759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EF25E-67ED-3D46-B05D-1F595BEA1C8F}" type="datetime1">
              <a:rPr lang="en-US" smtClean="0"/>
              <a:pPr/>
              <a:t>11/15/11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3B88A5-61A8-3241-AEE1-62A4B7DE87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381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23356-8F2D-CB4B-A053-7E7FC192FF68}" type="datetime1">
              <a:rPr lang="en-US" smtClean="0"/>
              <a:pPr/>
              <a:t>11/15/11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4FB605-5917-6747-9C78-0F2AD80BCA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972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mail.gfipm.net/" TargetMode="External"/><Relationship Id="rId4" Type="http://schemas.openxmlformats.org/officeDocument/2006/relationships/hyperlink" Target="http://impl.gfipm.net/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mailto:implementers@gfipm.net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://gfipm.net/choosing-the-right-federation.html" TargetMode="Externa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it.ojp.gov/gfipm" TargetMode="External"/><Relationship Id="rId3" Type="http://schemas.openxmlformats.org/officeDocument/2006/relationships/hyperlink" Target="http://gfipm.net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://gfipm.net/gfipm-overview.html" TargetMode="Externa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GFIPM Deliverables Overview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GFIPM Delivery Team Meeting</a:t>
            </a:r>
          </a:p>
          <a:p>
            <a:pPr eaLnBrk="1" hangingPunct="1"/>
            <a:r>
              <a:rPr lang="en-US" dirty="0" smtClean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November 2011</a:t>
            </a:r>
            <a:endParaRPr lang="en-US" dirty="0">
              <a:solidFill>
                <a:schemeClr val="tx1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" name="Picture 14" descr="justice_l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571500"/>
            <a:ext cx="1782763" cy="180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6" descr="globaljustic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313" y="539750"/>
            <a:ext cx="1995487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dhs_log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4963" y="571500"/>
            <a:ext cx="1849437" cy="185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gfipm-header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60720"/>
            <a:ext cx="9144000" cy="1097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Membership Agreements Set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1833563"/>
          </a:xfrm>
        </p:spPr>
        <p:txBody>
          <a:bodyPr>
            <a:normAutofit fontScale="70000" lnSpcReduction="20000"/>
          </a:bodyPr>
          <a:lstStyle/>
          <a:p>
            <a:pPr eaLnBrk="1" hangingPunct="1"/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Set of 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templates </a:t>
            </a:r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to be completed by each 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federation member</a:t>
            </a:r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 b="1" dirty="0" smtClean="0">
                <a:solidFill>
                  <a:srgbClr val="0000FF"/>
                </a:solidFill>
                <a:latin typeface="Calibri" charset="0"/>
                <a:ea typeface="ＭＳ Ｐゴシック" charset="0"/>
                <a:cs typeface="ＭＳ Ｐゴシック" charset="0"/>
              </a:rPr>
              <a:t>Revised in 2011</a:t>
            </a:r>
          </a:p>
          <a:p>
            <a:pPr lvl="1"/>
            <a:r>
              <a:rPr lang="en-US" b="1" dirty="0" smtClean="0">
                <a:solidFill>
                  <a:srgbClr val="0000FF"/>
                </a:solidFill>
                <a:latin typeface="Calibri" charset="0"/>
                <a:ea typeface="ＭＳ Ｐゴシック" charset="0"/>
                <a:cs typeface="ＭＳ Ｐゴシック" charset="0"/>
              </a:rPr>
              <a:t>Includes TIBO membership agreement templates</a:t>
            </a:r>
          </a:p>
          <a:p>
            <a:pPr lvl="1"/>
            <a:r>
              <a:rPr lang="en-US" b="1" dirty="0" smtClean="0">
                <a:solidFill>
                  <a:srgbClr val="0000FF"/>
                </a:solidFill>
                <a:latin typeface="Calibri" charset="0"/>
                <a:ea typeface="ＭＳ Ｐゴシック" charset="0"/>
                <a:cs typeface="ＭＳ Ｐゴシック" charset="0"/>
              </a:rPr>
              <a:t>Includes proper use of “IDP” versus “IDPO”, etc.</a:t>
            </a:r>
          </a:p>
          <a:p>
            <a:pPr lvl="1"/>
            <a:r>
              <a:rPr lang="en-US" b="1" dirty="0" smtClean="0">
                <a:solidFill>
                  <a:srgbClr val="0000FF"/>
                </a:solidFill>
                <a:latin typeface="Calibri" charset="0"/>
                <a:ea typeface="ＭＳ Ｐゴシック" charset="0"/>
                <a:cs typeface="ＭＳ Ｐゴシック" charset="0"/>
              </a:rPr>
              <a:t>Complete and ready for review now</a:t>
            </a:r>
            <a:endParaRPr lang="en-US" b="1" dirty="0">
              <a:solidFill>
                <a:srgbClr val="0000FF"/>
              </a:solidFill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115450" y="3174666"/>
            <a:ext cx="2823113" cy="355346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16200000" scaled="0"/>
            <a:tileRect/>
          </a:gradFill>
          <a:ln w="9525">
            <a:noFill/>
            <a:miter lim="800000"/>
            <a:headEnd/>
            <a:tailEnd/>
          </a:ln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1400" b="1" u="sng" dirty="0" smtClean="0">
                <a:solidFill>
                  <a:srgbClr val="FFFFFF"/>
                </a:solidFill>
                <a:latin typeface="Calibri" charset="0"/>
              </a:rPr>
              <a:t>IDPO </a:t>
            </a:r>
            <a:r>
              <a:rPr lang="en-US" sz="1400" b="1" u="sng" dirty="0">
                <a:solidFill>
                  <a:srgbClr val="FFFFFF"/>
                </a:solidFill>
                <a:latin typeface="Calibri" charset="0"/>
              </a:rPr>
              <a:t>Documents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1400" b="1" dirty="0">
                <a:solidFill>
                  <a:srgbClr val="FFFFFF"/>
                </a:solidFill>
                <a:latin typeface="Calibri" charset="0"/>
              </a:rPr>
              <a:t>Request-to-Join Form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1400" b="1" dirty="0">
                <a:solidFill>
                  <a:srgbClr val="FFFFFF"/>
                </a:solidFill>
                <a:latin typeface="Calibri" charset="0"/>
              </a:rPr>
              <a:t>Signed IDPO Agreement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1400" b="1" dirty="0" smtClean="0">
                <a:solidFill>
                  <a:srgbClr val="FFFFFF"/>
                </a:solidFill>
                <a:latin typeface="Calibri" charset="0"/>
              </a:rPr>
              <a:t>Local User Agreement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1400" b="1" dirty="0" smtClean="0">
                <a:solidFill>
                  <a:srgbClr val="FFFFFF"/>
                </a:solidFill>
                <a:latin typeface="Calibri" charset="0"/>
              </a:rPr>
              <a:t>Local User Vetting Policy</a:t>
            </a:r>
            <a:endParaRPr lang="en-US" sz="1400" b="1" dirty="0">
              <a:solidFill>
                <a:srgbClr val="FFFFFF"/>
              </a:solidFill>
              <a:latin typeface="Calibri" charset="0"/>
            </a:endParaRP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1400" b="1" dirty="0">
                <a:solidFill>
                  <a:srgbClr val="FFFFFF"/>
                </a:solidFill>
                <a:latin typeface="Calibri" charset="0"/>
              </a:rPr>
              <a:t>IDPO Attribute Map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1400" b="1" dirty="0" smtClean="0">
                <a:solidFill>
                  <a:srgbClr val="FFFFFF"/>
                </a:solidFill>
                <a:latin typeface="Calibri" charset="0"/>
              </a:rPr>
              <a:t>Implementation </a:t>
            </a:r>
            <a:r>
              <a:rPr lang="en-US" sz="1400" b="1" dirty="0">
                <a:solidFill>
                  <a:srgbClr val="FFFFFF"/>
                </a:solidFill>
                <a:latin typeface="Calibri" charset="0"/>
              </a:rPr>
              <a:t>Doc </a:t>
            </a:r>
            <a:r>
              <a:rPr lang="en-US" sz="1400" b="1" dirty="0" smtClean="0">
                <a:solidFill>
                  <a:srgbClr val="FFFFFF"/>
                </a:solidFill>
                <a:latin typeface="Calibri" charset="0"/>
              </a:rPr>
              <a:t>Form</a:t>
            </a:r>
            <a:endParaRPr lang="en-US" sz="1400" b="1" dirty="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160443" y="5029466"/>
            <a:ext cx="2807255" cy="169866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16200000" scaled="0"/>
            <a:tileRect/>
          </a:gradFill>
          <a:ln w="9525">
            <a:noFill/>
            <a:miter lim="800000"/>
            <a:headEnd/>
            <a:tailEnd/>
          </a:ln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1400" b="1" u="sng" dirty="0" smtClean="0">
                <a:solidFill>
                  <a:srgbClr val="FFFFFF"/>
                </a:solidFill>
                <a:latin typeface="Calibri" charset="0"/>
              </a:rPr>
              <a:t>SPO </a:t>
            </a:r>
            <a:r>
              <a:rPr lang="en-US" sz="1400" b="1" u="sng" dirty="0">
                <a:solidFill>
                  <a:srgbClr val="FFFFFF"/>
                </a:solidFill>
                <a:latin typeface="Calibri" charset="0"/>
              </a:rPr>
              <a:t>Documents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1400" dirty="0">
                <a:solidFill>
                  <a:srgbClr val="FFFFFF"/>
                </a:solidFill>
                <a:latin typeface="Calibri" charset="0"/>
              </a:rPr>
              <a:t>Request-to-Join Form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1400" dirty="0">
                <a:solidFill>
                  <a:srgbClr val="FFFFFF"/>
                </a:solidFill>
                <a:latin typeface="Calibri" charset="0"/>
              </a:rPr>
              <a:t>Signed SPO Agreement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1400" dirty="0" smtClean="0">
                <a:solidFill>
                  <a:srgbClr val="FFFFFF"/>
                </a:solidFill>
                <a:latin typeface="Calibri" charset="0"/>
              </a:rPr>
              <a:t>Local Privacy Policy</a:t>
            </a:r>
            <a:endParaRPr lang="en-US" sz="1400" dirty="0">
              <a:solidFill>
                <a:srgbClr val="FFFFFF"/>
              </a:solidFill>
              <a:latin typeface="Calibri" charset="0"/>
            </a:endParaRP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1400" dirty="0" smtClean="0">
                <a:solidFill>
                  <a:srgbClr val="FFFFFF"/>
                </a:solidFill>
                <a:latin typeface="Calibri" charset="0"/>
              </a:rPr>
              <a:t>Access </a:t>
            </a:r>
            <a:r>
              <a:rPr lang="en-US" sz="1400" dirty="0">
                <a:solidFill>
                  <a:srgbClr val="FFFFFF"/>
                </a:solidFill>
                <a:latin typeface="Calibri" charset="0"/>
              </a:rPr>
              <a:t>Control Policy Map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1400" dirty="0">
                <a:solidFill>
                  <a:srgbClr val="FFFFFF"/>
                </a:solidFill>
                <a:latin typeface="Calibri" charset="0"/>
              </a:rPr>
              <a:t>Implementation Doc </a:t>
            </a:r>
            <a:r>
              <a:rPr lang="en-US" sz="1400" dirty="0" smtClean="0">
                <a:solidFill>
                  <a:srgbClr val="FFFFFF"/>
                </a:solidFill>
                <a:latin typeface="Calibri" charset="0"/>
              </a:rPr>
              <a:t>Form</a:t>
            </a:r>
            <a:endParaRPr lang="en-US" sz="1400" dirty="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6147712" y="3174666"/>
            <a:ext cx="2823113" cy="355346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16200000" scaled="0"/>
            <a:tileRect/>
          </a:gradFill>
          <a:ln w="9525">
            <a:noFill/>
            <a:miter lim="800000"/>
            <a:headEnd/>
            <a:tailEnd/>
          </a:ln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1400" b="1" u="sng" dirty="0" smtClean="0">
                <a:solidFill>
                  <a:srgbClr val="FFFFFF"/>
                </a:solidFill>
                <a:latin typeface="Calibri" charset="0"/>
              </a:rPr>
              <a:t>TIBO </a:t>
            </a:r>
            <a:r>
              <a:rPr lang="en-US" sz="1400" b="1" u="sng" dirty="0">
                <a:solidFill>
                  <a:srgbClr val="FFFFFF"/>
                </a:solidFill>
                <a:latin typeface="Calibri" charset="0"/>
              </a:rPr>
              <a:t>Documents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1400" dirty="0">
                <a:solidFill>
                  <a:srgbClr val="FFFFFF"/>
                </a:solidFill>
                <a:latin typeface="Calibri" charset="0"/>
              </a:rPr>
              <a:t>Request-to-Join Form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1400" dirty="0">
                <a:solidFill>
                  <a:srgbClr val="FFFFFF"/>
                </a:solidFill>
                <a:latin typeface="Calibri" charset="0"/>
              </a:rPr>
              <a:t>Signed TIBO Agreement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1400" dirty="0" smtClean="0">
                <a:solidFill>
                  <a:srgbClr val="FFFFFF"/>
                </a:solidFill>
                <a:latin typeface="Calibri" charset="0"/>
              </a:rPr>
              <a:t>Brokered IDPO Registry Form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1400" dirty="0" smtClean="0">
                <a:solidFill>
                  <a:srgbClr val="FFFFFF"/>
                </a:solidFill>
                <a:latin typeface="Calibri" charset="0"/>
              </a:rPr>
              <a:t>Brokered IDPO Local Security Policies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1400" dirty="0" smtClean="0">
                <a:solidFill>
                  <a:srgbClr val="FFFFFF"/>
                </a:solidFill>
                <a:latin typeface="Calibri" charset="0"/>
              </a:rPr>
              <a:t>Brokered IDPO Local User Agreements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1400" dirty="0" smtClean="0">
                <a:solidFill>
                  <a:srgbClr val="FFFFFF"/>
                </a:solidFill>
                <a:latin typeface="Calibri" charset="0"/>
              </a:rPr>
              <a:t>Brokered IDPO Local User Vetting Policies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1400" dirty="0" smtClean="0">
                <a:solidFill>
                  <a:srgbClr val="FFFFFF"/>
                </a:solidFill>
                <a:latin typeface="Calibri" charset="0"/>
              </a:rPr>
              <a:t>Brokered Attribute Map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1400" dirty="0" smtClean="0">
                <a:solidFill>
                  <a:srgbClr val="FFFFFF"/>
                </a:solidFill>
                <a:latin typeface="Calibri" charset="0"/>
              </a:rPr>
              <a:t>Brokered IDPO FIPS 200 Checklists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1400" dirty="0" smtClean="0">
                <a:solidFill>
                  <a:srgbClr val="FFFFFF"/>
                </a:solidFill>
                <a:latin typeface="Calibri" charset="0"/>
              </a:rPr>
              <a:t>Implementation </a:t>
            </a:r>
            <a:r>
              <a:rPr lang="en-US" sz="1400" dirty="0">
                <a:solidFill>
                  <a:srgbClr val="FFFFFF"/>
                </a:solidFill>
                <a:latin typeface="Calibri" charset="0"/>
              </a:rPr>
              <a:t>Doc </a:t>
            </a:r>
            <a:r>
              <a:rPr lang="en-US" sz="1400" dirty="0" smtClean="0">
                <a:solidFill>
                  <a:srgbClr val="FFFFFF"/>
                </a:solidFill>
                <a:latin typeface="Calibri" charset="0"/>
              </a:rPr>
              <a:t>Form</a:t>
            </a:r>
            <a:endParaRPr lang="en-US" sz="1400" dirty="0">
              <a:solidFill>
                <a:srgbClr val="FFFFFF"/>
              </a:solidFill>
              <a:latin typeface="Calibri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3160443" y="3174667"/>
            <a:ext cx="2823113" cy="1705520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16200000" scaled="0"/>
            <a:tileRect/>
          </a:gradFill>
          <a:ln w="9525">
            <a:noFill/>
            <a:miter lim="800000"/>
            <a:headEnd/>
            <a:tailEnd/>
          </a:ln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1400" b="1" u="sng" dirty="0" smtClean="0">
                <a:solidFill>
                  <a:srgbClr val="FFFFFF"/>
                </a:solidFill>
                <a:latin typeface="Calibri" charset="0"/>
              </a:rPr>
              <a:t>Common </a:t>
            </a:r>
            <a:r>
              <a:rPr lang="en-US" sz="1400" b="1" u="sng" dirty="0">
                <a:solidFill>
                  <a:srgbClr val="FFFFFF"/>
                </a:solidFill>
                <a:latin typeface="Calibri" charset="0"/>
              </a:rPr>
              <a:t>Documents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1400" dirty="0" smtClean="0">
                <a:solidFill>
                  <a:srgbClr val="FFFFFF"/>
                </a:solidFill>
                <a:latin typeface="Calibri" charset="0"/>
              </a:rPr>
              <a:t>Application </a:t>
            </a:r>
            <a:r>
              <a:rPr lang="en-US" sz="1400" dirty="0">
                <a:solidFill>
                  <a:srgbClr val="FFFFFF"/>
                </a:solidFill>
                <a:latin typeface="Calibri" charset="0"/>
              </a:rPr>
              <a:t>Form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1400" dirty="0">
                <a:solidFill>
                  <a:srgbClr val="FFFFFF"/>
                </a:solidFill>
                <a:latin typeface="Calibri" charset="0"/>
              </a:rPr>
              <a:t>Authority to </a:t>
            </a:r>
            <a:r>
              <a:rPr lang="en-US" sz="1400" dirty="0" smtClean="0">
                <a:solidFill>
                  <a:srgbClr val="FFFFFF"/>
                </a:solidFill>
                <a:latin typeface="Calibri" charset="0"/>
              </a:rPr>
              <a:t>Operate Doc(s)</a:t>
            </a:r>
            <a:endParaRPr lang="en-US" sz="1400" dirty="0">
              <a:solidFill>
                <a:srgbClr val="FFFFFF"/>
              </a:solidFill>
              <a:latin typeface="Calibri" charset="0"/>
            </a:endParaRP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1400" dirty="0">
                <a:solidFill>
                  <a:srgbClr val="FFFFFF"/>
                </a:solidFill>
                <a:latin typeface="Calibri" charset="0"/>
              </a:rPr>
              <a:t>Local Security </a:t>
            </a:r>
            <a:r>
              <a:rPr lang="en-US" sz="1400" dirty="0" smtClean="0">
                <a:solidFill>
                  <a:srgbClr val="FFFFFF"/>
                </a:solidFill>
                <a:latin typeface="Calibri" charset="0"/>
              </a:rPr>
              <a:t>Policy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en-US" sz="1400" dirty="0" smtClean="0">
                <a:solidFill>
                  <a:srgbClr val="FFFFFF"/>
                </a:solidFill>
                <a:latin typeface="Calibri" charset="0"/>
              </a:rPr>
              <a:t>FIPS </a:t>
            </a:r>
            <a:r>
              <a:rPr lang="en-US" sz="1400" dirty="0">
                <a:solidFill>
                  <a:srgbClr val="FFFFFF"/>
                </a:solidFill>
                <a:latin typeface="Calibri" charset="0"/>
              </a:rPr>
              <a:t>200 </a:t>
            </a:r>
            <a:r>
              <a:rPr lang="en-US" sz="1400" dirty="0" smtClean="0">
                <a:solidFill>
                  <a:srgbClr val="FFFFFF"/>
                </a:solidFill>
                <a:latin typeface="Calibri" charset="0"/>
              </a:rPr>
              <a:t>Checklist</a:t>
            </a:r>
            <a:endParaRPr lang="en-US" sz="1400" dirty="0">
              <a:solidFill>
                <a:srgbClr val="FFFFFF"/>
              </a:solidFill>
              <a:latin typeface="Calibri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400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Core Technical Standards/Guidelines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GFIPM Metadata Spec</a:t>
            </a:r>
          </a:p>
          <a:p>
            <a:pPr eaLnBrk="1" hangingPunct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Cryptographic Trust Model</a:t>
            </a:r>
          </a:p>
          <a:p>
            <a:pPr eaLnBrk="1" hangingPunct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Member Certificate Policy Template</a:t>
            </a:r>
          </a:p>
          <a:p>
            <a:pPr eaLnBrk="1" hangingPunct="1"/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Certification 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Practice Statement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Template</a:t>
            </a: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0485" name="TextBox 6"/>
          <p:cNvSpPr txBox="1">
            <a:spLocks noChangeArrowheads="1"/>
          </p:cNvSpPr>
          <p:nvPr/>
        </p:nvSpPr>
        <p:spPr bwMode="auto">
          <a:xfrm>
            <a:off x="3889376" y="5756275"/>
            <a:ext cx="19288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r>
              <a:rPr lang="en-US" sz="1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You Are Here </a:t>
            </a:r>
            <a:r>
              <a:rPr lang="en-US" sz="1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" charset="0"/>
              </a:rPr>
              <a:t></a:t>
            </a:r>
            <a:endParaRPr lang="en-US" sz="1800" b="1" i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6" name="Picture 5" descr="GFIPM Deliverables (2011-11-09)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189" y="4759664"/>
            <a:ext cx="3162300" cy="20207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GFIPM Metadata Spec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64574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3000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Provides common attribute language for identity </a:t>
            </a:r>
            <a:r>
              <a:rPr lang="en-US" sz="30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mgmt., </a:t>
            </a:r>
            <a:r>
              <a:rPr lang="en-US" sz="3000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access control, auditing, etc.</a:t>
            </a:r>
          </a:p>
          <a:p>
            <a:pPr eaLnBrk="1" hangingPunct="1">
              <a:lnSpc>
                <a:spcPct val="90000"/>
              </a:lnSpc>
            </a:pPr>
            <a:r>
              <a:rPr lang="en-US" sz="3000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Version 1.0 approved by GAC in 2008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600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Specifies a structured XML attribute model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600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Includes </a:t>
            </a:r>
            <a:r>
              <a:rPr lang="en-US" sz="26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“user” </a:t>
            </a:r>
            <a:r>
              <a:rPr lang="en-US" sz="2600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and </a:t>
            </a:r>
            <a:r>
              <a:rPr lang="en-US" sz="26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“entity” </a:t>
            </a:r>
            <a:r>
              <a:rPr lang="en-US" sz="2600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attributes</a:t>
            </a:r>
          </a:p>
          <a:p>
            <a:pPr eaLnBrk="1" hangingPunct="1">
              <a:lnSpc>
                <a:spcPct val="90000"/>
              </a:lnSpc>
            </a:pPr>
            <a:r>
              <a:rPr lang="en-US" sz="3000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Version 2.0 approved by GAC in 2010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600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Specifies a </a:t>
            </a:r>
            <a:r>
              <a:rPr lang="ja-JP" altLang="en-US" sz="2600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“</a:t>
            </a:r>
            <a:r>
              <a:rPr lang="en-US" sz="2600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flat</a:t>
            </a:r>
            <a:r>
              <a:rPr lang="ja-JP" altLang="en-US" sz="2600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”</a:t>
            </a:r>
            <a:r>
              <a:rPr lang="en-US" sz="2600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 attribute model (no XML)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200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More compatible with existing  COTS products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6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New attribute categories: “resource”, “action”, “environment”</a:t>
            </a:r>
          </a:p>
          <a:p>
            <a:pPr eaLnBrk="1" hangingPunct="1">
              <a:lnSpc>
                <a:spcPct val="90000"/>
              </a:lnSpc>
            </a:pPr>
            <a:r>
              <a:rPr lang="en-US" sz="3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Version 2.0 revised in 2011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Clarifies ID formats to better support inter-federation (TIBs)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Includes a new “GFIPM Federation Name Registry”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Ready for review now (?)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Will include obligations in near future (early-mid 2012)</a:t>
            </a:r>
            <a:endParaRPr lang="en-US" sz="2600" b="1" dirty="0">
              <a:solidFill>
                <a:srgbClr val="0000FF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Cryptographic Trust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3000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Defines normative schema for </a:t>
            </a:r>
            <a:r>
              <a:rPr lang="en-US" sz="3000" i="1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GFIPM Cryptographic Trust Fabric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600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Document containing certs and service endpoint metadata for every system in the federation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600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Based on SAML 2.0 Metadata Spec</a:t>
            </a:r>
          </a:p>
          <a:p>
            <a:pPr eaLnBrk="1" hangingPunct="1">
              <a:lnSpc>
                <a:spcPct val="90000"/>
              </a:lnSpc>
            </a:pPr>
            <a:r>
              <a:rPr lang="en-US" sz="3000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Also defines rules for trust fabric creation, distribution, updates, etc.</a:t>
            </a:r>
          </a:p>
          <a:p>
            <a:pPr eaLnBrk="1" hangingPunct="1">
              <a:lnSpc>
                <a:spcPct val="90000"/>
              </a:lnSpc>
            </a:pPr>
            <a:r>
              <a:rPr lang="en-US" sz="3000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Version 1.1 approved by GAC in 2010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600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Supports User-to-System Profile</a:t>
            </a:r>
          </a:p>
          <a:p>
            <a:pPr eaLnBrk="1" hangingPunct="1">
              <a:lnSpc>
                <a:spcPct val="90000"/>
              </a:lnSpc>
            </a:pPr>
            <a:r>
              <a:rPr lang="en-US" sz="3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Version 1.2 completed in 2011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Also supports </a:t>
            </a:r>
            <a:r>
              <a:rPr lang="en-US" sz="2600" b="1" dirty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System-to-System </a:t>
            </a:r>
            <a:r>
              <a:rPr lang="en-US" sz="2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Profile (Web Services)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Ready for review now</a:t>
            </a:r>
            <a:endParaRPr lang="en-US" sz="2600" b="1" dirty="0">
              <a:solidFill>
                <a:srgbClr val="0000FF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400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Member Certificate Policy Template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3000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Provides a CP template for a federation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600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Federation can adapt it as needed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600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Purpose is to specify CP for private keys on which federation trust fabric relies</a:t>
            </a:r>
          </a:p>
          <a:p>
            <a:pPr eaLnBrk="1" hangingPunct="1">
              <a:lnSpc>
                <a:spcPct val="80000"/>
              </a:lnSpc>
            </a:pPr>
            <a:r>
              <a:rPr lang="en-US" sz="3000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Based on IETF RFC 3647 (X.509 PKI CP/CPS)</a:t>
            </a:r>
          </a:p>
          <a:p>
            <a:pPr eaLnBrk="1" hangingPunct="1">
              <a:lnSpc>
                <a:spcPct val="80000"/>
              </a:lnSpc>
            </a:pPr>
            <a:r>
              <a:rPr lang="en-US" sz="30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Draft submitted to DT in late 2010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6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Direction and scope unclear at that time</a:t>
            </a:r>
          </a:p>
          <a:p>
            <a:pPr eaLnBrk="1" hangingPunct="1">
              <a:lnSpc>
                <a:spcPct val="80000"/>
              </a:lnSpc>
            </a:pPr>
            <a:r>
              <a:rPr lang="en-US" sz="3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Underwent major revisions in 2011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Revised in conjunction with NIEF CP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Ready for review now</a:t>
            </a:r>
            <a:endParaRPr lang="en-US" sz="2600" b="1" dirty="0">
              <a:solidFill>
                <a:srgbClr val="0000FF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4000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Certification Practice </a:t>
            </a:r>
            <a:r>
              <a:rPr lang="en-US" sz="40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Stmt. </a:t>
            </a:r>
            <a:r>
              <a:rPr lang="en-US" sz="4000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Template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3000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Provides a CPS template for </a:t>
            </a:r>
            <a:r>
              <a:rPr lang="en-US" sz="30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any federation </a:t>
            </a:r>
            <a:r>
              <a:rPr lang="en-US" sz="3000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CA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•"/>
            </a:pPr>
            <a:r>
              <a:rPr lang="en-US" sz="2600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Federation CA can adapt it as needed</a:t>
            </a:r>
          </a:p>
          <a:p>
            <a:pPr lvl="1" eaLnBrk="1" hangingPunct="1">
              <a:lnSpc>
                <a:spcPct val="90000"/>
              </a:lnSpc>
              <a:buFont typeface="Arial" charset="0"/>
              <a:buChar char="•"/>
            </a:pPr>
            <a:r>
              <a:rPr lang="en-US" sz="2600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Purpose is to describe </a:t>
            </a:r>
            <a:r>
              <a:rPr lang="en-US" sz="26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CA’s </a:t>
            </a:r>
            <a:r>
              <a:rPr lang="en-US" sz="2600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security measures</a:t>
            </a:r>
          </a:p>
          <a:p>
            <a:pPr eaLnBrk="1" hangingPunct="1">
              <a:lnSpc>
                <a:spcPct val="90000"/>
              </a:lnSpc>
            </a:pPr>
            <a:r>
              <a:rPr lang="en-US" sz="3000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Based on IETF RFC 3647 (X.509 PKI CP/CPS)</a:t>
            </a:r>
          </a:p>
          <a:p>
            <a:pPr eaLnBrk="1" hangingPunct="1">
              <a:lnSpc>
                <a:spcPct val="90000"/>
              </a:lnSpc>
            </a:pPr>
            <a:r>
              <a:rPr lang="en-US" sz="3000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Version 1.0 approved by GAC in </a:t>
            </a:r>
            <a:r>
              <a:rPr lang="en-US" sz="30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2010</a:t>
            </a:r>
          </a:p>
          <a:p>
            <a:pPr eaLnBrk="1" hangingPunct="1">
              <a:lnSpc>
                <a:spcPct val="90000"/>
              </a:lnSpc>
            </a:pPr>
            <a:r>
              <a:rPr lang="en-US" sz="3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Requires major revisions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Current version is based on an outdated CP concept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Not </a:t>
            </a:r>
            <a:r>
              <a:rPr lang="en-US" sz="2200" b="1" dirty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useful – </a:t>
            </a:r>
            <a:r>
              <a:rPr lang="en-US" sz="2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may cause confusion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2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Should we redact from GFIPM and Global web sites?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New version must jibe with Member CP Template</a:t>
            </a:r>
            <a:endParaRPr lang="en-US" sz="2600" b="1" dirty="0">
              <a:solidFill>
                <a:srgbClr val="0000FF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Communication Profiles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Web Browser User-to-System Profile</a:t>
            </a:r>
          </a:p>
          <a:p>
            <a:pPr eaLnBrk="1" hangingPunct="1"/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Web Services System-to-System Profile</a:t>
            </a:r>
          </a:p>
        </p:txBody>
      </p:sp>
      <p:sp>
        <p:nvSpPr>
          <p:cNvPr id="25605" name="TextBox 6"/>
          <p:cNvSpPr txBox="1">
            <a:spLocks noChangeArrowheads="1"/>
          </p:cNvSpPr>
          <p:nvPr/>
        </p:nvSpPr>
        <p:spPr bwMode="auto">
          <a:xfrm>
            <a:off x="3889375" y="5455694"/>
            <a:ext cx="19288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r>
              <a:rPr lang="en-US" sz="1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You Are Here </a:t>
            </a:r>
            <a:r>
              <a:rPr lang="en-US" sz="1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" charset="0"/>
              </a:rPr>
              <a:t></a:t>
            </a:r>
            <a:endParaRPr lang="en-US" sz="1800" b="1" i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6" name="Picture 5" descr="GFIPM Deliverables (2011-11-09)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189" y="4759664"/>
            <a:ext cx="3162300" cy="20207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400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Web Browser User-to-System Profile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199"/>
            <a:ext cx="8229600" cy="5066599"/>
          </a:xfrm>
        </p:spPr>
        <p:txBody>
          <a:bodyPr>
            <a:normAutofit fontScale="85000" lnSpcReduction="10000"/>
          </a:bodyPr>
          <a:lstStyle/>
          <a:p>
            <a:pPr eaLnBrk="1" hangingPunct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Normative spec for browser-facing services</a:t>
            </a:r>
          </a:p>
          <a:p>
            <a:pPr lvl="1" eaLnBrk="1" hangingPunct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Identity Providers and Service Providers</a:t>
            </a:r>
          </a:p>
          <a:p>
            <a:pPr lvl="1" eaLnBrk="1" hangingPunct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Includes rules for IDP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“discovery”</a:t>
            </a: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</a:endParaRPr>
          </a:p>
          <a:p>
            <a:pPr eaLnBrk="1" hangingPunct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Uses SAML Single Sign-On and Single Log-Out</a:t>
            </a:r>
          </a:p>
          <a:p>
            <a:pPr lvl="1" eaLnBrk="1" hangingPunct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But SLO is not well-supported in SAML products</a:t>
            </a:r>
          </a:p>
          <a:p>
            <a:pPr eaLnBrk="1" hangingPunct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Relies on GFIPM Crypto Trust Model</a:t>
            </a:r>
          </a:p>
          <a:p>
            <a:pPr eaLnBrk="1" hangingPunct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Version 1.1 approved by GAC in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2010</a:t>
            </a:r>
          </a:p>
          <a:p>
            <a:pPr eaLnBrk="1" hangingPunct="1"/>
            <a:r>
              <a:rPr 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Version 1.2 completed in 2011</a:t>
            </a:r>
          </a:p>
          <a:p>
            <a:pPr lvl="1" eaLnBrk="1" hangingPunct="1"/>
            <a:r>
              <a:rPr 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Contains misc. updates based on operational experience</a:t>
            </a:r>
          </a:p>
          <a:p>
            <a:pPr lvl="1" eaLnBrk="1" hangingPunct="1"/>
            <a:r>
              <a:rPr 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Ready for review now (?)</a:t>
            </a:r>
          </a:p>
          <a:p>
            <a:pPr lvl="1" eaLnBrk="1" hangingPunct="1"/>
            <a:r>
              <a:rPr 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Will include revisions for FICAM conformance in early-mid 2012</a:t>
            </a:r>
            <a:endParaRPr lang="en-US" b="1" dirty="0">
              <a:solidFill>
                <a:srgbClr val="0000FF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400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Web Services System-to-System Profile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81029"/>
          </a:xfrm>
        </p:spPr>
        <p:txBody>
          <a:bodyPr>
            <a:normAutofit fontScale="85000" lnSpcReduction="20000"/>
          </a:bodyPr>
          <a:lstStyle/>
          <a:p>
            <a:pPr eaLnBrk="1" hangingPunct="1"/>
            <a:r>
              <a:rPr lang="en-US" sz="3000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Normative spec for SOAP-based web services</a:t>
            </a:r>
          </a:p>
          <a:p>
            <a:pPr lvl="1" eaLnBrk="1" hangingPunct="1"/>
            <a:r>
              <a:rPr lang="en-US" sz="2600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WS Provider, WS Consumer, Token Services, Etc.</a:t>
            </a:r>
          </a:p>
          <a:p>
            <a:pPr eaLnBrk="1" hangingPunct="1"/>
            <a:r>
              <a:rPr lang="en-US" sz="3000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Covers eight (8) </a:t>
            </a:r>
            <a:r>
              <a:rPr lang="en-US" sz="30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“service </a:t>
            </a:r>
            <a:r>
              <a:rPr lang="en-US" sz="3000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interaction </a:t>
            </a:r>
            <a:r>
              <a:rPr lang="en-US" sz="30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models” (SIPs)</a:t>
            </a:r>
            <a:endParaRPr lang="en-US" sz="3000" dirty="0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  <a:cs typeface="ＭＳ Ｐゴシック" charset="0"/>
            </a:endParaRPr>
          </a:p>
          <a:p>
            <a:pPr lvl="1" eaLnBrk="1" hangingPunct="1"/>
            <a:r>
              <a:rPr lang="en-US" sz="2600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Important use cases Identified by GFIPM stakeholders</a:t>
            </a:r>
          </a:p>
          <a:p>
            <a:pPr eaLnBrk="1" hangingPunct="1"/>
            <a:r>
              <a:rPr lang="en-US" sz="30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Conforms to GRA </a:t>
            </a:r>
            <a:r>
              <a:rPr lang="en-US" sz="3000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Reliable Secure Web Services SIP</a:t>
            </a:r>
          </a:p>
          <a:p>
            <a:pPr eaLnBrk="1" hangingPunct="1"/>
            <a:r>
              <a:rPr lang="en-US" sz="3000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Relies on GFIPM Crypto Trust </a:t>
            </a:r>
            <a:r>
              <a:rPr lang="en-US" sz="30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Model</a:t>
            </a:r>
          </a:p>
          <a:p>
            <a:pPr lvl="1" eaLnBrk="1" hangingPunct="1"/>
            <a:r>
              <a:rPr lang="en-US" sz="26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Uses standard GFIPM Crypto Trust Fabric</a:t>
            </a:r>
            <a:endParaRPr lang="en-US" sz="2600" dirty="0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sz="3000" b="1" dirty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Version </a:t>
            </a:r>
            <a:r>
              <a:rPr lang="en-US" sz="3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1.0 completed in 2011</a:t>
            </a:r>
            <a:endParaRPr lang="en-US" sz="3000" b="1" dirty="0">
              <a:solidFill>
                <a:srgbClr val="0000FF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  <a:cs typeface="ＭＳ Ｐゴシック" charset="0"/>
            </a:endParaRPr>
          </a:p>
          <a:p>
            <a:pPr lvl="1" eaLnBrk="1" hangingPunct="1"/>
            <a:r>
              <a:rPr lang="en-US" sz="2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Includes normative language for four (4) SIPs</a:t>
            </a:r>
          </a:p>
          <a:p>
            <a:pPr lvl="1" eaLnBrk="1" hangingPunct="1"/>
            <a:r>
              <a:rPr lang="en-US" sz="2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Sample </a:t>
            </a:r>
            <a:r>
              <a:rPr lang="en-US" sz="2600" b="1" dirty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implementations </a:t>
            </a:r>
            <a:r>
              <a:rPr lang="en-US" sz="2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have been developed</a:t>
            </a:r>
          </a:p>
          <a:p>
            <a:pPr lvl="1" eaLnBrk="1" hangingPunct="1"/>
            <a:r>
              <a:rPr lang="en-US" sz="2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Ready for review now</a:t>
            </a:r>
          </a:p>
          <a:p>
            <a:pPr eaLnBrk="1" hangingPunct="1"/>
            <a:r>
              <a:rPr lang="en-US" sz="3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Version 2.0 to be developed in 2012</a:t>
            </a:r>
          </a:p>
          <a:p>
            <a:pPr lvl="1" eaLnBrk="1" hangingPunct="1"/>
            <a:r>
              <a:rPr lang="en-US" sz="2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Will include normative language for remaining SIPs</a:t>
            </a:r>
          </a:p>
          <a:p>
            <a:pPr lvl="1" eaLnBrk="1" hangingPunct="1"/>
            <a:r>
              <a:rPr lang="en-US" sz="2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Will require additional sample implementation work</a:t>
            </a:r>
            <a:endParaRPr lang="en-US" sz="2600" b="1" dirty="0">
              <a:solidFill>
                <a:srgbClr val="0000FF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Technical Assistance Resources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54424"/>
            <a:ext cx="8229600" cy="4525963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Implementation Guide</a:t>
            </a:r>
          </a:p>
          <a:p>
            <a:pPr eaLnBrk="1" hangingPunct="1"/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Reference Federation</a:t>
            </a:r>
          </a:p>
          <a:p>
            <a:pPr eaLnBrk="1" hangingPunct="1"/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User-to-System Implementer Kit</a:t>
            </a:r>
          </a:p>
          <a:p>
            <a:pPr eaLnBrk="1" hangingPunct="1"/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System-to-System Implementer Kit</a:t>
            </a:r>
          </a:p>
          <a:p>
            <a:pPr eaLnBrk="1" hangingPunct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Implementation Web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Portal</a:t>
            </a:r>
          </a:p>
          <a:p>
            <a:pPr eaLnBrk="1" hangingPunct="1"/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Choosing the Right Federation</a:t>
            </a:r>
          </a:p>
          <a:p>
            <a:pPr eaLnBrk="1" hangingPunct="1"/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TIB Onboarding Guide</a:t>
            </a: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/>
            <a:endParaRPr lang="en-US" dirty="0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8677" name="TextBox 6"/>
          <p:cNvSpPr txBox="1">
            <a:spLocks noChangeArrowheads="1"/>
          </p:cNvSpPr>
          <p:nvPr/>
        </p:nvSpPr>
        <p:spPr bwMode="auto">
          <a:xfrm>
            <a:off x="3889376" y="1650804"/>
            <a:ext cx="19288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r>
              <a:rPr lang="en-US" sz="1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You Are Here </a:t>
            </a:r>
            <a:r>
              <a:rPr lang="en-US" sz="1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" charset="0"/>
              </a:rPr>
              <a:t></a:t>
            </a:r>
            <a:endParaRPr lang="en-US" sz="1800" b="1" i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6" name="Picture 5" descr="GFIPM Deliverables (2011-11-09)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189" y="1244062"/>
            <a:ext cx="3162300" cy="20207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GFIPM Deliverables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Landscape</a:t>
            </a:r>
            <a:b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Circa November 2010</a:t>
            </a: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5363" name="Picture 3" descr="GFIPM Document Map (2010-09-28)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4788" y="1645016"/>
            <a:ext cx="8737600" cy="5080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noFill/>
            <a:miter lim="800000"/>
          </a:ln>
          <a:effectLst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Implementation Guide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Contains detailed implementer instructions</a:t>
            </a:r>
          </a:p>
          <a:p>
            <a:pPr lvl="1" eaLnBrk="1" hangingPunct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From requirements analysis to system deployment</a:t>
            </a:r>
          </a:p>
          <a:p>
            <a:pPr eaLnBrk="1" hangingPunct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Version 1.0 approved by GAC in 2010</a:t>
            </a:r>
          </a:p>
          <a:p>
            <a:pPr lvl="1" eaLnBrk="1" hangingPunct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Covers User-to-System use case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only</a:t>
            </a:r>
          </a:p>
          <a:p>
            <a:pPr lvl="1" eaLnBrk="1" hangingPunct="1"/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Microsoft Word / PDF Format</a:t>
            </a: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Converted to HTML wiki articles in 2011</a:t>
            </a:r>
          </a:p>
          <a:p>
            <a:pPr lvl="1" eaLnBrk="1" hangingPunct="1"/>
            <a:r>
              <a:rPr 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Posted on GFIPM Implementation Web Portal</a:t>
            </a:r>
          </a:p>
          <a:p>
            <a:pPr lvl="1" eaLnBrk="1" hangingPunct="1"/>
            <a:r>
              <a:rPr 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Future implementer guidance will be wiki-based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GFIPM Reference Federation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Test-bed for conformance and </a:t>
            </a:r>
            <a:r>
              <a:rPr lang="en-US" dirty="0" err="1" smtClean="0"/>
              <a:t>interop</a:t>
            </a:r>
            <a:r>
              <a:rPr lang="en-US" dirty="0" smtClean="0"/>
              <a:t>. testing</a:t>
            </a:r>
          </a:p>
          <a:p>
            <a:pPr lvl="1"/>
            <a:r>
              <a:rPr lang="en-US" dirty="0" smtClean="0"/>
              <a:t>Contains GTRI-managed reference IDPs and SPs</a:t>
            </a:r>
          </a:p>
          <a:p>
            <a:r>
              <a:rPr lang="en-US" dirty="0" smtClean="0"/>
              <a:t>Online since ~2007</a:t>
            </a:r>
          </a:p>
          <a:p>
            <a:r>
              <a:rPr lang="en-US" dirty="0" smtClean="0"/>
              <a:t>Available for use by entire GFIPM community</a:t>
            </a:r>
          </a:p>
          <a:p>
            <a:r>
              <a:rPr lang="en-US" b="1" dirty="0" smtClean="0">
                <a:solidFill>
                  <a:srgbClr val="0000FF"/>
                </a:solidFill>
              </a:rPr>
              <a:t>Plan for 2012: Stand up reference web </a:t>
            </a:r>
            <a:r>
              <a:rPr lang="en-US" b="1" dirty="0" err="1" smtClean="0">
                <a:solidFill>
                  <a:srgbClr val="0000FF"/>
                </a:solidFill>
              </a:rPr>
              <a:t>svcs</a:t>
            </a:r>
            <a:r>
              <a:rPr lang="en-US" b="1" dirty="0" smtClean="0">
                <a:solidFill>
                  <a:srgbClr val="0000FF"/>
                </a:solidFill>
              </a:rPr>
              <a:t>.</a:t>
            </a:r>
          </a:p>
          <a:p>
            <a:pPr lvl="1"/>
            <a:r>
              <a:rPr lang="en-US" b="1" dirty="0" smtClean="0">
                <a:solidFill>
                  <a:srgbClr val="0000FF"/>
                </a:solidFill>
              </a:rPr>
              <a:t>WSPs, WSCs, etc.</a:t>
            </a:r>
            <a:endParaRPr lang="en-US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4233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User-to-System Implementer Kit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Downloadable virtual machines (VMs)</a:t>
            </a:r>
          </a:p>
          <a:p>
            <a:pPr lvl="1"/>
            <a:r>
              <a:rPr lang="en-US" dirty="0" smtClean="0"/>
              <a:t>Sample IDP and SP implementations</a:t>
            </a:r>
          </a:p>
          <a:p>
            <a:pPr lvl="1"/>
            <a:r>
              <a:rPr lang="en-US" dirty="0" smtClean="0"/>
              <a:t>Configured for use in GFIPM Reference Federation</a:t>
            </a:r>
          </a:p>
          <a:p>
            <a:r>
              <a:rPr lang="en-US" dirty="0" smtClean="0"/>
              <a:t>Downloadable packages and source code</a:t>
            </a:r>
          </a:p>
          <a:p>
            <a:r>
              <a:rPr lang="en-US" dirty="0" smtClean="0"/>
              <a:t>Available since ~2008</a:t>
            </a:r>
          </a:p>
          <a:p>
            <a:r>
              <a:rPr lang="en-US" dirty="0" smtClean="0"/>
              <a:t>Updated periodically as needed</a:t>
            </a:r>
          </a:p>
          <a:p>
            <a:pPr lvl="1"/>
            <a:r>
              <a:rPr lang="en-US" dirty="0" smtClean="0"/>
              <a:t>Kept current with security patches, etc.</a:t>
            </a:r>
          </a:p>
          <a:p>
            <a:r>
              <a:rPr lang="en-US" dirty="0" smtClean="0"/>
              <a:t>Based on Shibboleth project</a:t>
            </a:r>
          </a:p>
          <a:p>
            <a:r>
              <a:rPr lang="en-US" dirty="0" smtClean="0"/>
              <a:t>One of several implementer options</a:t>
            </a:r>
          </a:p>
          <a:p>
            <a:pPr lvl="1"/>
            <a:r>
              <a:rPr lang="en-US" dirty="0" smtClean="0"/>
              <a:t>Implementers can also use COTS products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5886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System-to-System Implementer Kit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Under development now by </a:t>
            </a:r>
            <a:r>
              <a:rPr lang="en-US" dirty="0" smtClean="0"/>
              <a:t>GTRI</a:t>
            </a:r>
          </a:p>
          <a:p>
            <a:pPr lvl="1"/>
            <a:r>
              <a:rPr lang="en-US" dirty="0" smtClean="0"/>
              <a:t>Target release date: Spring 2012</a:t>
            </a:r>
            <a:endParaRPr lang="en-US" dirty="0" smtClean="0"/>
          </a:p>
          <a:p>
            <a:r>
              <a:rPr lang="en-US" i="1" dirty="0" smtClean="0"/>
              <a:t>Only</a:t>
            </a:r>
            <a:r>
              <a:rPr lang="en-US" dirty="0" smtClean="0"/>
              <a:t> implementer option for now</a:t>
            </a:r>
          </a:p>
          <a:p>
            <a:pPr lvl="1"/>
            <a:r>
              <a:rPr lang="en-US" dirty="0" smtClean="0"/>
              <a:t>No products can support GFIPM WS out of the box</a:t>
            </a:r>
          </a:p>
          <a:p>
            <a:r>
              <a:rPr lang="en-US" dirty="0" smtClean="0"/>
              <a:t>Will offer sample WSPs, WSCs, etc.</a:t>
            </a:r>
          </a:p>
          <a:p>
            <a:pPr lvl="1"/>
            <a:r>
              <a:rPr lang="en-US" dirty="0" smtClean="0"/>
              <a:t>Will support </a:t>
            </a:r>
            <a:r>
              <a:rPr lang="en-US" dirty="0" smtClean="0"/>
              <a:t>Java Metro </a:t>
            </a:r>
            <a:r>
              <a:rPr lang="en-US" dirty="0" smtClean="0"/>
              <a:t>and .NET 3.5</a:t>
            </a:r>
          </a:p>
          <a:p>
            <a:r>
              <a:rPr lang="en-US" dirty="0" smtClean="0"/>
              <a:t>Will define implementer APIs</a:t>
            </a:r>
          </a:p>
          <a:p>
            <a:r>
              <a:rPr lang="en-US" dirty="0" smtClean="0"/>
              <a:t>Will be available for download as zip</a:t>
            </a:r>
            <a:r>
              <a:rPr lang="en-US" dirty="0"/>
              <a:t> </a:t>
            </a:r>
            <a:r>
              <a:rPr lang="en-US" dirty="0" smtClean="0"/>
              <a:t>files</a:t>
            </a:r>
          </a:p>
          <a:p>
            <a:pPr lvl="1"/>
            <a:r>
              <a:rPr lang="en-US" dirty="0" smtClean="0"/>
              <a:t>Java/Metro version may also be available as a VM</a:t>
            </a:r>
          </a:p>
        </p:txBody>
      </p:sp>
    </p:spTree>
    <p:extLst>
      <p:ext uri="{BB962C8B-B14F-4D97-AF65-F5344CB8AC3E}">
        <p14:creationId xmlns:p14="http://schemas.microsoft.com/office/powerpoint/2010/main" val="17877562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Implementation Web Portal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/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Contains:</a:t>
            </a: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  <a:cs typeface="ＭＳ Ｐゴシック" charset="0"/>
            </a:endParaRPr>
          </a:p>
          <a:p>
            <a:pPr lvl="1" eaLnBrk="1" hangingPunct="1">
              <a:buFont typeface="Arial" charset="0"/>
              <a:buChar char="•"/>
            </a:pP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Articles from GFIPM Implementation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Guide</a:t>
            </a:r>
          </a:p>
          <a:p>
            <a:pPr lvl="2" eaLnBrk="1" hangingPunct="1"/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Currently User-to-System only</a:t>
            </a: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</a:endParaRPr>
          </a:p>
          <a:p>
            <a:pPr lvl="1" eaLnBrk="1" hangingPunct="1">
              <a:buFont typeface="Arial" charset="0"/>
              <a:buChar char="•"/>
            </a:pP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L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inks to downloadable 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developer toolkits</a:t>
            </a:r>
          </a:p>
          <a:p>
            <a:pPr lvl="1" eaLnBrk="1" hangingPunct="1">
              <a:buFont typeface="Arial" charset="0"/>
              <a:buChar char="•"/>
            </a:pP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Implementer mailing list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with archive</a:t>
            </a:r>
          </a:p>
          <a:p>
            <a:pPr lvl="2">
              <a:buFont typeface="Arial" charset="0"/>
              <a:buChar char="•"/>
            </a:pP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List email address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: 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hlinkClick r:id="rId2"/>
              </a:rPr>
              <a:t>implementers@gfipm.net</a:t>
            </a: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</a:endParaRPr>
          </a:p>
          <a:p>
            <a:pPr lvl="2">
              <a:buFont typeface="Arial" charset="0"/>
              <a:buChar char="•"/>
            </a:pP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Sign up at 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hlinkClick r:id="rId3"/>
              </a:rPr>
              <a:t>http://mail.gfipm.net/</a:t>
            </a: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</a:endParaRPr>
          </a:p>
          <a:p>
            <a:pPr eaLnBrk="1" hangingPunct="1"/>
            <a:r>
              <a:rPr 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Developed </a:t>
            </a:r>
            <a:r>
              <a:rPr 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and deployed in 2011</a:t>
            </a:r>
          </a:p>
          <a:p>
            <a:pPr eaLnBrk="1" hangingPunct="1"/>
            <a:r>
              <a:rPr 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Online now at </a:t>
            </a:r>
            <a:r>
              <a:rPr 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hlinkClick r:id="rId4"/>
              </a:rPr>
              <a:t>http://impl.gfipm.net/</a:t>
            </a:r>
            <a:endParaRPr lang="en-US" b="1" dirty="0" smtClean="0">
              <a:solidFill>
                <a:srgbClr val="0000FF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</a:endParaRPr>
          </a:p>
          <a:p>
            <a:pPr eaLnBrk="1" hangingPunct="1"/>
            <a:r>
              <a:rPr 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Will contain System-to-System articles soon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 Portal Screen Shot</a:t>
            </a:r>
            <a:endParaRPr lang="en-US" dirty="0"/>
          </a:p>
        </p:txBody>
      </p:sp>
      <p:pic>
        <p:nvPicPr>
          <p:cNvPr id="4" name="Picture 3" descr="Screen shot 2011-11-10 at 5.08.32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412" y="1417638"/>
            <a:ext cx="7709647" cy="52421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444194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Choosing the Right Federation</a:t>
            </a: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Provides high-level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mgmt. 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at prospective member organizations with a framework for deciding whether to join a GFIPM Federation</a:t>
            </a:r>
          </a:p>
          <a:p>
            <a:pPr eaLnBrk="1" hangingPunct="1"/>
            <a:r>
              <a:rPr 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Approved by DT in early </a:t>
            </a:r>
            <a:r>
              <a:rPr 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2011</a:t>
            </a:r>
          </a:p>
          <a:p>
            <a:pPr lvl="1"/>
            <a:r>
              <a:rPr 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Published in HTML format at GFIPM.net</a:t>
            </a:r>
          </a:p>
          <a:p>
            <a:pPr lvl="2"/>
            <a:r>
              <a:rPr 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  <a:hlinkClick r:id="rId3"/>
              </a:rPr>
              <a:t>http://gfipm.net/choosing-the-right-federation.html</a:t>
            </a:r>
            <a:endParaRPr lang="en-US" b="1" dirty="0" smtClean="0">
              <a:solidFill>
                <a:srgbClr val="0000FF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Under final </a:t>
            </a:r>
            <a:r>
              <a:rPr 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review by </a:t>
            </a:r>
            <a:r>
              <a:rPr 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BJA</a:t>
            </a:r>
            <a:endParaRPr lang="en-US" b="1" dirty="0">
              <a:solidFill>
                <a:srgbClr val="0000FF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Trusted Identity Broker (TIB) Onboarding Guide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Clearly defines the terms TIB and TIBO</a:t>
            </a:r>
          </a:p>
          <a:p>
            <a:r>
              <a:rPr lang="en-US" dirty="0" smtClean="0"/>
              <a:t>Defines requirements for membership as TIBO</a:t>
            </a:r>
          </a:p>
          <a:p>
            <a:pPr lvl="1"/>
            <a:r>
              <a:rPr lang="en-US" dirty="0" smtClean="0"/>
              <a:t>All </a:t>
            </a:r>
            <a:r>
              <a:rPr lang="en-US" dirty="0" err="1" smtClean="0"/>
              <a:t>reqs</a:t>
            </a:r>
            <a:r>
              <a:rPr lang="en-US" dirty="0" smtClean="0"/>
              <a:t> have been captured in latest Governance and Policies/Procedures docs</a:t>
            </a:r>
          </a:p>
          <a:p>
            <a:r>
              <a:rPr lang="en-US" b="1" dirty="0" smtClean="0">
                <a:solidFill>
                  <a:srgbClr val="0000FF"/>
                </a:solidFill>
              </a:rPr>
              <a:t>Written in early 2011</a:t>
            </a:r>
          </a:p>
          <a:p>
            <a:pPr lvl="1"/>
            <a:r>
              <a:rPr lang="en-US" b="1" dirty="0" smtClean="0">
                <a:solidFill>
                  <a:srgbClr val="0000FF"/>
                </a:solidFill>
              </a:rPr>
              <a:t>Driven by FBI CJIS possibly joining NIEF as a TIBO</a:t>
            </a:r>
          </a:p>
          <a:p>
            <a:r>
              <a:rPr lang="en-US" b="1" dirty="0" smtClean="0">
                <a:solidFill>
                  <a:srgbClr val="0000FF"/>
                </a:solidFill>
              </a:rPr>
              <a:t>Approved by GFIPM DT</a:t>
            </a:r>
          </a:p>
          <a:p>
            <a:r>
              <a:rPr lang="en-US" b="1" dirty="0" smtClean="0">
                <a:solidFill>
                  <a:srgbClr val="0000FF"/>
                </a:solidFill>
              </a:rPr>
              <a:t>Ready for further Global review</a:t>
            </a:r>
            <a:endParaRPr lang="en-US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709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Outreach and Marketing Resources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54424"/>
            <a:ext cx="8229600" cy="4525963"/>
          </a:xfrm>
        </p:spPr>
        <p:txBody>
          <a:bodyPr>
            <a:normAutofit/>
          </a:bodyPr>
          <a:lstStyle/>
          <a:p>
            <a:pPr eaLnBrk="1" hangingPunct="1"/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GFIPM Web Sites</a:t>
            </a: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Document 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Map</a:t>
            </a:r>
          </a:p>
          <a:p>
            <a:pPr eaLnBrk="1" hangingPunct="1"/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Terminology 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Matrix</a:t>
            </a:r>
          </a:p>
          <a:p>
            <a:pPr eaLnBrk="1" hangingPunct="1"/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Web 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Services CONOPS</a:t>
            </a:r>
          </a:p>
          <a:p>
            <a:pPr eaLnBrk="1" hangingPunct="1"/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Overview</a:t>
            </a:r>
          </a:p>
          <a:p>
            <a:pPr eaLnBrk="1" hangingPunct="1"/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Executive Overview</a:t>
            </a:r>
          </a:p>
          <a:p>
            <a:pPr eaLnBrk="1" hangingPunct="1"/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Training Modules</a:t>
            </a: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2773" name="TextBox 4"/>
          <p:cNvSpPr txBox="1">
            <a:spLocks noChangeArrowheads="1"/>
          </p:cNvSpPr>
          <p:nvPr/>
        </p:nvSpPr>
        <p:spPr bwMode="auto">
          <a:xfrm>
            <a:off x="3889376" y="1586871"/>
            <a:ext cx="19288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r>
              <a:rPr lang="en-US" sz="1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You Are Here </a:t>
            </a:r>
            <a:r>
              <a:rPr lang="en-US" sz="1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" charset="0"/>
              </a:rPr>
              <a:t></a:t>
            </a:r>
            <a:endParaRPr lang="en-US" sz="1800" b="1" i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6" name="Picture 5" descr="GFIPM Deliverables (2011-11-09)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189" y="1417638"/>
            <a:ext cx="3162300" cy="20207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GFIPM Web Sites</a:t>
            </a: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  <a:hlinkClick r:id="rId2"/>
              </a:rPr>
              <a:t>http</a:t>
            </a:r>
            <a:r>
              <a:rPr lang="en-US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  <a:hlinkClick r:id="rId2"/>
              </a:rPr>
              <a:t>://it.ojp.gov/gfipm</a:t>
            </a:r>
            <a:endParaRPr lang="en-US" b="1" dirty="0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  <a:cs typeface="ＭＳ Ｐゴシック" charset="0"/>
            </a:endParaRPr>
          </a:p>
          <a:p>
            <a:pPr lvl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GAC-approved GFIPM docs are available here</a:t>
            </a:r>
          </a:p>
          <a:p>
            <a:pPr lvl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OJP site includes info about all OJP programs</a:t>
            </a:r>
          </a:p>
          <a:p>
            <a:pPr eaLnBrk="1" hangingPunct="1"/>
            <a:r>
              <a:rPr lang="en-US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  <a:hlinkClick r:id="rId3"/>
              </a:rPr>
              <a:t>http</a:t>
            </a:r>
            <a:r>
              <a:rPr lang="en-US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  <a:hlinkClick r:id="rId3"/>
              </a:rPr>
              <a:t>://gfipm.net/</a:t>
            </a:r>
            <a:endParaRPr lang="en-US" b="1" dirty="0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  <a:cs typeface="ＭＳ Ｐゴシック" charset="0"/>
            </a:endParaRPr>
          </a:p>
          <a:p>
            <a:pPr lvl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Provides a more “GFIPM-centric” view</a:t>
            </a:r>
          </a:p>
          <a:p>
            <a:pPr lvl="1"/>
            <a:r>
              <a:rPr 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Site overhauled in 2010; Minor updates in 2011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GFIPM Deliverables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Landscape</a:t>
            </a:r>
            <a:b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Circa November 2011</a:t>
            </a: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Picture 4" descr="GFIPM Deliverables (2011-11-09)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446" y="1417638"/>
            <a:ext cx="8392354" cy="5362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8281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GFIPM Document Map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Provides an overview of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the GFIPM 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documentation landscape</a:t>
            </a:r>
          </a:p>
          <a:p>
            <a:pPr eaLnBrk="1" hangingPunct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Covers normative and non-normative docs</a:t>
            </a:r>
          </a:p>
          <a:p>
            <a:pPr lvl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Includes all documents noted in this slide deck</a:t>
            </a:r>
          </a:p>
          <a:p>
            <a:pPr eaLnBrk="1" hangingPunct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Version 1.0 approved by GAC in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2010</a:t>
            </a:r>
          </a:p>
          <a:p>
            <a:pPr eaLnBrk="1" hangingPunct="1"/>
            <a:r>
              <a:rPr 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Due for a refresh based on progress in 2011</a:t>
            </a:r>
          </a:p>
          <a:p>
            <a:pPr lvl="1"/>
            <a:r>
              <a:rPr 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Does this doc provide any value going forward?</a:t>
            </a:r>
          </a:p>
          <a:p>
            <a:pPr lvl="2"/>
            <a:r>
              <a:rPr 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GFIPM.net provides the same basic info online</a:t>
            </a:r>
          </a:p>
          <a:p>
            <a:pPr lvl="1"/>
            <a:r>
              <a:rPr 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Would a refresh be worth the effort?</a:t>
            </a:r>
            <a:endParaRPr lang="en-US" b="1" dirty="0">
              <a:solidFill>
                <a:srgbClr val="0000FF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GFIPM Terminology Matrix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Defines 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basic GFIPM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terms</a:t>
            </a: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Maps GFIPM 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terms to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WS/SOA 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terms</a:t>
            </a:r>
          </a:p>
          <a:p>
            <a:pPr eaLnBrk="1" hangingPunct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Reconciles GFIPM terms with analogous terms in other paradigms/standards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(GRA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,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SAML)</a:t>
            </a: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Version 1.0 approved by GAC in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2010</a:t>
            </a:r>
          </a:p>
          <a:p>
            <a:pPr eaLnBrk="1" hangingPunct="1"/>
            <a:r>
              <a:rPr 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Revised in 2011 based on GFIPM-WS progress</a:t>
            </a:r>
          </a:p>
          <a:p>
            <a:pPr lvl="1"/>
            <a:r>
              <a:rPr 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Added new terms and deleted others</a:t>
            </a:r>
            <a:endParaRPr lang="en-US" b="1" dirty="0">
              <a:solidFill>
                <a:srgbClr val="0000FF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GFIPM Web Services CONOPS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Defines web services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“interaction models”</a:t>
            </a: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  <a:cs typeface="ＭＳ Ｐゴシック" charset="0"/>
            </a:endParaRPr>
          </a:p>
          <a:p>
            <a:pPr lvl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Based on use cases identified by stakeholders</a:t>
            </a:r>
          </a:p>
          <a:p>
            <a:pPr eaLnBrk="1" hangingPunct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Also identifies functional requirements</a:t>
            </a:r>
          </a:p>
          <a:p>
            <a:pPr lvl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Message integrity, confidentiality, etc.</a:t>
            </a:r>
          </a:p>
          <a:p>
            <a:pPr eaLnBrk="1" hangingPunct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Precursor to GFIPM System-to-System Profile</a:t>
            </a:r>
          </a:p>
          <a:p>
            <a:pPr eaLnBrk="1" hangingPunct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Version 1.0 approved by GAC in 2010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GFIPM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Overview</a:t>
            </a: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Provide high-level </a:t>
            </a:r>
            <a:r>
              <a:rPr lang="en-US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mgmt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 at prospective member organizations with a broad overview of GFIPM</a:t>
            </a:r>
          </a:p>
          <a:p>
            <a:pPr lvl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Overview, program history, GFIPM benefits, etc.</a:t>
            </a:r>
          </a:p>
          <a:p>
            <a:r>
              <a:rPr 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Approved by DT in early </a:t>
            </a:r>
            <a:r>
              <a:rPr 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2011</a:t>
            </a:r>
          </a:p>
          <a:p>
            <a:pPr lvl="1"/>
            <a:r>
              <a:rPr 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Published in HTML format at GFIPM.net</a:t>
            </a:r>
          </a:p>
          <a:p>
            <a:pPr lvl="2"/>
            <a:r>
              <a:rPr 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  <a:hlinkClick r:id="rId3"/>
              </a:rPr>
              <a:t>http://gfipm.net/gfipm-overview.html</a:t>
            </a:r>
            <a:endParaRPr lang="en-US" b="1" dirty="0" smtClean="0">
              <a:solidFill>
                <a:srgbClr val="0000FF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  <a:cs typeface="ＭＳ Ｐゴシック" charset="0"/>
            </a:endParaRPr>
          </a:p>
          <a:p>
            <a:r>
              <a:rPr 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Under final review by BJA</a:t>
            </a:r>
            <a:endParaRPr lang="en-US" b="1" dirty="0">
              <a:solidFill>
                <a:srgbClr val="0000FF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GFIPM Executive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Two-page glossy flier</a:t>
            </a:r>
          </a:p>
          <a:p>
            <a:r>
              <a:rPr lang="en-US" dirty="0" smtClean="0"/>
              <a:t>Briefly describes GFIPM program and goals</a:t>
            </a:r>
          </a:p>
          <a:p>
            <a:r>
              <a:rPr lang="en-US" dirty="0" smtClean="0"/>
              <a:t>Developed in ~2009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35313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60519" y="3290109"/>
            <a:ext cx="8028374" cy="305250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Training Module Topics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GFIPM Training Modules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314721"/>
          </a:xfrm>
        </p:spPr>
        <p:txBody>
          <a:bodyPr/>
          <a:lstStyle/>
          <a:p>
            <a:r>
              <a:rPr lang="en-US" dirty="0" smtClean="0"/>
              <a:t>Compiled a list of module topics in 2010</a:t>
            </a:r>
          </a:p>
          <a:p>
            <a:r>
              <a:rPr lang="en-US" b="1" dirty="0" smtClean="0">
                <a:solidFill>
                  <a:srgbClr val="0000FF"/>
                </a:solidFill>
              </a:rPr>
              <a:t>No further progress in 2011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966894" y="3817316"/>
            <a:ext cx="3607812" cy="25253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en-US" sz="2000" dirty="0" smtClean="0"/>
              <a:t>GFIPM Overview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 smtClean="0"/>
              <a:t>Federation Establishment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 smtClean="0"/>
              <a:t>IDP Implementation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 smtClean="0"/>
              <a:t>SAML SP Implementation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 smtClean="0"/>
              <a:t>Web </a:t>
            </a:r>
            <a:r>
              <a:rPr lang="en-US" sz="2000" dirty="0" err="1" smtClean="0"/>
              <a:t>Svcs</a:t>
            </a:r>
            <a:r>
              <a:rPr lang="en-US" sz="2000" dirty="0" smtClean="0"/>
              <a:t>. Implementation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727106" y="3817316"/>
            <a:ext cx="3368825" cy="25253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 startAt="6"/>
            </a:pPr>
            <a:r>
              <a:rPr lang="en-US" sz="2000" dirty="0" smtClean="0"/>
              <a:t>Enterprise Attribute-Based Access Control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en-US" sz="2000" dirty="0" smtClean="0"/>
              <a:t>Inter-Federation Information Exchange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en-US" sz="2000" dirty="0" smtClean="0"/>
              <a:t>GFIPM in Relation to Other Info-Sharing Programs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355304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GFIPM Deliverables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Landscape</a:t>
            </a:r>
            <a:b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Circa November 2011 (Summary)</a:t>
            </a: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" name="Picture 3" descr="GFIPM Deliverables (2011-11-09)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446" y="1417638"/>
            <a:ext cx="8392354" cy="53627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has changed? (1/2)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Deliverables Completed in 2011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dirty="0" smtClean="0"/>
              <a:t>GFIPM Membership Agreements Set </a:t>
            </a:r>
            <a:r>
              <a:rPr lang="en-US" baseline="30000" dirty="0" smtClean="0"/>
              <a:t>1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dirty="0" smtClean="0"/>
              <a:t>GFIPM Federation Member CP Template </a:t>
            </a:r>
            <a:r>
              <a:rPr lang="en-US" baseline="30000" dirty="0" smtClean="0"/>
              <a:t>1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dirty="0" smtClean="0"/>
              <a:t>GFIPM Web Services System-to-System Profile </a:t>
            </a:r>
            <a:r>
              <a:rPr lang="en-US" baseline="30000" dirty="0" smtClean="0"/>
              <a:t>1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dirty="0" smtClean="0"/>
              <a:t>GFIPM Overview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dirty="0" smtClean="0"/>
              <a:t>Choosing the Right Federation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dirty="0"/>
              <a:t>GFIPM TIB Onboarding Guide </a:t>
            </a:r>
            <a:r>
              <a:rPr lang="en-US" baseline="30000" dirty="0" smtClean="0"/>
              <a:t>1,2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dirty="0" smtClean="0"/>
              <a:t>GFIPM Implementation Web Portal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5941497"/>
            <a:ext cx="4543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aseline="30000" dirty="0" smtClean="0"/>
              <a:t>1</a:t>
            </a:r>
            <a:r>
              <a:rPr lang="en-US" dirty="0" smtClean="0"/>
              <a:t> Complete but not yet approved by Global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6295999"/>
            <a:ext cx="4543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aseline="30000" dirty="0" smtClean="0"/>
              <a:t>2</a:t>
            </a:r>
            <a:r>
              <a:rPr lang="en-US" dirty="0" smtClean="0"/>
              <a:t> Did not appear on diagram last year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89189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has </a:t>
            </a:r>
            <a:r>
              <a:rPr lang="en-US" dirty="0" smtClean="0"/>
              <a:t>changed? (2/2)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2"/>
            </a:pPr>
            <a:r>
              <a:rPr lang="en-US" dirty="0" smtClean="0"/>
              <a:t>Documents Revised in 2011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dirty="0" smtClean="0"/>
              <a:t>GFIPM Governance Guideline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dirty="0" smtClean="0"/>
              <a:t>GFIPM Operational Policies &amp; Procedures Guideline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dirty="0" smtClean="0"/>
              <a:t>GFIPM Metadata 2.0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dirty="0" smtClean="0"/>
              <a:t>GFIPM Crypto Trust Model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dirty="0" smtClean="0"/>
              <a:t>GFIPM Web Browser User-to-System Profile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US" dirty="0" smtClean="0"/>
              <a:t>GFIPM Terminology Matrix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1598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FIPM Deliverables (2011-11-09)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189" y="4759664"/>
            <a:ext cx="3162300" cy="202072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Organizational Guidelines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Governance Guideline</a:t>
            </a:r>
          </a:p>
          <a:p>
            <a:pPr eaLnBrk="1" hangingPunct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Operational Policies and Procedures Guideline</a:t>
            </a:r>
          </a:p>
          <a:p>
            <a:pPr eaLnBrk="1" hangingPunct="1"/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Membership Agreements 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Set</a:t>
            </a:r>
          </a:p>
        </p:txBody>
      </p:sp>
      <p:sp>
        <p:nvSpPr>
          <p:cNvPr id="16389" name="TextBox 6"/>
          <p:cNvSpPr txBox="1">
            <a:spLocks noChangeArrowheads="1"/>
          </p:cNvSpPr>
          <p:nvPr/>
        </p:nvSpPr>
        <p:spPr bwMode="auto">
          <a:xfrm>
            <a:off x="3889375" y="6126163"/>
            <a:ext cx="19288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r>
              <a:rPr lang="en-US" sz="1800" b="1" i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You Are Here </a:t>
            </a:r>
            <a:r>
              <a:rPr lang="en-US" sz="1800" b="1" i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" charset="0"/>
              </a:rPr>
              <a:t></a:t>
            </a:r>
            <a:endParaRPr lang="en-US" sz="1800" b="1" i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GFIPM Policy in Context</a:t>
            </a:r>
          </a:p>
        </p:txBody>
      </p:sp>
      <p:sp>
        <p:nvSpPr>
          <p:cNvPr id="16389" name="TextBox 6"/>
          <p:cNvSpPr txBox="1">
            <a:spLocks noChangeArrowheads="1"/>
          </p:cNvSpPr>
          <p:nvPr/>
        </p:nvSpPr>
        <p:spPr bwMode="auto">
          <a:xfrm>
            <a:off x="875706" y="3518102"/>
            <a:ext cx="19288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r>
              <a:rPr lang="en-US" sz="1800" b="1" i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You Are Here </a:t>
            </a:r>
            <a:r>
              <a:rPr lang="en-US" sz="1800" b="1" i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Wingdings" charset="0"/>
              </a:rPr>
              <a:t></a:t>
            </a:r>
            <a:endParaRPr lang="en-US" sz="1800" b="1" i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7" name="Picture 6" descr="GFIPM Policy Layer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1377" y="2314777"/>
            <a:ext cx="5054600" cy="3937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Governance Guideline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0244"/>
          </a:xfrm>
        </p:spPr>
        <p:txBody>
          <a:bodyPr>
            <a:normAutofit fontScale="85000" lnSpcReduction="20000"/>
          </a:bodyPr>
          <a:lstStyle/>
          <a:p>
            <a:pPr eaLnBrk="1" hangingPunct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Defines federation governance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structure and roles</a:t>
            </a: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  <a:cs typeface="ＭＳ Ｐゴシック" charset="0"/>
            </a:endParaRPr>
          </a:p>
          <a:p>
            <a:pPr lvl="1" eaLnBrk="1" hangingPunct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Board of Directors</a:t>
            </a:r>
          </a:p>
          <a:p>
            <a:pPr lvl="1" eaLnBrk="1" hangingPunct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Federation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Mgmt. Org. (FMO)</a:t>
            </a: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</a:endParaRPr>
          </a:p>
          <a:p>
            <a:pPr lvl="1" eaLnBrk="1" hangingPunct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Identity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Provider Org. (IDPO)</a:t>
            </a: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</a:endParaRPr>
          </a:p>
          <a:p>
            <a:pPr lvl="1" eaLnBrk="1" hangingPunct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Service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Provider Org. (SPO)</a:t>
            </a: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</a:endParaRPr>
          </a:p>
          <a:p>
            <a:pPr lvl="1" eaLnBrk="1" hangingPunct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Trusted Identity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Broker Org. (TIBO)</a:t>
            </a: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</a:endParaRPr>
          </a:p>
          <a:p>
            <a:pPr eaLnBrk="1" hangingPunct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Defines decisions to be made by each party</a:t>
            </a:r>
          </a:p>
          <a:p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Version 1.0 approved by GAC in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2010</a:t>
            </a:r>
          </a:p>
          <a:p>
            <a:r>
              <a:rPr 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Version 1.1 completed in 2011</a:t>
            </a:r>
          </a:p>
          <a:p>
            <a:pPr lvl="1"/>
            <a:r>
              <a:rPr 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Includes proper use of </a:t>
            </a:r>
            <a:r>
              <a:rPr 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“IDP” </a:t>
            </a:r>
            <a:r>
              <a:rPr 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versus </a:t>
            </a:r>
            <a:r>
              <a:rPr 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“IDPO”, </a:t>
            </a:r>
            <a:r>
              <a:rPr 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etc.</a:t>
            </a:r>
          </a:p>
          <a:p>
            <a:pPr lvl="1"/>
            <a:r>
              <a:rPr 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Properly </a:t>
            </a:r>
            <a:r>
              <a:rPr 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covers the </a:t>
            </a:r>
            <a:r>
              <a:rPr 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TIBO </a:t>
            </a:r>
            <a:r>
              <a:rPr 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use case</a:t>
            </a:r>
          </a:p>
          <a:p>
            <a:pPr lvl="1"/>
            <a:r>
              <a:rPr 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Includes misc. edits driven by NIEF Bylaws</a:t>
            </a:r>
          </a:p>
          <a:p>
            <a:pPr lvl="1"/>
            <a:r>
              <a:rPr 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Ready for review now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Operational Policies and Procedures Guideline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Describes policies and procedures that govern basic operation of a federation</a:t>
            </a:r>
          </a:p>
          <a:p>
            <a:pPr lvl="1" eaLnBrk="1" hangingPunct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Membership Lifecycle</a:t>
            </a:r>
          </a:p>
          <a:p>
            <a:pPr lvl="1" eaLnBrk="1" hangingPunct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Change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Mgmt. 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for Normative Standards</a:t>
            </a:r>
          </a:p>
          <a:p>
            <a:pPr lvl="1" eaLnBrk="1" hangingPunct="1"/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Help Desk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and </a:t>
            </a:r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</a:rPr>
              <a:t>Issue Resolution Policies</a:t>
            </a:r>
          </a:p>
          <a:p>
            <a:r>
              <a:rPr lang="en-US" dirty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Version 1.0 approved by GAC in </a:t>
            </a:r>
            <a:r>
              <a:rPr lang="en-US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2010</a:t>
            </a:r>
          </a:p>
          <a:p>
            <a:r>
              <a:rPr 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Version 1.1 completed in 2011</a:t>
            </a:r>
          </a:p>
          <a:p>
            <a:pPr lvl="1"/>
            <a:r>
              <a:rPr 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Includes proper use of “IDP” versus “IDPO”, etc.</a:t>
            </a:r>
          </a:p>
          <a:p>
            <a:pPr lvl="1"/>
            <a:r>
              <a:rPr 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Properly covers the TIBO use case</a:t>
            </a:r>
          </a:p>
          <a:p>
            <a:pPr lvl="1"/>
            <a:r>
              <a:rPr 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Includes misc. edits driven by NIEF Bylaws</a:t>
            </a:r>
          </a:p>
          <a:p>
            <a:pPr lvl="1"/>
            <a:r>
              <a:rPr 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Ready for review </a:t>
            </a:r>
            <a:r>
              <a:rPr lang="en-US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 charset="0"/>
                <a:ea typeface="ＭＳ Ｐゴシック" charset="0"/>
                <a:cs typeface="ＭＳ Ｐゴシック" charset="0"/>
              </a:rPr>
              <a:t>now</a:t>
            </a:r>
            <a:endParaRPr lang="en-US" b="1" dirty="0">
              <a:solidFill>
                <a:srgbClr val="0000FF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F4D48FE4C711B4499683FC5C77D787A" ma:contentTypeVersion="0" ma:contentTypeDescription="Create a new document." ma:contentTypeScope="" ma:versionID="7dc67d28986d96b3c7cf6e8ffdc0245b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D102037C-A9D0-41E1-BB16-26C32AF47AFF}"/>
</file>

<file path=customXml/itemProps2.xml><?xml version="1.0" encoding="utf-8"?>
<ds:datastoreItem xmlns:ds="http://schemas.openxmlformats.org/officeDocument/2006/customXml" ds:itemID="{648B3816-D0D4-4B7F-AA75-0A3D383FD44C}"/>
</file>

<file path=customXml/itemProps3.xml><?xml version="1.0" encoding="utf-8"?>
<ds:datastoreItem xmlns:ds="http://schemas.openxmlformats.org/officeDocument/2006/customXml" ds:itemID="{804F2277-884B-4B8D-B9C5-010E27697483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1667</TotalTime>
  <Words>2286</Words>
  <Application>Microsoft Macintosh PowerPoint</Application>
  <PresentationFormat>On-screen Show (4:3)</PresentationFormat>
  <Paragraphs>344</Paragraphs>
  <Slides>36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Office Theme</vt:lpstr>
      <vt:lpstr>GFIPM Deliverables Overview</vt:lpstr>
      <vt:lpstr>GFIPM Deliverables Landscape Circa November 2010</vt:lpstr>
      <vt:lpstr>GFIPM Deliverables Landscape Circa November 2011</vt:lpstr>
      <vt:lpstr>What has changed? (1/2)</vt:lpstr>
      <vt:lpstr>What has changed? (2/2)</vt:lpstr>
      <vt:lpstr>Organizational Guidelines</vt:lpstr>
      <vt:lpstr>GFIPM Policy in Context</vt:lpstr>
      <vt:lpstr>Governance Guideline</vt:lpstr>
      <vt:lpstr>Operational Policies and Procedures Guideline</vt:lpstr>
      <vt:lpstr>Membership Agreements Set</vt:lpstr>
      <vt:lpstr>Core Technical Standards/Guidelines</vt:lpstr>
      <vt:lpstr>GFIPM Metadata Spec</vt:lpstr>
      <vt:lpstr>Cryptographic Trust Model</vt:lpstr>
      <vt:lpstr>Member Certificate Policy Template</vt:lpstr>
      <vt:lpstr>Certification Practice Stmt. Template</vt:lpstr>
      <vt:lpstr>Communication Profiles</vt:lpstr>
      <vt:lpstr>Web Browser User-to-System Profile</vt:lpstr>
      <vt:lpstr>Web Services System-to-System Profile</vt:lpstr>
      <vt:lpstr>Technical Assistance Resources</vt:lpstr>
      <vt:lpstr>Implementation Guide</vt:lpstr>
      <vt:lpstr>GFIPM Reference Federation</vt:lpstr>
      <vt:lpstr>User-to-System Implementer Kit</vt:lpstr>
      <vt:lpstr>System-to-System Implementer Kit</vt:lpstr>
      <vt:lpstr>Implementation Web Portal</vt:lpstr>
      <vt:lpstr>Implementation Portal Screen Shot</vt:lpstr>
      <vt:lpstr>Choosing the Right Federation</vt:lpstr>
      <vt:lpstr>Trusted Identity Broker (TIB) Onboarding Guide</vt:lpstr>
      <vt:lpstr>Outreach and Marketing Resources</vt:lpstr>
      <vt:lpstr>GFIPM Web Sites</vt:lpstr>
      <vt:lpstr>GFIPM Document Map</vt:lpstr>
      <vt:lpstr>GFIPM Terminology Matrix</vt:lpstr>
      <vt:lpstr>GFIPM Web Services CONOPS</vt:lpstr>
      <vt:lpstr>GFIPM Overview</vt:lpstr>
      <vt:lpstr>GFIPM Executive Overview</vt:lpstr>
      <vt:lpstr>GFIPM Training Modules</vt:lpstr>
      <vt:lpstr>GFIPM Deliverables Landscape Circa November 2011 (Summary)</vt:lpstr>
    </vt:vector>
  </TitlesOfParts>
  <Company>Georgia Tech Research Institute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GFIPM Web Services Status Update</dc:title>
  <dc:creator>Matthew J. Moyer</dc:creator>
  <cp:lastModifiedBy>Matthew J. Moyer</cp:lastModifiedBy>
  <cp:revision>349</cp:revision>
  <dcterms:created xsi:type="dcterms:W3CDTF">2010-11-26T16:22:20Z</dcterms:created>
  <dcterms:modified xsi:type="dcterms:W3CDTF">2011-11-16T12:06:59Z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0x010100BF4D48FE4C711B4499683FC5C77D787A</vt:lpwstr>
  </property>
</Properties>
</file>