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jpeg" ContentType="image/jpeg"/>
  <Default Extension="rels" ContentType="application/vnd.openxmlformats-package.relationships+xml"/>
  <Default Extension="emf" ContentType="image/x-emf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1" r:id="rId4"/>
    <p:sldId id="280" r:id="rId5"/>
    <p:sldId id="282" r:id="rId6"/>
    <p:sldId id="283" r:id="rId7"/>
    <p:sldId id="284" r:id="rId8"/>
    <p:sldId id="28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298" autoAdjust="0"/>
  </p:normalViewPr>
  <p:slideViewPr>
    <p:cSldViewPr snapToGrid="0" snapToObjects="1">
      <p:cViewPr varScale="1">
        <p:scale>
          <a:sx n="49" d="100"/>
          <a:sy n="49" d="100"/>
        </p:scale>
        <p:origin x="-1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7" Type="http://schemas.openxmlformats.org/officeDocument/2006/relationships/slide" Target="slides/slide6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interSettings" Target="printerSettings/printerSettings1.bin"/><Relationship Id="rId1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7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4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7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8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6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9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1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0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7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419EF-8CF3-8F4A-926F-DEE6909BCB66}" type="datetimeFigureOut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74B5D-21B6-C740-8541-DF384E4F6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3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9663"/>
            <a:ext cx="7772400" cy="1470025"/>
          </a:xfrm>
        </p:spPr>
        <p:txBody>
          <a:bodyPr/>
          <a:lstStyle/>
          <a:p>
            <a:r>
              <a:rPr lang="en-US" dirty="0" smtClean="0"/>
              <a:t>GFIPM FICAM</a:t>
            </a:r>
            <a:br>
              <a:rPr lang="en-US" dirty="0" smtClean="0"/>
            </a:br>
            <a:r>
              <a:rPr lang="en-US" dirty="0" smtClean="0"/>
              <a:t>Status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0352"/>
            <a:ext cx="6400800" cy="1752600"/>
          </a:xfrm>
        </p:spPr>
        <p:txBody>
          <a:bodyPr/>
          <a:lstStyle/>
          <a:p>
            <a:r>
              <a:rPr lang="en-US" dirty="0" smtClean="0"/>
              <a:t>GFIPM Delivery Team Meeting</a:t>
            </a:r>
          </a:p>
          <a:p>
            <a:r>
              <a:rPr lang="en-US" dirty="0" smtClean="0"/>
              <a:t>November 2011</a:t>
            </a:r>
            <a:endParaRPr lang="en-US" dirty="0"/>
          </a:p>
        </p:txBody>
      </p:sp>
      <p:pic>
        <p:nvPicPr>
          <p:cNvPr id="4" name="Picture 3" descr="gfipm-metadata-head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2952"/>
            <a:ext cx="9144000" cy="1097280"/>
          </a:xfrm>
          <a:prstGeom prst="rect">
            <a:avLst/>
          </a:prstGeom>
        </p:spPr>
      </p:pic>
      <p:pic>
        <p:nvPicPr>
          <p:cNvPr id="5" name="Picture 14" descr="justice_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lobaljust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dhs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98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FICAM?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950" y="1587659"/>
            <a:ext cx="8928099" cy="50099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2" descr="Interoperability graphic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752600"/>
            <a:ext cx="69183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 rot="10800000">
            <a:off x="228600" y="2133600"/>
            <a:ext cx="838200" cy="4267200"/>
          </a:xfrm>
          <a:prstGeom prst="upDownArrow">
            <a:avLst>
              <a:gd name="adj1" fmla="val 50000"/>
              <a:gd name="adj2" fmla="val 68562"/>
            </a:avLst>
          </a:prstGeom>
          <a:gradFill rotWithShape="1">
            <a:gsLst>
              <a:gs pos="0">
                <a:srgbClr val="CC00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Persons</a:t>
            </a:r>
          </a:p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Non-Persons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10800000">
            <a:off x="8077200" y="2133600"/>
            <a:ext cx="838200" cy="4267200"/>
          </a:xfrm>
          <a:prstGeom prst="upDownArrow">
            <a:avLst>
              <a:gd name="adj1" fmla="val 50000"/>
              <a:gd name="adj2" fmla="val 68562"/>
            </a:avLst>
          </a:prstGeom>
          <a:gradFill rotWithShape="1">
            <a:gsLst>
              <a:gs pos="0">
                <a:srgbClr val="CC00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>
              <a:defRPr/>
            </a:pPr>
            <a:r>
              <a: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Logical Access</a:t>
            </a:r>
          </a:p>
          <a:p>
            <a:pPr algn="ctr">
              <a:defRPr/>
            </a:pPr>
            <a:r>
              <a: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Physical Access</a:t>
            </a:r>
          </a:p>
        </p:txBody>
      </p:sp>
    </p:spTree>
    <p:extLst>
      <p:ext uri="{BB962C8B-B14F-4D97-AF65-F5344CB8AC3E}">
        <p14:creationId xmlns:p14="http://schemas.microsoft.com/office/powerpoint/2010/main" val="2775665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17853" y="1587659"/>
            <a:ext cx="7697485" cy="4562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985" name="Picture 2" descr="fig4"/>
          <p:cNvPicPr>
            <a:picLocks noChangeAspect="1" noChangeArrowheads="1"/>
          </p:cNvPicPr>
          <p:nvPr/>
        </p:nvPicPr>
        <p:blipFill>
          <a:blip r:embed="rId2">
            <a:lum bright="44000" contrast="-44000"/>
          </a:blip>
          <a:srcRect/>
          <a:stretch>
            <a:fillRect/>
          </a:stretch>
        </p:blipFill>
        <p:spPr bwMode="auto">
          <a:xfrm>
            <a:off x="4114800" y="4038600"/>
            <a:ext cx="27432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AutoShape 4"/>
          <p:cNvSpPr>
            <a:spLocks noChangeArrowheads="1"/>
          </p:cNvSpPr>
          <p:nvPr/>
        </p:nvSpPr>
        <p:spPr bwMode="auto">
          <a:xfrm>
            <a:off x="1828800" y="1905000"/>
            <a:ext cx="1600200" cy="914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00"/>
              </a:gs>
              <a:gs pos="100000">
                <a:srgbClr val="00336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  PIV Credentials</a:t>
            </a:r>
          </a:p>
        </p:txBody>
      </p:sp>
      <p:sp>
        <p:nvSpPr>
          <p:cNvPr id="41988" name="AutoShape 5"/>
          <p:cNvSpPr>
            <a:spLocks noChangeArrowheads="1"/>
          </p:cNvSpPr>
          <p:nvPr/>
        </p:nvSpPr>
        <p:spPr bwMode="auto">
          <a:xfrm>
            <a:off x="1828800" y="3048000"/>
            <a:ext cx="1600200" cy="297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/>
              </a:gs>
              <a:gs pos="100000">
                <a:srgbClr val="003366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 PIV-Interoperable Credentials</a:t>
            </a:r>
          </a:p>
          <a:p>
            <a:pPr>
              <a:buFontTx/>
              <a:buChar char="•"/>
            </a:pPr>
            <a:endParaRPr lang="en-US" sz="1600" dirty="0">
              <a:solidFill>
                <a:srgbClr val="FFFFFF"/>
              </a:solidFill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 Open Solutions</a:t>
            </a:r>
          </a:p>
          <a:p>
            <a:pPr>
              <a:buFontTx/>
              <a:buChar char="-"/>
            </a:pPr>
            <a:r>
              <a:rPr lang="en-US" sz="1600" b="0" dirty="0">
                <a:solidFill>
                  <a:srgbClr val="FFFFFF"/>
                </a:solidFill>
              </a:rPr>
              <a:t> OpenID</a:t>
            </a:r>
          </a:p>
          <a:p>
            <a:pPr>
              <a:buFontTx/>
              <a:buChar char="-"/>
            </a:pPr>
            <a:r>
              <a:rPr lang="en-US" sz="1600" b="0" dirty="0">
                <a:solidFill>
                  <a:srgbClr val="FFFFFF"/>
                </a:solidFill>
              </a:rPr>
              <a:t> </a:t>
            </a:r>
            <a:r>
              <a:rPr lang="en-US" sz="1600" b="0" dirty="0" err="1">
                <a:solidFill>
                  <a:srgbClr val="FFFFFF"/>
                </a:solidFill>
              </a:rPr>
              <a:t>iCard</a:t>
            </a:r>
            <a:endParaRPr lang="en-US" sz="1600" b="0" dirty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1600" b="0" dirty="0">
                <a:solidFill>
                  <a:srgbClr val="FFFFFF"/>
                </a:solidFill>
              </a:rPr>
              <a:t> SAML</a:t>
            </a:r>
          </a:p>
          <a:p>
            <a:pPr>
              <a:buFontTx/>
              <a:buChar char="-"/>
            </a:pPr>
            <a:r>
              <a:rPr lang="en-US" sz="1600" b="0" dirty="0">
                <a:solidFill>
                  <a:srgbClr val="FFFFFF"/>
                </a:solidFill>
              </a:rPr>
              <a:t> </a:t>
            </a:r>
            <a:r>
              <a:rPr lang="en-US" sz="1600" b="0" dirty="0" err="1">
                <a:solidFill>
                  <a:srgbClr val="FFFFFF"/>
                </a:solidFill>
              </a:rPr>
              <a:t>WSFed</a:t>
            </a:r>
            <a:endParaRPr lang="en-US" sz="1600" b="0" dirty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1600" b="0" dirty="0">
                <a:solidFill>
                  <a:srgbClr val="FFFFFF"/>
                </a:solidFill>
              </a:rPr>
              <a:t> Etc</a:t>
            </a:r>
            <a:r>
              <a:rPr lang="en-US" sz="1600" b="0" dirty="0" smtClean="0">
                <a:solidFill>
                  <a:srgbClr val="FFFFFF"/>
                </a:solidFill>
              </a:rPr>
              <a:t>.</a:t>
            </a:r>
            <a:endParaRPr lang="en-US" sz="1600" b="0" dirty="0">
              <a:solidFill>
                <a:srgbClr val="FFFFFF"/>
              </a:solidFill>
            </a:endParaRPr>
          </a:p>
        </p:txBody>
      </p:sp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3">
            <a:lum bright="38000" contrast="-44000"/>
          </a:blip>
          <a:srcRect/>
          <a:stretch>
            <a:fillRect/>
          </a:stretch>
        </p:blipFill>
        <p:spPr bwMode="auto">
          <a:xfrm>
            <a:off x="3657600" y="1981200"/>
            <a:ext cx="3048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4419600" y="28194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U.S. Federal PKI</a:t>
            </a:r>
          </a:p>
        </p:txBody>
      </p:sp>
      <p:sp>
        <p:nvSpPr>
          <p:cNvPr id="41991" name="AutoShape 8"/>
          <p:cNvSpPr>
            <a:spLocks/>
          </p:cNvSpPr>
          <p:nvPr/>
        </p:nvSpPr>
        <p:spPr bwMode="auto">
          <a:xfrm>
            <a:off x="3810000" y="4038600"/>
            <a:ext cx="381000" cy="1676400"/>
          </a:xfrm>
          <a:prstGeom prst="rightBrace">
            <a:avLst>
              <a:gd name="adj1" fmla="val 36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4495800" y="4724400"/>
            <a:ext cx="2165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Trust Frameworks</a:t>
            </a:r>
          </a:p>
        </p:txBody>
      </p:sp>
      <p:sp>
        <p:nvSpPr>
          <p:cNvPr id="41993" name="AutoShape 10"/>
          <p:cNvSpPr>
            <a:spLocks/>
          </p:cNvSpPr>
          <p:nvPr/>
        </p:nvSpPr>
        <p:spPr bwMode="auto">
          <a:xfrm>
            <a:off x="3810000" y="2133600"/>
            <a:ext cx="381000" cy="1676400"/>
          </a:xfrm>
          <a:prstGeom prst="rightBrace">
            <a:avLst>
              <a:gd name="adj1" fmla="val 36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ICAM Identity Assurance Governance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0763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FICAM Relation to GFIPM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FICAM/GFIPM:</a:t>
            </a:r>
          </a:p>
          <a:p>
            <a:pPr lvl="1"/>
            <a:r>
              <a:rPr lang="en-US" dirty="0" smtClean="0"/>
              <a:t>GFIPM can gain wider adoption of standards by conforming to FICAM framework</a:t>
            </a:r>
          </a:p>
          <a:p>
            <a:pPr lvl="2"/>
            <a:r>
              <a:rPr lang="en-US" dirty="0" smtClean="0"/>
              <a:t>Involves mostly minor changes to GFIPM specs</a:t>
            </a:r>
          </a:p>
          <a:p>
            <a:pPr lvl="2"/>
            <a:r>
              <a:rPr lang="en-US" dirty="0" smtClean="0"/>
              <a:t>Already identified required changes</a:t>
            </a:r>
          </a:p>
          <a:p>
            <a:r>
              <a:rPr lang="en-US" dirty="0" smtClean="0"/>
              <a:t>FICAM/NIEF:</a:t>
            </a:r>
          </a:p>
          <a:p>
            <a:pPr lvl="1"/>
            <a:r>
              <a:rPr lang="en-US" dirty="0" smtClean="0"/>
              <a:t>NIEF can grow in size and scope by becoming a FICAM Trust Framework Provider (TFP)</a:t>
            </a:r>
          </a:p>
          <a:p>
            <a:pPr lvl="2"/>
            <a:r>
              <a:rPr lang="en-US" dirty="0" smtClean="0"/>
              <a:t>Requires GFIPM changes as a prerequisite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710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FICAM Trust Framework Provider Adoption Process (TFPAP)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FICAM structure includes “Trust Framework Providers” (TFPs)</a:t>
            </a:r>
          </a:p>
          <a:p>
            <a:r>
              <a:rPr lang="en-US" dirty="0" smtClean="0"/>
              <a:t>TFP Adoption Process</a:t>
            </a:r>
          </a:p>
          <a:p>
            <a:pPr lvl="1"/>
            <a:r>
              <a:rPr lang="en-US" dirty="0" smtClean="0"/>
              <a:t>Defines criteria for becoming a TFP</a:t>
            </a:r>
          </a:p>
          <a:p>
            <a:pPr lvl="1"/>
            <a:r>
              <a:rPr lang="en-US" dirty="0" smtClean="0"/>
              <a:t>Criteria differ by NIST LOA</a:t>
            </a:r>
          </a:p>
          <a:p>
            <a:r>
              <a:rPr lang="en-US" dirty="0" smtClean="0"/>
              <a:t>Several TFPs adopted</a:t>
            </a:r>
          </a:p>
          <a:p>
            <a:pPr lvl="1"/>
            <a:r>
              <a:rPr lang="en-US" dirty="0" smtClean="0"/>
              <a:t>Includes InCommon, others</a:t>
            </a:r>
          </a:p>
          <a:p>
            <a:pPr lvl="1"/>
            <a:r>
              <a:rPr lang="en-US" dirty="0" smtClean="0"/>
              <a:t>None at NIST LOA-3 yet</a:t>
            </a:r>
            <a:endParaRPr lang="en-US" dirty="0"/>
          </a:p>
        </p:txBody>
      </p:sp>
      <p:pic>
        <p:nvPicPr>
          <p:cNvPr id="4" name="Picture 3" descr="Screen shot 2011-11-11 at 2.48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665" y="4084837"/>
            <a:ext cx="3681716" cy="26606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2638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NIEF Adoption as FICAM TFP:</a:t>
            </a:r>
            <a:br>
              <a:rPr lang="en-US" dirty="0" smtClean="0"/>
            </a:br>
            <a:r>
              <a:rPr lang="en-US" dirty="0" smtClean="0"/>
              <a:t>History and 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“FICAM TFP Self-Assessment for NIEF”</a:t>
            </a:r>
          </a:p>
          <a:p>
            <a:pPr lvl="1"/>
            <a:r>
              <a:rPr lang="en-US" dirty="0" smtClean="0"/>
              <a:t>Document written by GTRI in Summer 2011</a:t>
            </a:r>
          </a:p>
          <a:p>
            <a:pPr lvl="1"/>
            <a:r>
              <a:rPr lang="en-US" dirty="0" smtClean="0"/>
              <a:t>Lays out six (6) steps required for TFP adoption</a:t>
            </a:r>
          </a:p>
          <a:p>
            <a:pPr lvl="2"/>
            <a:r>
              <a:rPr lang="en-US" dirty="0" smtClean="0"/>
              <a:t>See next slide</a:t>
            </a:r>
          </a:p>
          <a:p>
            <a:pPr lvl="1"/>
            <a:r>
              <a:rPr lang="en-US" dirty="0" smtClean="0"/>
              <a:t>Reviewed by FICAM reps w/ positive feedback</a:t>
            </a:r>
          </a:p>
          <a:p>
            <a:pPr lvl="1"/>
            <a:r>
              <a:rPr lang="en-US" dirty="0" smtClean="0"/>
              <a:t>Available for review</a:t>
            </a:r>
          </a:p>
          <a:p>
            <a:r>
              <a:rPr lang="en-US" dirty="0" smtClean="0"/>
              <a:t>Next Step: Begin working through the steps</a:t>
            </a:r>
          </a:p>
          <a:p>
            <a:pPr lvl="1"/>
            <a:r>
              <a:rPr lang="en-US" dirty="0" smtClean="0"/>
              <a:t>Timeline is TBD (Funding?)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910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Steps for NIEF TFP Adoption (1-3)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54045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Make </a:t>
            </a:r>
            <a:r>
              <a:rPr lang="en-US" sz="2400" dirty="0"/>
              <a:t>minor alterations to the GFIPM Web Browser User-to-System Profile, and adopt it for use by NIEF IDPs and </a:t>
            </a:r>
            <a:r>
              <a:rPr lang="en-US" sz="2400" dirty="0" smtClean="0"/>
              <a:t>SPs.</a:t>
            </a:r>
          </a:p>
          <a:p>
            <a:pPr lvl="1"/>
            <a:r>
              <a:rPr lang="en-US" sz="2000" dirty="0" smtClean="0"/>
              <a:t>Must conform to FICAM SAML Profile.</a:t>
            </a:r>
          </a:p>
          <a:p>
            <a:pPr marL="0" indent="0">
              <a:buNone/>
            </a:pPr>
            <a:endParaRPr lang="en-US" sz="24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sz="2400" dirty="0" smtClean="0"/>
              <a:t>Adopt </a:t>
            </a:r>
            <a:r>
              <a:rPr lang="en-US" sz="2400" dirty="0"/>
              <a:t>a more clearly defined set of requirements regarding IDP assertion of identities at NIST LOA 2 and LOA 3 as defined in NIST Special Publication 800-63</a:t>
            </a:r>
            <a:r>
              <a:rPr lang="en-US" sz="2400" dirty="0" smtClean="0"/>
              <a:t>.</a:t>
            </a:r>
          </a:p>
          <a:p>
            <a:pPr lvl="1"/>
            <a:r>
              <a:rPr lang="en-US" sz="2000" dirty="0" smtClean="0"/>
              <a:t>Draft </a:t>
            </a:r>
            <a:r>
              <a:rPr lang="en-US" sz="2000" dirty="0"/>
              <a:t>policy language already written.</a:t>
            </a:r>
          </a:p>
          <a:p>
            <a:pPr marL="0" indent="0">
              <a:buNone/>
            </a:pPr>
            <a:endParaRPr lang="en-US" sz="24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sz="2400" dirty="0" smtClean="0"/>
              <a:t>Adopt </a:t>
            </a:r>
            <a:r>
              <a:rPr lang="en-US" sz="2400" dirty="0"/>
              <a:t>a new set of policies regarding IDP and SP compliance with FICAM policies to protect the privacy of end-user data</a:t>
            </a:r>
            <a:r>
              <a:rPr lang="en-US" sz="24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72593"/>
            <a:ext cx="545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“FICAM </a:t>
            </a:r>
            <a:r>
              <a:rPr lang="en-US" dirty="0"/>
              <a:t>TFP Self-Assessment for </a:t>
            </a:r>
            <a:r>
              <a:rPr lang="en-US" dirty="0" smtClean="0"/>
              <a:t>NIEF”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379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for NIEF TFP Adoption </a:t>
            </a:r>
            <a:r>
              <a:rPr lang="en-US" dirty="0" smtClean="0"/>
              <a:t>(4-6)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arabicPeriod" startAt="4"/>
            </a:pPr>
            <a:r>
              <a:rPr lang="en-US" sz="2400" dirty="0" smtClean="0"/>
              <a:t>Develop </a:t>
            </a:r>
            <a:r>
              <a:rPr lang="en-US" sz="2400" dirty="0"/>
              <a:t>appropriate frameworks and procedures to facilitate audits of both the NIEF Center and NIEF IDPs for compliance with applicable policies.</a:t>
            </a:r>
          </a:p>
          <a:p>
            <a:pPr lvl="1"/>
            <a:r>
              <a:rPr lang="en-US" sz="2000" dirty="0"/>
              <a:t>Could entail significant cost.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smtClean="0"/>
              <a:t>Extend </a:t>
            </a:r>
            <a:r>
              <a:rPr lang="en-US" sz="2400" dirty="0"/>
              <a:t>the GFIPM Metadata Spec to include a new entity attribute to express the maximum NIST LOA (or to list all LOAs) at which an IDP may assert identities.</a:t>
            </a:r>
          </a:p>
          <a:p>
            <a:pPr marL="0" indent="0">
              <a:buNone/>
            </a:pPr>
            <a:endParaRPr lang="en-US" sz="24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en-US" sz="2400" dirty="0" smtClean="0"/>
              <a:t>Formally </a:t>
            </a:r>
            <a:r>
              <a:rPr lang="en-US" sz="2400" dirty="0"/>
              <a:t>submit a FICAM TFP Assessment Package, and work with the FICAM Assessment Team as needed during the assessment process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472593"/>
            <a:ext cx="545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“FICAM </a:t>
            </a:r>
            <a:r>
              <a:rPr lang="en-US" dirty="0"/>
              <a:t>TFP Self-Assessment for </a:t>
            </a:r>
            <a:r>
              <a:rPr lang="en-US" dirty="0" smtClean="0"/>
              <a:t>NIEF”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34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C30BEB5-33E9-4569-96B6-1ACBB051C23A}"/>
</file>

<file path=customXml/itemProps2.xml><?xml version="1.0" encoding="utf-8"?>
<ds:datastoreItem xmlns:ds="http://schemas.openxmlformats.org/officeDocument/2006/customXml" ds:itemID="{967A82A0-CEB5-4650-BCE4-5B699F759BC8}"/>
</file>

<file path=customXml/itemProps3.xml><?xml version="1.0" encoding="utf-8"?>
<ds:datastoreItem xmlns:ds="http://schemas.openxmlformats.org/officeDocument/2006/customXml" ds:itemID="{0F0E94BB-596E-498A-BE39-E8C285BA84FA}"/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436</Words>
  <Application>Microsoft Macintosh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GFIPM FICAM Status Update</vt:lpstr>
      <vt:lpstr>What is FICAM?</vt:lpstr>
      <vt:lpstr>ICAM Identity Assurance Governance</vt:lpstr>
      <vt:lpstr>FICAM Relation to GFIPM</vt:lpstr>
      <vt:lpstr>FICAM Trust Framework Provider Adoption Process (TFPAP)</vt:lpstr>
      <vt:lpstr>NIEF Adoption as FICAM TFP: History and Current Status</vt:lpstr>
      <vt:lpstr>Steps for NIEF TFP Adoption (1-3)</vt:lpstr>
      <vt:lpstr>Steps for NIEF TFP Adoption (4-6)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GFIPM Metadata Status Update</dc:title>
  <dc:creator>Matthew Moyer</dc:creator>
  <cp:lastModifiedBy>Matthew J. Moyer</cp:lastModifiedBy>
  <cp:revision>285</cp:revision>
  <dcterms:created xsi:type="dcterms:W3CDTF">2011-11-10T17:59:53Z</dcterms:created>
  <dcterms:modified xsi:type="dcterms:W3CDTF">2011-11-16T02:26:09Z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