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jpg" ContentType="image/jpe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bin" ContentType="application/vnd.openxmlformats-officedocument.presentationml.printerSettings"/>
  <Default Extension="png" ContentType="image/png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Default Extension="jpeg" ContentType="image/jpeg"/>
  <Default Extension="emf" ContentType="image/x-emf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8" r:id="rId12"/>
    <p:sldId id="265" r:id="rId13"/>
    <p:sldId id="267" r:id="rId14"/>
    <p:sldId id="269" r:id="rId15"/>
    <p:sldId id="270" r:id="rId16"/>
    <p:sldId id="271" r:id="rId17"/>
    <p:sldId id="272" r:id="rId18"/>
    <p:sldId id="275" r:id="rId19"/>
    <p:sldId id="274" r:id="rId20"/>
    <p:sldId id="273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795" autoAdjust="0"/>
  </p:normalViewPr>
  <p:slideViewPr>
    <p:cSldViewPr snapToGrid="0" snapToObjects="1">
      <p:cViewPr varScale="1">
        <p:scale>
          <a:sx n="52" d="100"/>
          <a:sy n="52" d="100"/>
        </p:scale>
        <p:origin x="-18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notesMaster" Target="notesMasters/notes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8" Type="http://schemas.openxmlformats.org/officeDocument/2006/relationships/slide" Target="slides/slide7.xml"/><Relationship Id="rId21" Type="http://schemas.openxmlformats.org/officeDocument/2006/relationships/slide" Target="slides/slide20.xml"/><Relationship Id="rId3" Type="http://schemas.openxmlformats.org/officeDocument/2006/relationships/slide" Target="slides/slide2.xml"/><Relationship Id="rId34" Type="http://schemas.openxmlformats.org/officeDocument/2006/relationships/customXml" Target="../customXml/item3.xml"/><Relationship Id="rId25" Type="http://schemas.openxmlformats.org/officeDocument/2006/relationships/slide" Target="slides/slide2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7" Type="http://schemas.openxmlformats.org/officeDocument/2006/relationships/slide" Target="slides/slide6.xml"/><Relationship Id="rId33" Type="http://schemas.openxmlformats.org/officeDocument/2006/relationships/customXml" Target="../customXml/item2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6" Type="http://schemas.openxmlformats.org/officeDocument/2006/relationships/slide" Target="slides/slide15.xml"/><Relationship Id="rId2" Type="http://schemas.openxmlformats.org/officeDocument/2006/relationships/slide" Target="slides/slide1.xml"/><Relationship Id="rId24" Type="http://schemas.openxmlformats.org/officeDocument/2006/relationships/slide" Target="slides/slide23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32" Type="http://schemas.openxmlformats.org/officeDocument/2006/relationships/customXml" Target="../customXml/item1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5" Type="http://schemas.openxmlformats.org/officeDocument/2006/relationships/slide" Target="slides/slide14.xml"/><Relationship Id="rId5" Type="http://schemas.openxmlformats.org/officeDocument/2006/relationships/slide" Target="slides/slide4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9" Type="http://schemas.openxmlformats.org/officeDocument/2006/relationships/slide" Target="slides/slide8.xml"/><Relationship Id="rId22" Type="http://schemas.openxmlformats.org/officeDocument/2006/relationships/slide" Target="slides/slide21.xml"/><Relationship Id="rId27" Type="http://schemas.openxmlformats.org/officeDocument/2006/relationships/printerSettings" Target="printerSettings/printerSettings1.bin"/><Relationship Id="rId30" Type="http://schemas.openxmlformats.org/officeDocument/2006/relationships/theme" Target="theme/theme1.xml"/><Relationship Id="rId14" Type="http://schemas.openxmlformats.org/officeDocument/2006/relationships/slide" Target="slides/slide13.xml"/><Relationship Id="rId4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EEFCE-A467-634E-A02B-FEF7DAD7DC36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25BAE5-2E3C-3841-AAA9-15FF1DD5B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71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://gfipm.net/register-fed-name.html" TargetMode="Externa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://gfipm.net/fed-registry.html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GFIPM Metadata began with a call for data requirements back in 2004-2005.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Agencies responded with specific concepts that factor</a:t>
            </a:r>
            <a:r>
              <a:rPr lang="en-US" baseline="0" dirty="0" smtClean="0"/>
              <a:t> into their authorization policies.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Built a strawman and vetted it through a series of iterations, leading to version 1.0 in 2008.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V. 1.0 used XML to define a NIEM-like data structure containing rich information about a user.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It proved to be difficult for implementers to use, and was more advanced than SAML implementations could handle.</a:t>
            </a:r>
          </a:p>
          <a:p>
            <a:pPr marL="171450" lvl="0" indent="-171450">
              <a:buFontTx/>
              <a:buChar char="•"/>
            </a:pPr>
            <a:r>
              <a:rPr lang="en-US" dirty="0" smtClean="0"/>
              <a:t>Version</a:t>
            </a:r>
            <a:r>
              <a:rPr lang="en-US" baseline="0" dirty="0" smtClean="0"/>
              <a:t> 2.0 dropped the XML data structure in favor of flat attributes (name/value pairs).</a:t>
            </a:r>
          </a:p>
          <a:p>
            <a:pPr marL="171450" lvl="0" indent="-171450">
              <a:buFontTx/>
              <a:buChar char="•"/>
            </a:pPr>
            <a:r>
              <a:rPr lang="en-US" dirty="0" smtClean="0"/>
              <a:t>V. 2.0 also introduced new categories of attributes, with an eye towards future integration</a:t>
            </a:r>
            <a:r>
              <a:rPr lang="en-US" baseline="0" dirty="0" smtClean="0"/>
              <a:t> between</a:t>
            </a:r>
            <a:r>
              <a:rPr lang="en-US" dirty="0" smtClean="0"/>
              <a:t> GFIPM and XACML-based authorization frameworks.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This XACML integration work has already begun. We will discuss it during</a:t>
            </a:r>
            <a:r>
              <a:rPr lang="en-US" baseline="0" dirty="0" smtClean="0"/>
              <a:t> this session.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64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screen shot is from </a:t>
            </a:r>
            <a:r>
              <a:rPr lang="en-US" dirty="0" smtClean="0">
                <a:hlinkClick r:id="rId3"/>
              </a:rPr>
              <a:t>http://gfipm.net/register-fed-name.html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8389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 smtClean="0"/>
              <a:t>Here are some open questions about the GFIPM Federation Name Registry.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dirty="0" smtClean="0"/>
              <a:t>Where does the name registration process document belong? Within</a:t>
            </a:r>
            <a:r>
              <a:rPr lang="en-US" baseline="0" dirty="0" smtClean="0"/>
              <a:t> the GFIPM Metadata spec, or as a standalone GFIPM document?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baseline="0" dirty="0" smtClean="0"/>
              <a:t>Who acts as the governing body for federation name registration requests? The GFIPM DT seems like an appropriate choice, for now. What about long-term?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dirty="0" smtClean="0"/>
              <a:t>Who acts as</a:t>
            </a:r>
            <a:r>
              <a:rPr lang="en-US" baseline="0" dirty="0" smtClean="0"/>
              <a:t> “GFIPM Support”? This is a technical support role called out in the document. GTRI fills that role for now. What about long-term?</a:t>
            </a:r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There are currently two outstanding name requests: “RISS” and “LAC-ISAB”. Can we approve them now?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105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work was funded from mid-2010</a:t>
            </a:r>
            <a:r>
              <a:rPr lang="en-US" baseline="0" dirty="0" smtClean="0"/>
              <a:t> to year-end 2011, and is nearing completion now.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GBI = Georgia Bureau of Investigation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GBI JIMnet is a legacy application for sharing criminal history and other law enforcement data.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This project produced several noteworthy deliverables.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For this discussion, the most significant deliverable is a list of new attribute concepts for possible inclusion in the GFIPM Metadata spec.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334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We identified 14 new attribute concepts that we are proposing for consideration</a:t>
            </a:r>
            <a:r>
              <a:rPr lang="en-US" baseline="0" dirty="0" smtClean="0"/>
              <a:t> by the GFIPM DT for inclusion in GFIPM Metadata.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6456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 that “Query Purpose” is essentially the same as the concept of “Authorized Purpose”.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81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596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This diagram</a:t>
            </a:r>
            <a:r>
              <a:rPr lang="en-US" baseline="0" dirty="0" smtClean="0"/>
              <a:t> depicts</a:t>
            </a:r>
            <a:r>
              <a:rPr lang="en-US" dirty="0" smtClean="0"/>
              <a:t> the standard Global</a:t>
            </a:r>
            <a:r>
              <a:rPr lang="en-US" baseline="0" dirty="0" smtClean="0"/>
              <a:t> “</a:t>
            </a:r>
            <a:r>
              <a:rPr lang="en-US" dirty="0" smtClean="0"/>
              <a:t>Authorization and Privacy</a:t>
            </a:r>
            <a:r>
              <a:rPr lang="en-US" baseline="0" dirty="0" smtClean="0"/>
              <a:t> Framework”.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 smtClean="0"/>
              <a:t>A user performs an action on a system.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 smtClean="0"/>
              <a:t>The system mediates access control to protected resources in accordance with written policy.</a:t>
            </a:r>
          </a:p>
          <a:p>
            <a:pPr marL="685800" lvl="1" indent="-228600">
              <a:buFont typeface="Arial"/>
              <a:buChar char="•"/>
            </a:pPr>
            <a:r>
              <a:rPr lang="en-US" baseline="0" dirty="0" smtClean="0"/>
              <a:t>PEP = Policy Enforcement Point</a:t>
            </a:r>
          </a:p>
          <a:p>
            <a:pPr marL="685800" lvl="1" indent="-228600">
              <a:buFont typeface="Arial"/>
              <a:buChar char="•"/>
            </a:pPr>
            <a:r>
              <a:rPr lang="en-US" baseline="0" dirty="0" smtClean="0"/>
              <a:t>PDP = Policy Decision Point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baseline="0" dirty="0" smtClean="0"/>
              <a:t>Written policy (laws, statutes, privacy statements, etc.) is translated into electronic policy.</a:t>
            </a:r>
          </a:p>
          <a:p>
            <a:pPr marL="685800" lvl="1" indent="-228600">
              <a:buFont typeface="Arial"/>
              <a:buChar char="•"/>
            </a:pPr>
            <a:r>
              <a:rPr lang="en-US" baseline="0" dirty="0" smtClean="0"/>
              <a:t>The most prevalent industry standard for electronic policy is XACML.</a:t>
            </a:r>
          </a:p>
          <a:p>
            <a:pPr marL="685800" lvl="1" indent="-228600">
              <a:buFont typeface="Arial"/>
              <a:buChar char="•"/>
            </a:pPr>
            <a:r>
              <a:rPr lang="en-US" baseline="0" dirty="0" smtClean="0"/>
              <a:t>XACML = eXtensible Access Control Markup Language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baseline="0" dirty="0" smtClean="0"/>
              <a:t>Based on the access control decision, an audit trail is generated.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baseline="0" dirty="0" smtClean="0"/>
              <a:t>The access control decision may include one or more obligations.</a:t>
            </a:r>
          </a:p>
          <a:p>
            <a:pPr marL="685800" lvl="1" indent="-228600">
              <a:buFont typeface="Arial"/>
              <a:buChar char="•"/>
            </a:pPr>
            <a:r>
              <a:rPr lang="en-US" baseline="0" dirty="0" smtClean="0"/>
              <a:t>An obligation is an ancillary action that some party must take as a result of the transaction.</a:t>
            </a:r>
          </a:p>
          <a:p>
            <a:pPr marL="685800" lvl="1" indent="-228600">
              <a:buFont typeface="Arial"/>
              <a:buChar char="•"/>
            </a:pPr>
            <a:r>
              <a:rPr lang="en-US" baseline="0" dirty="0" smtClean="0"/>
              <a:t>E.g. “Notify the data owner” or “Delete this data from your local system within 30 days”.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858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baseline="0" dirty="0" smtClean="0"/>
              <a:t>Obligations are part of the XACML spec, but they are domain-specific in nature.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Just like GFIPM Metadata attributes, applicable obligations can be collected in a dictionary.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We can define abstract obligation concepts using XML schemas.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We can express specific, concrete obligations using XML objects (instances).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Obligations must be handled, i.e. fulfilled, by an obligation handler.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383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The first task of the Global Obligations Task Team was to read several existing laws</a:t>
            </a:r>
            <a:r>
              <a:rPr lang="en-US" baseline="0" dirty="0" smtClean="0"/>
              <a:t> and policies, and extract the basic obligation concepts contained in those policies.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We have collected those concepts in a series of spreadsheets.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307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After collecting many obligation concepts, we identified</a:t>
            </a:r>
            <a:r>
              <a:rPr lang="en-US" baseline="0" dirty="0" smtClean="0"/>
              <a:t> the common, recurring themes among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403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Here is a summary of what has happened to the GFIPM Metadata spec since it was approved by GAC in 2010.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In early 2011, we updated several</a:t>
            </a:r>
            <a:r>
              <a:rPr lang="en-US" baseline="0" dirty="0" smtClean="0"/>
              <a:t> GFIPM attribute definitions to support the inter-federation use case with a Trusted Identity Broker (TIB).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During 2010-2011 GTRI has ben involved in a project for the National Center for State Courts (NCSC).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We have built a XACML-based prototype</a:t>
            </a:r>
            <a:r>
              <a:rPr lang="en-US" baseline="0" dirty="0" smtClean="0"/>
              <a:t> of several features within the GBI JIMnet application, as an implementation exercise.</a:t>
            </a:r>
          </a:p>
          <a:p>
            <a:pPr marL="1085850" lvl="2" indent="-171450">
              <a:buFontTx/>
              <a:buChar char="•"/>
            </a:pPr>
            <a:r>
              <a:rPr lang="en-US" baseline="0" dirty="0" smtClean="0"/>
              <a:t>JIMnet is a large legacy application for sharing criminal history data and other info.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This work led to the identification of several new attribute concepts that come from GBI’s authorization policies.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We want to present them to the GFIPM DT for consideration and possible inclusion in the GFIPM Metadata spec.</a:t>
            </a:r>
          </a:p>
          <a:p>
            <a:pPr marL="171450" lvl="0" indent="-171450">
              <a:buFontTx/>
              <a:buChar char="•"/>
            </a:pPr>
            <a:r>
              <a:rPr lang="en-US" dirty="0" smtClean="0"/>
              <a:t>Over the past 12 months, a</a:t>
            </a:r>
            <a:r>
              <a:rPr lang="en-US" baseline="0" dirty="0" smtClean="0"/>
              <a:t> Global Obligations Task Team has been developing the concept of “obligation” metadata.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This work is still in an early stage at the technical level, but we will brief it during this session.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Eventually, the obligation concept should probably be absorbed into the GFIPM Metadata spec.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4694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Our ongoing work involves the development of a standard structure for expressing</a:t>
            </a:r>
            <a:r>
              <a:rPr lang="en-US" baseline="0" dirty="0" smtClean="0"/>
              <a:t> obligations precisely.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Our conceptual model includes several common features</a:t>
            </a:r>
            <a:r>
              <a:rPr lang="en-US" baseline="0" dirty="0" smtClean="0"/>
              <a:t> of all obligations.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Common Obligors and Obligees: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Data Custodian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Data Requestor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Data Subject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Data Owner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Data Contributor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We are also developing a “Global Obligations Processing Model”.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The scope of possible obligation concepts is vast.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This is a formal model to help define what obligation concepts are in scope versus out of scope.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883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 an example of how an obligation may look when</a:t>
            </a:r>
            <a:r>
              <a:rPr lang="en-US" baseline="0" dirty="0" smtClean="0"/>
              <a:t> expressed in XML.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It is vastly oversimplified, but conveys the basic information that an obligation would contain.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In reality, the various attribute values would be more tightly bound to concrete endpoints (e.g. email addresses, service endpoints</a:t>
            </a:r>
            <a:r>
              <a:rPr lang="en-US" baseline="0" dirty="0" smtClean="0"/>
              <a:t>, etc.) to allow for automated processing by obligation handler software.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8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A TIB is the construct through which we achieve inter-federation data exchange in the GFIPM paradigm.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A TIB is much</a:t>
            </a:r>
            <a:r>
              <a:rPr lang="en-US" baseline="0" dirty="0" smtClean="0"/>
              <a:t> like an Identity Provider (IDP), but it represents users in a brokered relationship, rather than directly.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FBI CJIS is planning to join NIEF in the near future, and would become our first NIEF TIBO.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A TIBO is a “Trusted Identity Broker Organization”. A TIB is the software endpoint implemented by a TIBO.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34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diagram represents direct GFIPM inter-agency trust between an IDPO and an SPO.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Note that trust must be based on appropriate policy-level agreements and disclosure of local policies.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Without this, the cryptographic trust is meaningless.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107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diagram represents a brokered (inter-federation)</a:t>
            </a:r>
            <a:r>
              <a:rPr lang="en-US" baseline="0" dirty="0" smtClean="0"/>
              <a:t> trust relationship.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 IDPO is outside the GFIPM federation, and the SPO is inside it.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A TIBO “straddles” the trust boundary and provides technical connectivity between the IDPO and the SPO.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Note that even in this case, cryptographic trust and technical interoperability mean nothing unless the appropriate policies are in place.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The standard GFIPM governance and policy documents have been updated to cover the TIBO use case and reflect this need.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25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In early 2011, we modified several</a:t>
            </a:r>
            <a:r>
              <a:rPr lang="en-US" baseline="0" dirty="0" smtClean="0"/>
              <a:t> GFIPM Metadata attribute definitions to allow them to capture interfederation relationships.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Each of these attributes has a well-defined format that its value must follow.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On this slide, the following conventions apply.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“Curly” braces represent variables that would be populated with specific values.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“Square” brackets indicate optional parts of the format. The optional parts are related to the use of a TIB.</a:t>
            </a:r>
          </a:p>
          <a:p>
            <a:pPr marL="171450" lvl="0" indent="-171450">
              <a:buFontTx/>
              <a:buChar char="•"/>
            </a:pPr>
            <a:r>
              <a:rPr lang="en-US" dirty="0" smtClean="0"/>
              <a:t>Federation Id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Used to uniquely identify a user within</a:t>
            </a:r>
            <a:r>
              <a:rPr lang="en-US" baseline="0" dirty="0" smtClean="0"/>
              <a:t> a federation.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Its format now allows for uniquely identifying a user both within and across federations.</a:t>
            </a:r>
          </a:p>
          <a:p>
            <a:pPr marL="1085850" lvl="2" indent="-171450">
              <a:buFontTx/>
              <a:buChar char="•"/>
            </a:pPr>
            <a:r>
              <a:rPr lang="en-US" baseline="0" dirty="0" smtClean="0"/>
              <a:t>It captures both the user’s original IDP, and, if applicable, the user’s TIB.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Identity Provider Id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Used to uniquely identify a user’s Identity Provider (IDP).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Its format now allows for identifying any IDP across federations, even if brokered by a TIB.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Entity Id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Used to identify </a:t>
            </a:r>
            <a:r>
              <a:rPr lang="en-US" i="1" baseline="0" dirty="0" smtClean="0"/>
              <a:t>entities</a:t>
            </a:r>
            <a:r>
              <a:rPr lang="en-US" baseline="0" dirty="0" smtClean="0"/>
              <a:t>: trusted software service endpoints in a GFIPM federation.</a:t>
            </a:r>
          </a:p>
          <a:p>
            <a:pPr marL="1085850" lvl="2" indent="-171450">
              <a:buFontTx/>
              <a:buChar char="•"/>
            </a:pPr>
            <a:r>
              <a:rPr lang="en-US" baseline="0" dirty="0" smtClean="0"/>
              <a:t>Entity IDs are entity metadata attributes that appear in the GFIPM Trust Fabric.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Its format now allows for several new technical roles: TIB and ADS.</a:t>
            </a:r>
          </a:p>
          <a:p>
            <a:pPr marL="1085850" lvl="2" indent="-171450">
              <a:buFontTx/>
              <a:buChar char="•"/>
            </a:pPr>
            <a:r>
              <a:rPr lang="en-US" baseline="0" dirty="0" smtClean="0"/>
              <a:t>ADS = SAML Assertion Delegate Service. See the Web Services slide decks for more info.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45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Each</a:t>
            </a:r>
            <a:r>
              <a:rPr lang="en-US" baseline="0" dirty="0" smtClean="0"/>
              <a:t> of these examples conforms to the corresponding attribute format on the previous slide.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 examples that contain red highlighted text illustrate the use of these attributes with TIBs.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563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To avoid name collisions in the</a:t>
            </a:r>
            <a:r>
              <a:rPr lang="en-US" baseline="0" dirty="0" smtClean="0"/>
              <a:t> three attributes that we just discussed, we require that each GFIPM federation have a unique federation name.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To ensure global (not “Global”, but universal) uniqueness of federation names, we have established an online name registry.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 registry contains a list of already registered names, as well as a page of instructions describing how to register a new name.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We have also defined a process for vetting and approving/denying name registration requests.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0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screen shot is from </a:t>
            </a:r>
            <a:r>
              <a:rPr lang="en-US" dirty="0" smtClean="0">
                <a:hlinkClick r:id="rId3"/>
              </a:rPr>
              <a:t>http://gfipm.net/fed-registry.html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5BAE5-2E3C-3841-AAA9-15FF1DD5BD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448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172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446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7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780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96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295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15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3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80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19EF-8CF3-8F4A-926F-DEE6909BCB66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4B5D-21B6-C740-8541-DF384E4F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72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419EF-8CF3-8F4A-926F-DEE6909BCB66}" type="datetimeFigureOut">
              <a:rPr lang="en-US" smtClean="0"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74B5D-21B6-C740-8541-DF384E4F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3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gfipm.net/fed-registry.html" TargetMode="External"/><Relationship Id="rId4" Type="http://schemas.openxmlformats.org/officeDocument/2006/relationships/hyperlink" Target="http://gfipm.net/register-fed-name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79663"/>
            <a:ext cx="7772400" cy="1470025"/>
          </a:xfrm>
        </p:spPr>
        <p:txBody>
          <a:bodyPr/>
          <a:lstStyle/>
          <a:p>
            <a:r>
              <a:rPr lang="en-US" dirty="0" smtClean="0"/>
              <a:t>GFIPM Metadata</a:t>
            </a:r>
            <a:br>
              <a:rPr lang="en-US" dirty="0" smtClean="0"/>
            </a:br>
            <a:r>
              <a:rPr lang="en-US" dirty="0" smtClean="0"/>
              <a:t>Status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00352"/>
            <a:ext cx="6400800" cy="1752600"/>
          </a:xfrm>
        </p:spPr>
        <p:txBody>
          <a:bodyPr/>
          <a:lstStyle/>
          <a:p>
            <a:r>
              <a:rPr lang="en-US" dirty="0" smtClean="0"/>
              <a:t>GFIPM Delivery Team Meeting</a:t>
            </a:r>
          </a:p>
          <a:p>
            <a:r>
              <a:rPr lang="en-US" dirty="0" smtClean="0"/>
              <a:t>November 2011</a:t>
            </a:r>
            <a:endParaRPr lang="en-US" dirty="0"/>
          </a:p>
        </p:txBody>
      </p:sp>
      <p:pic>
        <p:nvPicPr>
          <p:cNvPr id="4" name="Picture 3" descr="gfipm-metadata-head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2952"/>
            <a:ext cx="9144000" cy="1097280"/>
          </a:xfrm>
          <a:prstGeom prst="rect">
            <a:avLst/>
          </a:prstGeom>
        </p:spPr>
      </p:pic>
      <p:pic>
        <p:nvPicPr>
          <p:cNvPr id="5" name="Picture 14" descr="justice_l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71500"/>
            <a:ext cx="1782763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globaljusti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539750"/>
            <a:ext cx="1995487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dhs_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963" y="571500"/>
            <a:ext cx="1849437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1984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11-10 at 1.47.5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8241300" cy="53026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Name Registry Screen Shot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69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Screen Shot of Reg. Instructions</a:t>
            </a:r>
            <a:endParaRPr lang="en-US" dirty="0"/>
          </a:p>
        </p:txBody>
      </p:sp>
      <p:pic>
        <p:nvPicPr>
          <p:cNvPr id="2" name="Picture 1" descr="Screen shot 2011-11-10 at 1.48.2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98" y="1947122"/>
            <a:ext cx="7677678" cy="40404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5328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Open Questions about Name Registry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GFIPM Federation Name Reg. Process doc</a:t>
            </a:r>
          </a:p>
          <a:p>
            <a:pPr lvl="1"/>
            <a:r>
              <a:rPr lang="en-US" dirty="0" smtClean="0"/>
              <a:t>Brief (3-page) document</a:t>
            </a:r>
          </a:p>
          <a:p>
            <a:pPr lvl="1"/>
            <a:r>
              <a:rPr lang="en-US" dirty="0" smtClean="0"/>
              <a:t>Where does it belong? (In the Metadata Spec?)</a:t>
            </a:r>
          </a:p>
          <a:p>
            <a:pPr lvl="1"/>
            <a:r>
              <a:rPr lang="en-US" dirty="0" smtClean="0"/>
              <a:t>Who acts as the “GFIPM Governing Body”?</a:t>
            </a:r>
          </a:p>
          <a:p>
            <a:pPr lvl="1"/>
            <a:r>
              <a:rPr lang="en-US" dirty="0" smtClean="0"/>
              <a:t>Who acts as “GFIPM Support”?</a:t>
            </a:r>
          </a:p>
          <a:p>
            <a:r>
              <a:rPr lang="en-US" dirty="0" smtClean="0"/>
              <a:t>Open federation name reg. requests</a:t>
            </a:r>
          </a:p>
          <a:p>
            <a:pPr lvl="1"/>
            <a:r>
              <a:rPr lang="en-US" dirty="0" smtClean="0"/>
              <a:t>RISS: “RISS”</a:t>
            </a:r>
          </a:p>
          <a:p>
            <a:pPr lvl="1"/>
            <a:r>
              <a:rPr lang="en-US" dirty="0" smtClean="0"/>
              <a:t>LA County ISAB: “LAC-ISAB”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105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NCSC XACML Pilot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Funded via BJA grant to NCSC</a:t>
            </a:r>
          </a:p>
          <a:p>
            <a:r>
              <a:rPr lang="en-US" dirty="0" smtClean="0"/>
              <a:t>Goal: Demonstrate the use of an externalized access control mechanism with an existing law enforcement information sharing system</a:t>
            </a:r>
          </a:p>
          <a:p>
            <a:pPr lvl="1"/>
            <a:r>
              <a:rPr lang="en-US" dirty="0" smtClean="0"/>
              <a:t>Integrate XACML with test instance of GBI JIMnet</a:t>
            </a:r>
          </a:p>
          <a:p>
            <a:pPr lvl="1"/>
            <a:r>
              <a:rPr lang="en-US" dirty="0" smtClean="0"/>
              <a:t>Implement info sharing policies from GBI Directive 7-6</a:t>
            </a:r>
          </a:p>
          <a:p>
            <a:r>
              <a:rPr lang="en-US" dirty="0" smtClean="0"/>
              <a:t>Work Products:</a:t>
            </a:r>
          </a:p>
          <a:p>
            <a:pPr lvl="1"/>
            <a:r>
              <a:rPr lang="en-US" dirty="0" smtClean="0"/>
              <a:t>GBI rules expressed in XACML</a:t>
            </a:r>
          </a:p>
          <a:p>
            <a:pPr lvl="1"/>
            <a:r>
              <a:rPr lang="en-US" dirty="0" smtClean="0"/>
              <a:t>“XACML-enablement” prototype of GBI JIMnet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</a:rPr>
              <a:t>Identification of potential new GFIPM attributes</a:t>
            </a:r>
          </a:p>
        </p:txBody>
      </p:sp>
    </p:spTree>
    <p:extLst>
      <p:ext uri="{BB962C8B-B14F-4D97-AF65-F5344CB8AC3E}">
        <p14:creationId xmlns:p14="http://schemas.microsoft.com/office/powerpoint/2010/main" val="3688567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Attributes Identified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Summary of Results:</a:t>
            </a:r>
          </a:p>
          <a:p>
            <a:pPr lvl="1"/>
            <a:r>
              <a:rPr lang="en-US" dirty="0" smtClean="0"/>
              <a:t>No new User </a:t>
            </a:r>
            <a:r>
              <a:rPr lang="en-US" dirty="0" err="1" smtClean="0"/>
              <a:t>Attrs</a:t>
            </a:r>
            <a:endParaRPr lang="en-US" dirty="0" smtClean="0"/>
          </a:p>
          <a:p>
            <a:pPr lvl="1"/>
            <a:r>
              <a:rPr lang="en-US" dirty="0" smtClean="0"/>
              <a:t>No new Entity </a:t>
            </a:r>
            <a:r>
              <a:rPr lang="en-US" dirty="0" err="1" smtClean="0"/>
              <a:t>Attrs</a:t>
            </a:r>
            <a:endParaRPr lang="en-US" dirty="0" smtClean="0"/>
          </a:p>
          <a:p>
            <a:pPr lvl="1"/>
            <a:r>
              <a:rPr lang="en-US" dirty="0" smtClean="0"/>
              <a:t>Five (5) new Resource </a:t>
            </a:r>
            <a:r>
              <a:rPr lang="en-US" dirty="0" err="1" smtClean="0"/>
              <a:t>Attrs</a:t>
            </a:r>
            <a:endParaRPr lang="en-US" dirty="0" smtClean="0"/>
          </a:p>
          <a:p>
            <a:pPr lvl="1"/>
            <a:r>
              <a:rPr lang="en-US" dirty="0" smtClean="0"/>
              <a:t>Four (4) new Action </a:t>
            </a:r>
            <a:r>
              <a:rPr lang="en-US" dirty="0" err="1" smtClean="0"/>
              <a:t>Attrs</a:t>
            </a:r>
            <a:endParaRPr lang="en-US" dirty="0" smtClean="0"/>
          </a:p>
          <a:p>
            <a:pPr lvl="1"/>
            <a:r>
              <a:rPr lang="en-US" dirty="0" smtClean="0"/>
              <a:t>One (1) new Environment </a:t>
            </a:r>
            <a:r>
              <a:rPr lang="en-US" dirty="0" err="1" smtClean="0"/>
              <a:t>Attr</a:t>
            </a:r>
            <a:endParaRPr lang="en-US" dirty="0" smtClean="0"/>
          </a:p>
          <a:p>
            <a:pPr lvl="1"/>
            <a:r>
              <a:rPr lang="en-US" dirty="0" smtClean="0"/>
              <a:t>Four (4) new Obligation </a:t>
            </a:r>
            <a:r>
              <a:rPr lang="en-US" dirty="0" err="1" smtClean="0"/>
              <a:t>Attrs</a:t>
            </a:r>
            <a:r>
              <a:rPr lang="en-US" baseline="30000" dirty="0" smtClean="0"/>
              <a:t>*</a:t>
            </a:r>
          </a:p>
          <a:p>
            <a:r>
              <a:rPr lang="en-US" dirty="0" smtClean="0"/>
              <a:t>New </a:t>
            </a:r>
            <a:r>
              <a:rPr lang="en-US" dirty="0" err="1" smtClean="0"/>
              <a:t>attrs</a:t>
            </a:r>
            <a:r>
              <a:rPr lang="en-US" dirty="0" smtClean="0"/>
              <a:t> recommended for GFIPM Metadata</a:t>
            </a:r>
          </a:p>
          <a:p>
            <a:r>
              <a:rPr lang="en-US" dirty="0" smtClean="0"/>
              <a:t>Report available for DT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1249" y="6310829"/>
            <a:ext cx="6007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*</a:t>
            </a:r>
            <a:r>
              <a:rPr lang="en-US" dirty="0" smtClean="0"/>
              <a:t> Obligations are not yet part of the GFIPM Metadata Spec.</a:t>
            </a:r>
            <a:endParaRPr lang="en-US" dirty="0"/>
          </a:p>
        </p:txBody>
      </p:sp>
      <p:pic>
        <p:nvPicPr>
          <p:cNvPr id="5" name="Picture 4" descr="Screen shot 2011-11-10 at 2.14.1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981" y="1417638"/>
            <a:ext cx="3291985" cy="24608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57956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Recommended New Attributes (1/3)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Resource Attributes</a:t>
            </a:r>
          </a:p>
          <a:p>
            <a:pPr lvl="1"/>
            <a:r>
              <a:rPr lang="en-US" dirty="0" smtClean="0"/>
              <a:t>“Subject of Resource” Category</a:t>
            </a:r>
          </a:p>
          <a:p>
            <a:pPr lvl="2"/>
            <a:r>
              <a:rPr lang="en-US" dirty="0" smtClean="0"/>
              <a:t>Code Set: “Adult”, “Juvenile”, “Sealed”, etc.</a:t>
            </a:r>
          </a:p>
          <a:p>
            <a:pPr lvl="1"/>
            <a:r>
              <a:rPr lang="en-US" dirty="0" smtClean="0"/>
              <a:t>Data Classification Category</a:t>
            </a:r>
          </a:p>
          <a:p>
            <a:pPr lvl="2"/>
            <a:r>
              <a:rPr lang="en-US" dirty="0" smtClean="0"/>
              <a:t>Code Set: “Sensitive”, “Classified”, “GBI Only”, etc.</a:t>
            </a:r>
          </a:p>
          <a:p>
            <a:pPr lvl="1"/>
            <a:r>
              <a:rPr lang="en-US" dirty="0" smtClean="0"/>
              <a:t>Data Jurisdiction</a:t>
            </a:r>
          </a:p>
          <a:p>
            <a:pPr lvl="2"/>
            <a:r>
              <a:rPr lang="en-US" dirty="0" smtClean="0"/>
              <a:t>Code Set based on jurisdictions</a:t>
            </a:r>
          </a:p>
          <a:p>
            <a:pPr lvl="1"/>
            <a:r>
              <a:rPr lang="en-US" dirty="0" smtClean="0"/>
              <a:t>Resource ID</a:t>
            </a:r>
          </a:p>
          <a:p>
            <a:pPr lvl="1"/>
            <a:r>
              <a:rPr lang="en-US" dirty="0" smtClean="0"/>
              <a:t>Criminal Activity Category</a:t>
            </a:r>
          </a:p>
          <a:p>
            <a:pPr lvl="2"/>
            <a:r>
              <a:rPr lang="en-US" dirty="0" smtClean="0"/>
              <a:t>Code Set: “Assault”, “Arson”, “Robbery”,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015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Recommended New Attributes (2/3)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Action Attributes</a:t>
            </a:r>
          </a:p>
          <a:p>
            <a:pPr lvl="1"/>
            <a:r>
              <a:rPr lang="en-US" dirty="0" smtClean="0"/>
              <a:t>Query Action Category</a:t>
            </a:r>
          </a:p>
          <a:p>
            <a:pPr lvl="2"/>
            <a:r>
              <a:rPr lang="en-US" dirty="0" smtClean="0"/>
              <a:t>Code Set: “NCIC Record”, “NLETS”, “AFIS”, etc.</a:t>
            </a:r>
          </a:p>
          <a:p>
            <a:pPr lvl="1"/>
            <a:r>
              <a:rPr lang="en-US" dirty="0" smtClean="0"/>
              <a:t>Query Purpose Category</a:t>
            </a:r>
          </a:p>
          <a:p>
            <a:pPr lvl="2"/>
            <a:r>
              <a:rPr lang="en-US" dirty="0" smtClean="0"/>
              <a:t>Indicates purpose of a criminal history query</a:t>
            </a:r>
          </a:p>
          <a:p>
            <a:pPr lvl="2"/>
            <a:r>
              <a:rPr lang="en-US" dirty="0" smtClean="0"/>
              <a:t>Code Set: “Lawyer”, “Public Records”, etc.</a:t>
            </a:r>
          </a:p>
          <a:p>
            <a:pPr lvl="1"/>
            <a:r>
              <a:rPr lang="en-US" dirty="0" smtClean="0"/>
              <a:t>Criminal Activity Description (Text)</a:t>
            </a:r>
          </a:p>
          <a:p>
            <a:pPr lvl="2"/>
            <a:r>
              <a:rPr lang="en-US" dirty="0" smtClean="0"/>
              <a:t>Description of criminal activity motivating the query</a:t>
            </a:r>
          </a:p>
          <a:p>
            <a:pPr lvl="1"/>
            <a:r>
              <a:rPr lang="en-US" dirty="0" smtClean="0"/>
              <a:t>Access Mode (“Local” or “Remote”)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645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Recommended New Attributes (3/3)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Environment Attributes</a:t>
            </a:r>
          </a:p>
          <a:p>
            <a:pPr lvl="1"/>
            <a:r>
              <a:rPr lang="en-US" dirty="0" smtClean="0"/>
              <a:t>Imminent Danger Indicator (Boolean)</a:t>
            </a:r>
          </a:p>
          <a:p>
            <a:pPr lvl="2"/>
            <a:r>
              <a:rPr lang="en-US" dirty="0" smtClean="0"/>
              <a:t>May need to be self-asserted by user</a:t>
            </a:r>
          </a:p>
          <a:p>
            <a:r>
              <a:rPr lang="en-US" dirty="0" smtClean="0"/>
              <a:t>Obligations</a:t>
            </a:r>
          </a:p>
          <a:p>
            <a:pPr lvl="1"/>
            <a:r>
              <a:rPr lang="en-US" dirty="0" smtClean="0"/>
              <a:t>“Must Get User Consent to Disclaimer”</a:t>
            </a:r>
          </a:p>
          <a:p>
            <a:pPr lvl="1"/>
            <a:r>
              <a:rPr lang="en-US" dirty="0" smtClean="0"/>
              <a:t>“Must Log Access”</a:t>
            </a:r>
          </a:p>
          <a:p>
            <a:pPr lvl="1"/>
            <a:r>
              <a:rPr lang="en-US" dirty="0" smtClean="0"/>
              <a:t>“Must Notify Data Owner”</a:t>
            </a:r>
          </a:p>
          <a:p>
            <a:pPr lvl="1"/>
            <a:r>
              <a:rPr lang="en-US" dirty="0" smtClean="0"/>
              <a:t>“Must Redact Data from Results”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541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Refresher on Authorization and</a:t>
            </a:r>
            <a:br>
              <a:rPr lang="en-US" dirty="0" smtClean="0"/>
            </a:br>
            <a:r>
              <a:rPr lang="en-US" dirty="0" smtClean="0"/>
              <a:t>Privacy Framework</a:t>
            </a:r>
            <a:endParaRPr lang="en-US" dirty="0"/>
          </a:p>
        </p:txBody>
      </p:sp>
      <p:sp>
        <p:nvSpPr>
          <p:cNvPr id="4" name="Line 23"/>
          <p:cNvSpPr>
            <a:spLocks noChangeShapeType="1"/>
          </p:cNvSpPr>
          <p:nvPr/>
        </p:nvSpPr>
        <p:spPr bwMode="auto">
          <a:xfrm flipV="1">
            <a:off x="5472113" y="3939975"/>
            <a:ext cx="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5" name="Line 23"/>
          <p:cNvSpPr>
            <a:spLocks noChangeShapeType="1"/>
          </p:cNvSpPr>
          <p:nvPr/>
        </p:nvSpPr>
        <p:spPr bwMode="auto">
          <a:xfrm flipH="1" flipV="1">
            <a:off x="5802313" y="3438325"/>
            <a:ext cx="1065213" cy="6969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7010401" y="2339775"/>
            <a:ext cx="1473200" cy="968375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spcAft>
                <a:spcPct val="20000"/>
              </a:spcAft>
            </a:pPr>
            <a:r>
              <a:rPr lang="en-US" sz="1400">
                <a:solidFill>
                  <a:srgbClr val="4D4D4D"/>
                </a:solidFill>
                <a:cs typeface="Tahoma" charset="0"/>
              </a:rPr>
              <a:t>Response</a:t>
            </a:r>
          </a:p>
          <a:p>
            <a:pPr algn="ctr">
              <a:spcAft>
                <a:spcPct val="20000"/>
              </a:spcAft>
            </a:pPr>
            <a:r>
              <a:rPr lang="en-US" sz="1400">
                <a:solidFill>
                  <a:srgbClr val="4D4D4D"/>
                </a:solidFill>
                <a:cs typeface="Tahoma" charset="0"/>
              </a:rPr>
              <a:t>message</a:t>
            </a:r>
          </a:p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Access</a:t>
            </a:r>
          </a:p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Obligations</a:t>
            </a:r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auto">
          <a:xfrm flipH="1">
            <a:off x="4862513" y="3939975"/>
            <a:ext cx="541338" cy="111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8027988" y="3406575"/>
            <a:ext cx="46038" cy="1412875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22751" y="3762175"/>
            <a:ext cx="639762" cy="5588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Audit</a:t>
            </a:r>
          </a:p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trail</a:t>
            </a:r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 flipH="1">
            <a:off x="6157913" y="5387775"/>
            <a:ext cx="2320925" cy="127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 flipV="1">
            <a:off x="6796088" y="3414513"/>
            <a:ext cx="738188" cy="669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12" name="Line 17"/>
          <p:cNvSpPr>
            <a:spLocks noChangeShapeType="1"/>
          </p:cNvSpPr>
          <p:nvPr/>
        </p:nvSpPr>
        <p:spPr bwMode="auto">
          <a:xfrm flipV="1">
            <a:off x="5948363" y="4363838"/>
            <a:ext cx="531813" cy="438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 flipV="1">
            <a:off x="3673476" y="5416350"/>
            <a:ext cx="1216025" cy="635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19"/>
          <p:cNvSpPr>
            <a:spLocks noChangeArrowheads="1"/>
          </p:cNvSpPr>
          <p:nvPr/>
        </p:nvSpPr>
        <p:spPr bwMode="auto">
          <a:xfrm>
            <a:off x="2728913" y="5059163"/>
            <a:ext cx="1663700" cy="688975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Environmental</a:t>
            </a:r>
          </a:p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conditions</a:t>
            </a:r>
          </a:p>
        </p:txBody>
      </p:sp>
      <p:sp>
        <p:nvSpPr>
          <p:cNvPr id="15" name="AutoShape 22"/>
          <p:cNvSpPr>
            <a:spLocks noChangeArrowheads="1"/>
          </p:cNvSpPr>
          <p:nvPr/>
        </p:nvSpPr>
        <p:spPr bwMode="auto">
          <a:xfrm>
            <a:off x="7326313" y="4854375"/>
            <a:ext cx="1158875" cy="955675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Written policy</a:t>
            </a:r>
          </a:p>
        </p:txBody>
      </p:sp>
      <p:sp>
        <p:nvSpPr>
          <p:cNvPr id="16" name="AutoShape 24"/>
          <p:cNvSpPr>
            <a:spLocks noChangeArrowheads="1"/>
          </p:cNvSpPr>
          <p:nvPr/>
        </p:nvSpPr>
        <p:spPr bwMode="auto">
          <a:xfrm>
            <a:off x="6203951" y="3822500"/>
            <a:ext cx="1349375" cy="531813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lIns="0" tIns="0" rIns="0" anchor="ctr"/>
          <a:lstStyle/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Obligations</a:t>
            </a:r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4852988" y="4836913"/>
            <a:ext cx="1252538" cy="1865312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1400" b="1" dirty="0">
                <a:solidFill>
                  <a:srgbClr val="4D4D4D"/>
                </a:solidFill>
                <a:cs typeface="Tahoma" charset="0"/>
              </a:rPr>
              <a:t>Electronic policy statements (dynamic, federated)</a:t>
            </a:r>
          </a:p>
        </p:txBody>
      </p:sp>
      <p:sp>
        <p:nvSpPr>
          <p:cNvPr id="18" name="AutoShape 20"/>
          <p:cNvSpPr>
            <a:spLocks noChangeArrowheads="1"/>
          </p:cNvSpPr>
          <p:nvPr/>
        </p:nvSpPr>
        <p:spPr bwMode="auto">
          <a:xfrm>
            <a:off x="5076826" y="3252588"/>
            <a:ext cx="708025" cy="708025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PEP</a:t>
            </a:r>
          </a:p>
          <a:p>
            <a:pPr algn="ctr"/>
            <a:endParaRPr lang="en-US" sz="1400">
              <a:solidFill>
                <a:srgbClr val="4D4D4D"/>
              </a:solidFill>
              <a:cs typeface="Tahoma" charset="0"/>
            </a:endParaRPr>
          </a:p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PDP</a:t>
            </a:r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6996113" y="2835075"/>
            <a:ext cx="14747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0" name="AutoShape 8"/>
          <p:cNvSpPr>
            <a:spLocks noChangeArrowheads="1"/>
          </p:cNvSpPr>
          <p:nvPr/>
        </p:nvSpPr>
        <p:spPr bwMode="auto">
          <a:xfrm>
            <a:off x="3643313" y="1990525"/>
            <a:ext cx="3138488" cy="1501775"/>
          </a:xfrm>
          <a:prstGeom prst="notchedRightArrow">
            <a:avLst>
              <a:gd name="adj1" fmla="val 50000"/>
              <a:gd name="adj2" fmla="val 52246"/>
            </a:avLst>
          </a:prstGeom>
          <a:solidFill>
            <a:srgbClr val="47FF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Actions: release, store, </a:t>
            </a:r>
          </a:p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modify, access PII, access w/o PII</a:t>
            </a:r>
          </a:p>
        </p:txBody>
      </p:sp>
      <p:pic>
        <p:nvPicPr>
          <p:cNvPr id="21" name="Picture 0" descr="Figure 2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0" t="1897" r="66508" b="75342"/>
          <a:stretch>
            <a:fillRect/>
          </a:stretch>
        </p:blipFill>
        <p:spPr bwMode="auto">
          <a:xfrm>
            <a:off x="2576513" y="2111175"/>
            <a:ext cx="712788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Line 25"/>
          <p:cNvSpPr>
            <a:spLocks noChangeShapeType="1"/>
          </p:cNvSpPr>
          <p:nvPr/>
        </p:nvSpPr>
        <p:spPr bwMode="auto">
          <a:xfrm>
            <a:off x="2813051" y="3668513"/>
            <a:ext cx="2238375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3" name="Line 26"/>
          <p:cNvSpPr>
            <a:spLocks noChangeShapeType="1"/>
          </p:cNvSpPr>
          <p:nvPr/>
        </p:nvSpPr>
        <p:spPr bwMode="auto">
          <a:xfrm>
            <a:off x="2805113" y="3101775"/>
            <a:ext cx="0" cy="581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4" name="AutoShape 37"/>
          <p:cNvSpPr>
            <a:spLocks noChangeArrowheads="1"/>
          </p:cNvSpPr>
          <p:nvPr/>
        </p:nvSpPr>
        <p:spPr bwMode="auto">
          <a:xfrm>
            <a:off x="990601" y="2339775"/>
            <a:ext cx="1473200" cy="968375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lnSpc>
                <a:spcPct val="75000"/>
              </a:lnSpc>
              <a:spcAft>
                <a:spcPct val="20000"/>
              </a:spcAft>
            </a:pPr>
            <a:r>
              <a:rPr lang="en-US" sz="1400">
                <a:solidFill>
                  <a:srgbClr val="4D4D4D"/>
                </a:solidFill>
                <a:cs typeface="Tahoma" charset="0"/>
              </a:rPr>
              <a:t>Request</a:t>
            </a:r>
          </a:p>
          <a:p>
            <a:pPr algn="ctr">
              <a:spcAft>
                <a:spcPct val="20000"/>
              </a:spcAft>
            </a:pPr>
            <a:r>
              <a:rPr lang="en-US" sz="1400">
                <a:solidFill>
                  <a:srgbClr val="4D4D4D"/>
                </a:solidFill>
                <a:cs typeface="Tahoma" charset="0"/>
              </a:rPr>
              <a:t>message</a:t>
            </a:r>
          </a:p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Identity</a:t>
            </a:r>
          </a:p>
          <a:p>
            <a:pPr algn="ctr"/>
            <a:r>
              <a:rPr lang="en-US" sz="1400">
                <a:solidFill>
                  <a:srgbClr val="4D4D4D"/>
                </a:solidFill>
                <a:cs typeface="Tahoma" charset="0"/>
              </a:rPr>
              <a:t>credentials</a:t>
            </a:r>
          </a:p>
        </p:txBody>
      </p:sp>
      <p:sp>
        <p:nvSpPr>
          <p:cNvPr id="25" name="Line 38"/>
          <p:cNvSpPr>
            <a:spLocks noChangeShapeType="1"/>
          </p:cNvSpPr>
          <p:nvPr/>
        </p:nvSpPr>
        <p:spPr bwMode="auto">
          <a:xfrm>
            <a:off x="976313" y="2873175"/>
            <a:ext cx="14747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6" name="Rectangle 37"/>
          <p:cNvSpPr>
            <a:spLocks noChangeArrowheads="1"/>
          </p:cNvSpPr>
          <p:nvPr/>
        </p:nvSpPr>
        <p:spPr bwMode="auto">
          <a:xfrm>
            <a:off x="1890713" y="6073575"/>
            <a:ext cx="26225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4D4D4D"/>
                </a:solidFill>
                <a:cs typeface="Tahoma" charset="0"/>
              </a:rPr>
              <a:t>PEP: Policy Enforcement Point</a:t>
            </a:r>
          </a:p>
          <a:p>
            <a:r>
              <a:rPr lang="en-US" sz="1400">
                <a:solidFill>
                  <a:srgbClr val="4D4D4D"/>
                </a:solidFill>
                <a:cs typeface="Tahoma" charset="0"/>
              </a:rPr>
              <a:t>PDP: Policy Decision Point</a:t>
            </a:r>
          </a:p>
        </p:txBody>
      </p:sp>
      <p:sp>
        <p:nvSpPr>
          <p:cNvPr id="27" name="Line 21"/>
          <p:cNvSpPr>
            <a:spLocks noChangeShapeType="1"/>
          </p:cNvSpPr>
          <p:nvPr/>
        </p:nvSpPr>
        <p:spPr bwMode="auto">
          <a:xfrm>
            <a:off x="5078413" y="3584375"/>
            <a:ext cx="7048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1966913" y="1730175"/>
            <a:ext cx="1676400" cy="2603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 baseline="-25000">
                <a:solidFill>
                  <a:srgbClr val="002157"/>
                </a:solidFill>
                <a:latin typeface="Verdana" charset="0"/>
              </a:rPr>
              <a:t>Identity Providers</a:t>
            </a:r>
          </a:p>
        </p:txBody>
      </p: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6843713" y="1730175"/>
            <a:ext cx="1676400" cy="260350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 baseline="-25000">
                <a:solidFill>
                  <a:srgbClr val="002157"/>
                </a:solidFill>
                <a:latin typeface="Verdana" charset="0"/>
              </a:rPr>
              <a:t>Service Providers</a:t>
            </a:r>
          </a:p>
        </p:txBody>
      </p:sp>
      <p:sp>
        <p:nvSpPr>
          <p:cNvPr id="30" name="Text Box 29"/>
          <p:cNvSpPr txBox="1">
            <a:spLocks noChangeArrowheads="1"/>
          </p:cNvSpPr>
          <p:nvPr/>
        </p:nvSpPr>
        <p:spPr bwMode="auto">
          <a:xfrm>
            <a:off x="4222751" y="1733350"/>
            <a:ext cx="1676400" cy="512763"/>
          </a:xfrm>
          <a:prstGeom prst="rect">
            <a:avLst/>
          </a:prstGeom>
          <a:solidFill>
            <a:srgbClr val="47FF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 baseline="-25000">
                <a:solidFill>
                  <a:srgbClr val="002157"/>
                </a:solidFill>
                <a:latin typeface="Verdana" charset="0"/>
              </a:rPr>
              <a:t>Security &amp; Privacy</a:t>
            </a:r>
          </a:p>
          <a:p>
            <a:pPr eaLnBrk="1" hangingPunct="1">
              <a:spcBef>
                <a:spcPct val="50000"/>
              </a:spcBef>
            </a:pPr>
            <a:r>
              <a:rPr lang="en-US" sz="1600" b="1" baseline="-25000">
                <a:solidFill>
                  <a:srgbClr val="002157"/>
                </a:solidFill>
                <a:latin typeface="Verdana" charset="0"/>
              </a:rPr>
              <a:t>Policy Services</a:t>
            </a:r>
          </a:p>
        </p:txBody>
      </p:sp>
    </p:spTree>
    <p:extLst>
      <p:ext uri="{BB962C8B-B14F-4D97-AF65-F5344CB8AC3E}">
        <p14:creationId xmlns:p14="http://schemas.microsoft.com/office/powerpoint/2010/main" val="565372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Obligation?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Action that must be performed to fulfill an authorization or privacy policy</a:t>
            </a:r>
          </a:p>
          <a:p>
            <a:pPr lvl="1"/>
            <a:r>
              <a:rPr lang="en-US" dirty="0" smtClean="0"/>
              <a:t>Separate from the YES/NO access decision</a:t>
            </a:r>
          </a:p>
          <a:p>
            <a:pPr lvl="1"/>
            <a:r>
              <a:rPr lang="en-US" dirty="0" smtClean="0"/>
              <a:t>Examples:</a:t>
            </a:r>
          </a:p>
          <a:p>
            <a:pPr lvl="2"/>
            <a:r>
              <a:rPr lang="en-US" dirty="0" smtClean="0"/>
              <a:t>“Notify Data Owner of Access”</a:t>
            </a:r>
          </a:p>
          <a:p>
            <a:pPr lvl="2"/>
            <a:r>
              <a:rPr lang="en-US" dirty="0" smtClean="0"/>
              <a:t>“Redact all PII Data”</a:t>
            </a:r>
          </a:p>
          <a:p>
            <a:r>
              <a:rPr lang="en-US" dirty="0" smtClean="0"/>
              <a:t>Can be precisely defined and modeled via XML</a:t>
            </a:r>
          </a:p>
          <a:p>
            <a:pPr lvl="1"/>
            <a:r>
              <a:rPr lang="en-US" dirty="0" smtClean="0"/>
              <a:t>Includes both schemas and instances</a:t>
            </a:r>
          </a:p>
          <a:p>
            <a:r>
              <a:rPr lang="en-US" dirty="0" smtClean="0"/>
              <a:t>Can be fulfilled via </a:t>
            </a:r>
            <a:r>
              <a:rPr lang="en-US" smtClean="0"/>
              <a:t>an “obligation handler”</a:t>
            </a:r>
            <a:endParaRPr lang="en-US" dirty="0" smtClean="0"/>
          </a:p>
          <a:p>
            <a:pPr lvl="1"/>
            <a:r>
              <a:rPr lang="en-US" dirty="0" smtClean="0"/>
              <a:t>Software that conforms to the obligation definition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441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GFIPM Metadata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Evolved out of an early “strawman” exercise</a:t>
            </a:r>
          </a:p>
          <a:p>
            <a:pPr lvl="1"/>
            <a:r>
              <a:rPr lang="en-US" dirty="0" smtClean="0"/>
              <a:t>Collected attribute concepts from many agencies</a:t>
            </a:r>
          </a:p>
          <a:p>
            <a:pPr lvl="1"/>
            <a:r>
              <a:rPr lang="en-US" dirty="0" smtClean="0"/>
              <a:t>Reconciled ideas and built a standard set of terms</a:t>
            </a:r>
          </a:p>
          <a:p>
            <a:r>
              <a:rPr lang="en-US" dirty="0" smtClean="0"/>
              <a:t>Version 1.0 approved by GAC in 2008</a:t>
            </a:r>
          </a:p>
          <a:p>
            <a:pPr lvl="1"/>
            <a:r>
              <a:rPr lang="en-US" dirty="0" smtClean="0"/>
              <a:t>User and entity </a:t>
            </a:r>
            <a:r>
              <a:rPr lang="en-US" dirty="0" err="1" smtClean="0"/>
              <a:t>attrs</a:t>
            </a:r>
            <a:r>
              <a:rPr lang="en-US" dirty="0" smtClean="0"/>
              <a:t> only; complex XML structure</a:t>
            </a:r>
          </a:p>
          <a:p>
            <a:r>
              <a:rPr lang="en-US" dirty="0" smtClean="0"/>
              <a:t>Version 2.0 approved by GAC in 2010</a:t>
            </a:r>
          </a:p>
          <a:p>
            <a:pPr lvl="1"/>
            <a:r>
              <a:rPr lang="en-US" dirty="0" smtClean="0"/>
              <a:t>Added resource/action/environment </a:t>
            </a:r>
            <a:r>
              <a:rPr lang="en-US" dirty="0" err="1" smtClean="0"/>
              <a:t>attrs</a:t>
            </a:r>
            <a:endParaRPr lang="en-US" dirty="0" smtClean="0"/>
          </a:p>
          <a:p>
            <a:pPr lvl="1"/>
            <a:r>
              <a:rPr lang="en-US" dirty="0" smtClean="0"/>
              <a:t>Changed to a flat </a:t>
            </a:r>
            <a:r>
              <a:rPr lang="en-US" dirty="0" err="1" smtClean="0"/>
              <a:t>attr</a:t>
            </a:r>
            <a:r>
              <a:rPr lang="en-US" dirty="0" smtClean="0"/>
              <a:t> structure for COTS </a:t>
            </a:r>
            <a:r>
              <a:rPr lang="en-US" dirty="0" err="1" smtClean="0"/>
              <a:t>compat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665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Obligations Task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Convened at GISST meeting in Oct 2010</a:t>
            </a:r>
          </a:p>
          <a:p>
            <a:pPr lvl="1"/>
            <a:r>
              <a:rPr lang="en-US" dirty="0" smtClean="0"/>
              <a:t>J. Ruegg, S. Came, J. </a:t>
            </a:r>
            <a:r>
              <a:rPr lang="en-US" dirty="0" err="1" smtClean="0"/>
              <a:t>Dyche</a:t>
            </a:r>
            <a:r>
              <a:rPr lang="en-US" dirty="0" smtClean="0"/>
              <a:t>, I. </a:t>
            </a:r>
            <a:r>
              <a:rPr lang="en-US" dirty="0" err="1" smtClean="0"/>
              <a:t>Topalova</a:t>
            </a:r>
            <a:r>
              <a:rPr lang="en-US" dirty="0" smtClean="0"/>
              <a:t>, M. Moyer</a:t>
            </a:r>
          </a:p>
          <a:p>
            <a:r>
              <a:rPr lang="en-US" dirty="0" smtClean="0"/>
              <a:t>Goals and Progress in 2011:</a:t>
            </a:r>
          </a:p>
          <a:p>
            <a:pPr lvl="1"/>
            <a:r>
              <a:rPr lang="en-US" dirty="0" smtClean="0"/>
              <a:t>Identify obligation concepts in laws and policies</a:t>
            </a:r>
          </a:p>
          <a:p>
            <a:pPr lvl="2"/>
            <a:r>
              <a:rPr lang="en-US" b="1" dirty="0" smtClean="0"/>
              <a:t>DONE</a:t>
            </a:r>
          </a:p>
          <a:p>
            <a:pPr lvl="1"/>
            <a:r>
              <a:rPr lang="en-US" dirty="0" smtClean="0"/>
              <a:t>Identify common patterns among obligation concepts</a:t>
            </a:r>
          </a:p>
          <a:p>
            <a:pPr lvl="2"/>
            <a:r>
              <a:rPr lang="en-US" b="1" dirty="0" smtClean="0"/>
              <a:t>DONE</a:t>
            </a:r>
          </a:p>
          <a:p>
            <a:pPr lvl="1"/>
            <a:r>
              <a:rPr lang="en-US" dirty="0" smtClean="0"/>
              <a:t>Develop syntax and structure for expressing obligation concepts</a:t>
            </a:r>
          </a:p>
          <a:p>
            <a:pPr lvl="2"/>
            <a:r>
              <a:rPr lang="en-US" b="1" dirty="0" smtClean="0">
                <a:solidFill>
                  <a:srgbClr val="0000FF"/>
                </a:solidFill>
              </a:rPr>
              <a:t>ONGOING</a:t>
            </a:r>
          </a:p>
        </p:txBody>
      </p:sp>
    </p:spTree>
    <p:extLst>
      <p:ext uri="{BB962C8B-B14F-4D97-AF65-F5344CB8AC3E}">
        <p14:creationId xmlns:p14="http://schemas.microsoft.com/office/powerpoint/2010/main" val="259782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Laws and Policies Analyzed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Privacy Act of 1974</a:t>
            </a:r>
          </a:p>
          <a:p>
            <a:r>
              <a:rPr lang="en-US" dirty="0" smtClean="0"/>
              <a:t>Freedom of Information Act</a:t>
            </a:r>
          </a:p>
          <a:p>
            <a:r>
              <a:rPr lang="en-US" dirty="0" smtClean="0"/>
              <a:t>Florida Fusion Center Privacy Policy</a:t>
            </a:r>
          </a:p>
          <a:p>
            <a:r>
              <a:rPr lang="en-US" dirty="0" smtClean="0"/>
              <a:t>CFR 28 Part 23</a:t>
            </a:r>
          </a:p>
          <a:p>
            <a:r>
              <a:rPr lang="en-US" dirty="0" smtClean="0"/>
              <a:t>HIPAA Administrative Simplification Statute</a:t>
            </a:r>
          </a:p>
          <a:p>
            <a:r>
              <a:rPr lang="en-US" dirty="0" smtClean="0"/>
              <a:t>Colorado Health and Hospital Assoc. Data Use Agreement</a:t>
            </a:r>
          </a:p>
          <a:p>
            <a:r>
              <a:rPr lang="en-US" dirty="0" smtClean="0"/>
              <a:t>Colorado Cancer Stats Data Sharing MOU</a:t>
            </a:r>
          </a:p>
          <a:p>
            <a:r>
              <a:rPr lang="en-US" dirty="0" smtClean="0"/>
              <a:t>Colorado Data Retention and Destruction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087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Obligation Concepts Identified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Notify</a:t>
            </a:r>
          </a:p>
          <a:p>
            <a:r>
              <a:rPr lang="en-US" dirty="0" smtClean="0"/>
              <a:t>Redact</a:t>
            </a:r>
          </a:p>
          <a:p>
            <a:r>
              <a:rPr lang="en-US" dirty="0" smtClean="0"/>
              <a:t>Delete Data</a:t>
            </a:r>
          </a:p>
          <a:p>
            <a:r>
              <a:rPr lang="en-US" dirty="0" smtClean="0"/>
              <a:t>Log</a:t>
            </a:r>
          </a:p>
          <a:p>
            <a:r>
              <a:rPr lang="en-US" dirty="0" smtClean="0"/>
              <a:t>Obtain Consent</a:t>
            </a:r>
          </a:p>
          <a:p>
            <a:r>
              <a:rPr lang="en-US" dirty="0" smtClean="0"/>
              <a:t>Obtain Acknowledgment from User</a:t>
            </a:r>
          </a:p>
          <a:p>
            <a:r>
              <a:rPr lang="en-US" dirty="0" smtClean="0"/>
              <a:t>Restrict Usage To…</a:t>
            </a:r>
          </a:p>
          <a:p>
            <a:r>
              <a:rPr lang="en-US" dirty="0" smtClean="0"/>
              <a:t>No Secondary Dissemination</a:t>
            </a:r>
          </a:p>
          <a:p>
            <a:r>
              <a:rPr lang="en-US" dirty="0" smtClean="0"/>
              <a:t>No Contact with Subject</a:t>
            </a:r>
          </a:p>
          <a:p>
            <a:r>
              <a:rPr lang="en-US" dirty="0" smtClean="0"/>
              <a:t>Purge Within N Days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25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Ongoing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Developing a standard structure for expressing obligations precisely</a:t>
            </a:r>
          </a:p>
          <a:p>
            <a:pPr lvl="1"/>
            <a:r>
              <a:rPr lang="en-US" dirty="0" smtClean="0"/>
              <a:t>Conceptual model</a:t>
            </a:r>
          </a:p>
          <a:p>
            <a:pPr lvl="2"/>
            <a:r>
              <a:rPr lang="en-US" i="1" dirty="0" smtClean="0"/>
              <a:t>Obligor</a:t>
            </a:r>
            <a:r>
              <a:rPr lang="en-US" dirty="0" smtClean="0"/>
              <a:t>: Who must perform the obligation?</a:t>
            </a:r>
          </a:p>
          <a:p>
            <a:pPr lvl="2"/>
            <a:r>
              <a:rPr lang="en-US" i="1" dirty="0" smtClean="0"/>
              <a:t>Obligee</a:t>
            </a:r>
            <a:r>
              <a:rPr lang="en-US" dirty="0" smtClean="0"/>
              <a:t>: For whom must it be performed?</a:t>
            </a:r>
          </a:p>
          <a:p>
            <a:pPr lvl="2"/>
            <a:r>
              <a:rPr lang="en-US" i="1" dirty="0" smtClean="0"/>
              <a:t>Action/Content</a:t>
            </a:r>
            <a:r>
              <a:rPr lang="en-US" dirty="0" smtClean="0"/>
              <a:t>: What must be performed?</a:t>
            </a:r>
          </a:p>
          <a:p>
            <a:pPr lvl="2"/>
            <a:r>
              <a:rPr lang="en-US" i="1" dirty="0" smtClean="0"/>
              <a:t>Deadline</a:t>
            </a:r>
            <a:r>
              <a:rPr lang="en-US" dirty="0" smtClean="0"/>
              <a:t>: By when?</a:t>
            </a:r>
          </a:p>
          <a:p>
            <a:pPr lvl="1"/>
            <a:r>
              <a:rPr lang="en-US" dirty="0" smtClean="0"/>
              <a:t>Technical model (XML schemas and instances)</a:t>
            </a:r>
          </a:p>
          <a:p>
            <a:r>
              <a:rPr lang="en-US" dirty="0" smtClean="0"/>
              <a:t>Target completion date: 1Q or 2Q 2012</a:t>
            </a:r>
          </a:p>
          <a:p>
            <a:pPr lvl="1"/>
            <a:r>
              <a:rPr lang="en-US" dirty="0" smtClean="0"/>
              <a:t>Will recommend addition to GFIPM Metadata Spec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721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</a:t>
            </a:r>
            <a:r>
              <a:rPr lang="en-US" i="1" dirty="0" smtClean="0"/>
              <a:t>Notify</a:t>
            </a:r>
            <a:r>
              <a:rPr lang="en-US" dirty="0" smtClean="0"/>
              <a:t> Obligation Instance</a:t>
            </a:r>
            <a:r>
              <a:rPr lang="en-US" baseline="30000" dirty="0" smtClean="0"/>
              <a:t>*</a:t>
            </a:r>
            <a:endParaRPr lang="en-US" baseline="30000" dirty="0"/>
          </a:p>
        </p:txBody>
      </p:sp>
      <p:sp>
        <p:nvSpPr>
          <p:cNvPr id="4" name="TextBox 3"/>
          <p:cNvSpPr txBox="1"/>
          <p:nvPr/>
        </p:nvSpPr>
        <p:spPr>
          <a:xfrm>
            <a:off x="895685" y="1688748"/>
            <a:ext cx="7352631" cy="43396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Courier New"/>
                <a:cs typeface="Courier New"/>
              </a:rPr>
              <a:t>&lt;Obligation Name=</a:t>
            </a:r>
            <a:r>
              <a:rPr lang="en-US" sz="1200" b="1" dirty="0">
                <a:latin typeface="Courier New"/>
                <a:cs typeface="Courier New"/>
              </a:rPr>
              <a:t>"</a:t>
            </a:r>
            <a:r>
              <a:rPr lang="en-US" sz="1200" b="1" dirty="0" smtClean="0">
                <a:solidFill>
                  <a:srgbClr val="FF0000"/>
                </a:solidFill>
                <a:latin typeface="Courier New"/>
                <a:cs typeface="Courier New"/>
              </a:rPr>
              <a:t>Notify</a:t>
            </a:r>
            <a:r>
              <a:rPr lang="en-US" sz="1200" b="1" dirty="0" smtClean="0">
                <a:latin typeface="Courier New"/>
                <a:cs typeface="Courier New"/>
              </a:rPr>
              <a:t>"&gt;</a:t>
            </a:r>
            <a:endParaRPr lang="en-US" sz="1200" b="1" dirty="0">
              <a:latin typeface="Courier New"/>
              <a:cs typeface="Courier New"/>
            </a:endParaRPr>
          </a:p>
          <a:p>
            <a:r>
              <a:rPr lang="en-US" sz="1200" b="1" dirty="0">
                <a:latin typeface="Courier New"/>
                <a:cs typeface="Courier New"/>
              </a:rPr>
              <a:t>  &lt;</a:t>
            </a:r>
            <a:r>
              <a:rPr lang="en-US" sz="1200" b="1" dirty="0" err="1">
                <a:latin typeface="Courier New"/>
                <a:cs typeface="Courier New"/>
              </a:rPr>
              <a:t>ObligationAttribute</a:t>
            </a:r>
            <a:r>
              <a:rPr lang="en-US" sz="1200" b="1" dirty="0">
                <a:latin typeface="Courier New"/>
                <a:cs typeface="Courier New"/>
              </a:rPr>
              <a:t> Name="</a:t>
            </a:r>
            <a:r>
              <a:rPr lang="en-US" sz="1200" b="1" dirty="0">
                <a:solidFill>
                  <a:srgbClr val="FF0000"/>
                </a:solidFill>
                <a:latin typeface="Courier New"/>
                <a:cs typeface="Courier New"/>
              </a:rPr>
              <a:t>Obligor</a:t>
            </a:r>
            <a:r>
              <a:rPr lang="en-US" sz="1200" b="1" dirty="0">
                <a:latin typeface="Courier New"/>
                <a:cs typeface="Courier New"/>
              </a:rPr>
              <a:t>"&gt;</a:t>
            </a:r>
          </a:p>
          <a:p>
            <a:r>
              <a:rPr lang="en-US" sz="1200" b="1" dirty="0">
                <a:latin typeface="Courier New"/>
                <a:cs typeface="Courier New"/>
              </a:rPr>
              <a:t>    &lt;</a:t>
            </a:r>
            <a:r>
              <a:rPr lang="en-US" sz="1200" b="1" dirty="0" err="1">
                <a:latin typeface="Courier New"/>
                <a:cs typeface="Courier New"/>
              </a:rPr>
              <a:t>ObligationAttributeValue</a:t>
            </a:r>
            <a:r>
              <a:rPr lang="en-US" sz="1200" b="1" dirty="0" smtClean="0">
                <a:latin typeface="Courier New"/>
                <a:cs typeface="Courier New"/>
              </a:rPr>
              <a:t>&gt;</a:t>
            </a:r>
          </a:p>
          <a:p>
            <a:r>
              <a:rPr lang="en-US" sz="1200" b="1" dirty="0" smtClean="0">
                <a:latin typeface="Courier New"/>
                <a:cs typeface="Courier New"/>
              </a:rPr>
              <a:t>      </a:t>
            </a:r>
            <a:r>
              <a:rPr lang="en-US" sz="1200" b="1" dirty="0" smtClean="0">
                <a:solidFill>
                  <a:srgbClr val="FF0000"/>
                </a:solidFill>
                <a:latin typeface="Courier New"/>
                <a:cs typeface="Courier New"/>
              </a:rPr>
              <a:t>Matt Moyer</a:t>
            </a:r>
          </a:p>
          <a:p>
            <a:r>
              <a:rPr lang="en-US" sz="1200" b="1" dirty="0" smtClean="0">
                <a:latin typeface="Courier New"/>
                <a:cs typeface="Courier New"/>
              </a:rPr>
              <a:t>    &lt;</a:t>
            </a:r>
            <a:r>
              <a:rPr lang="en-US" sz="1200" b="1" dirty="0">
                <a:latin typeface="Courier New"/>
                <a:cs typeface="Courier New"/>
              </a:rPr>
              <a:t>/</a:t>
            </a:r>
            <a:r>
              <a:rPr lang="en-US" sz="1200" b="1" dirty="0" err="1">
                <a:latin typeface="Courier New"/>
                <a:cs typeface="Courier New"/>
              </a:rPr>
              <a:t>ObligationAttributeValue</a:t>
            </a:r>
            <a:r>
              <a:rPr lang="en-US" sz="1200" b="1" dirty="0">
                <a:latin typeface="Courier New"/>
                <a:cs typeface="Courier New"/>
              </a:rPr>
              <a:t>&gt;</a:t>
            </a:r>
          </a:p>
          <a:p>
            <a:r>
              <a:rPr lang="en-US" sz="1200" b="1" dirty="0">
                <a:latin typeface="Courier New"/>
                <a:cs typeface="Courier New"/>
              </a:rPr>
              <a:t>  &lt;/</a:t>
            </a:r>
            <a:r>
              <a:rPr lang="en-US" sz="1200" b="1" dirty="0" err="1">
                <a:latin typeface="Courier New"/>
                <a:cs typeface="Courier New"/>
              </a:rPr>
              <a:t>ObligationAttribute</a:t>
            </a:r>
            <a:r>
              <a:rPr lang="en-US" sz="1200" b="1" dirty="0">
                <a:latin typeface="Courier New"/>
                <a:cs typeface="Courier New"/>
              </a:rPr>
              <a:t>&gt;</a:t>
            </a:r>
          </a:p>
          <a:p>
            <a:r>
              <a:rPr lang="en-US" sz="1200" b="1" dirty="0">
                <a:latin typeface="Courier New"/>
                <a:cs typeface="Courier New"/>
              </a:rPr>
              <a:t>  &lt;</a:t>
            </a:r>
            <a:r>
              <a:rPr lang="en-US" sz="1200" b="1" dirty="0" err="1">
                <a:latin typeface="Courier New"/>
                <a:cs typeface="Courier New"/>
              </a:rPr>
              <a:t>ObligationAttribute</a:t>
            </a:r>
            <a:r>
              <a:rPr lang="en-US" sz="1200" b="1" dirty="0">
                <a:latin typeface="Courier New"/>
                <a:cs typeface="Courier New"/>
              </a:rPr>
              <a:t> Name="</a:t>
            </a:r>
            <a:r>
              <a:rPr lang="en-US" sz="1200" b="1" dirty="0">
                <a:solidFill>
                  <a:srgbClr val="FF0000"/>
                </a:solidFill>
                <a:latin typeface="Courier New"/>
                <a:cs typeface="Courier New"/>
              </a:rPr>
              <a:t>Obligee</a:t>
            </a:r>
            <a:r>
              <a:rPr lang="en-US" sz="1200" b="1" dirty="0">
                <a:latin typeface="Courier New"/>
                <a:cs typeface="Courier New"/>
              </a:rPr>
              <a:t>"&gt;</a:t>
            </a:r>
          </a:p>
          <a:p>
            <a:r>
              <a:rPr lang="en-US" sz="1200" b="1" dirty="0">
                <a:latin typeface="Courier New"/>
                <a:cs typeface="Courier New"/>
              </a:rPr>
              <a:t>    &lt;</a:t>
            </a:r>
            <a:r>
              <a:rPr lang="en-US" sz="1200" b="1" dirty="0" err="1">
                <a:latin typeface="Courier New"/>
                <a:cs typeface="Courier New"/>
              </a:rPr>
              <a:t>ObligationAttributeValue</a:t>
            </a:r>
            <a:r>
              <a:rPr lang="en-US" sz="1200" b="1" dirty="0" smtClean="0">
                <a:latin typeface="Courier New"/>
                <a:cs typeface="Courier New"/>
              </a:rPr>
              <a:t>&gt;</a:t>
            </a:r>
          </a:p>
          <a:p>
            <a:r>
              <a:rPr lang="en-US" sz="1200" b="1" dirty="0" smtClean="0">
                <a:latin typeface="Courier New"/>
                <a:cs typeface="Courier New"/>
              </a:rPr>
              <a:t>      </a:t>
            </a:r>
            <a:r>
              <a:rPr lang="en-US" sz="1200" b="1" dirty="0">
                <a:solidFill>
                  <a:srgbClr val="FF0000"/>
                </a:solidFill>
                <a:latin typeface="Courier New"/>
                <a:cs typeface="Courier New"/>
              </a:rPr>
              <a:t>J</a:t>
            </a:r>
            <a:r>
              <a:rPr lang="en-US" sz="1200" b="1" dirty="0" smtClean="0">
                <a:solidFill>
                  <a:srgbClr val="FF0000"/>
                </a:solidFill>
                <a:latin typeface="Courier New"/>
                <a:cs typeface="Courier New"/>
              </a:rPr>
              <a:t>ohn Ruegg</a:t>
            </a:r>
          </a:p>
          <a:p>
            <a:r>
              <a:rPr lang="en-US" sz="1200" b="1" dirty="0" smtClean="0">
                <a:latin typeface="Courier New"/>
                <a:cs typeface="Courier New"/>
              </a:rPr>
              <a:t>    &lt;</a:t>
            </a:r>
            <a:r>
              <a:rPr lang="en-US" sz="1200" b="1" dirty="0">
                <a:latin typeface="Courier New"/>
                <a:cs typeface="Courier New"/>
              </a:rPr>
              <a:t>/</a:t>
            </a:r>
            <a:r>
              <a:rPr lang="en-US" sz="1200" b="1" dirty="0" err="1">
                <a:latin typeface="Courier New"/>
                <a:cs typeface="Courier New"/>
              </a:rPr>
              <a:t>ObligationAttributeValue</a:t>
            </a:r>
            <a:r>
              <a:rPr lang="en-US" sz="1200" b="1" dirty="0">
                <a:latin typeface="Courier New"/>
                <a:cs typeface="Courier New"/>
              </a:rPr>
              <a:t>&gt;</a:t>
            </a:r>
          </a:p>
          <a:p>
            <a:r>
              <a:rPr lang="en-US" sz="1200" b="1" dirty="0">
                <a:latin typeface="Courier New"/>
                <a:cs typeface="Courier New"/>
              </a:rPr>
              <a:t>  &lt;/</a:t>
            </a:r>
            <a:r>
              <a:rPr lang="en-US" sz="1200" b="1" dirty="0" err="1">
                <a:latin typeface="Courier New"/>
                <a:cs typeface="Courier New"/>
              </a:rPr>
              <a:t>ObligationAttribute</a:t>
            </a:r>
            <a:r>
              <a:rPr lang="en-US" sz="1200" b="1" dirty="0">
                <a:latin typeface="Courier New"/>
                <a:cs typeface="Courier New"/>
              </a:rPr>
              <a:t>&gt;</a:t>
            </a:r>
          </a:p>
          <a:p>
            <a:r>
              <a:rPr lang="en-US" sz="1200" b="1" dirty="0">
                <a:latin typeface="Courier New"/>
                <a:cs typeface="Courier New"/>
              </a:rPr>
              <a:t>  &lt;</a:t>
            </a:r>
            <a:r>
              <a:rPr lang="en-US" sz="1200" b="1" dirty="0" err="1">
                <a:latin typeface="Courier New"/>
                <a:cs typeface="Courier New"/>
              </a:rPr>
              <a:t>ObligationAttribute</a:t>
            </a:r>
            <a:r>
              <a:rPr lang="en-US" sz="1200" b="1" dirty="0">
                <a:latin typeface="Courier New"/>
                <a:cs typeface="Courier New"/>
              </a:rPr>
              <a:t> Name="</a:t>
            </a:r>
            <a:r>
              <a:rPr lang="en-US" sz="1200" b="1" dirty="0">
                <a:solidFill>
                  <a:srgbClr val="FF0000"/>
                </a:solidFill>
                <a:latin typeface="Courier New"/>
                <a:cs typeface="Courier New"/>
              </a:rPr>
              <a:t>Content</a:t>
            </a:r>
            <a:r>
              <a:rPr lang="en-US" sz="1200" b="1" dirty="0">
                <a:latin typeface="Courier New"/>
                <a:cs typeface="Courier New"/>
              </a:rPr>
              <a:t>"&gt;</a:t>
            </a:r>
          </a:p>
          <a:p>
            <a:r>
              <a:rPr lang="en-US" sz="1200" b="1" dirty="0">
                <a:latin typeface="Courier New"/>
                <a:cs typeface="Courier New"/>
              </a:rPr>
              <a:t>    &lt;</a:t>
            </a:r>
            <a:r>
              <a:rPr lang="en-US" sz="1200" b="1" dirty="0" err="1">
                <a:latin typeface="Courier New"/>
                <a:cs typeface="Courier New"/>
              </a:rPr>
              <a:t>ObligationAttributeValue</a:t>
            </a:r>
            <a:r>
              <a:rPr lang="en-US" sz="1200" b="1" dirty="0" smtClean="0">
                <a:latin typeface="Courier New"/>
                <a:cs typeface="Courier New"/>
              </a:rPr>
              <a:t>&gt;</a:t>
            </a:r>
          </a:p>
          <a:p>
            <a:r>
              <a:rPr lang="en-US" sz="1200" b="1" dirty="0" smtClean="0">
                <a:latin typeface="Courier New"/>
                <a:cs typeface="Courier New"/>
              </a:rPr>
              <a:t>      </a:t>
            </a:r>
            <a:r>
              <a:rPr lang="en-US" sz="1200" b="1" dirty="0" smtClean="0">
                <a:solidFill>
                  <a:srgbClr val="FF0000"/>
                </a:solidFill>
                <a:latin typeface="Courier New"/>
                <a:cs typeface="Courier New"/>
              </a:rPr>
              <a:t>Your medical record was accessed on</a:t>
            </a:r>
          </a:p>
          <a:p>
            <a:r>
              <a:rPr lang="en-US" sz="1200" b="1" dirty="0" smtClean="0">
                <a:solidFill>
                  <a:srgbClr val="FF0000"/>
                </a:solidFill>
                <a:latin typeface="Courier New"/>
                <a:cs typeface="Courier New"/>
              </a:rPr>
              <a:t>      2011-10-27 by Dr. John Doe.</a:t>
            </a:r>
          </a:p>
          <a:p>
            <a:r>
              <a:rPr lang="en-US" sz="1200" b="1" dirty="0" smtClean="0">
                <a:latin typeface="Courier New"/>
                <a:cs typeface="Courier New"/>
              </a:rPr>
              <a:t>    &lt;</a:t>
            </a:r>
            <a:r>
              <a:rPr lang="en-US" sz="1200" b="1" dirty="0">
                <a:latin typeface="Courier New"/>
                <a:cs typeface="Courier New"/>
              </a:rPr>
              <a:t>/</a:t>
            </a:r>
            <a:r>
              <a:rPr lang="en-US" sz="1200" b="1" dirty="0" err="1">
                <a:latin typeface="Courier New"/>
                <a:cs typeface="Courier New"/>
              </a:rPr>
              <a:t>ObligationAttributeValue</a:t>
            </a:r>
            <a:r>
              <a:rPr lang="en-US" sz="1200" b="1" dirty="0">
                <a:latin typeface="Courier New"/>
                <a:cs typeface="Courier New"/>
              </a:rPr>
              <a:t>&gt;</a:t>
            </a:r>
          </a:p>
          <a:p>
            <a:r>
              <a:rPr lang="en-US" sz="1200" b="1" dirty="0">
                <a:latin typeface="Courier New"/>
                <a:cs typeface="Courier New"/>
              </a:rPr>
              <a:t>  &lt;/</a:t>
            </a:r>
            <a:r>
              <a:rPr lang="en-US" sz="1200" b="1" dirty="0" err="1">
                <a:latin typeface="Courier New"/>
                <a:cs typeface="Courier New"/>
              </a:rPr>
              <a:t>ObligationAttribute</a:t>
            </a:r>
            <a:r>
              <a:rPr lang="en-US" sz="1200" b="1" dirty="0">
                <a:latin typeface="Courier New"/>
                <a:cs typeface="Courier New"/>
              </a:rPr>
              <a:t>&gt;</a:t>
            </a:r>
          </a:p>
          <a:p>
            <a:r>
              <a:rPr lang="en-US" sz="1200" b="1" dirty="0">
                <a:latin typeface="Courier New"/>
                <a:cs typeface="Courier New"/>
              </a:rPr>
              <a:t>  &lt;</a:t>
            </a:r>
            <a:r>
              <a:rPr lang="en-US" sz="1200" b="1" dirty="0" err="1">
                <a:latin typeface="Courier New"/>
                <a:cs typeface="Courier New"/>
              </a:rPr>
              <a:t>ObligationAttribute</a:t>
            </a:r>
            <a:r>
              <a:rPr lang="en-US" sz="1200" b="1" dirty="0">
                <a:latin typeface="Courier New"/>
                <a:cs typeface="Courier New"/>
              </a:rPr>
              <a:t> Name="</a:t>
            </a:r>
            <a:r>
              <a:rPr lang="en-US" sz="1200" b="1" dirty="0">
                <a:solidFill>
                  <a:srgbClr val="FF0000"/>
                </a:solidFill>
                <a:latin typeface="Courier New"/>
                <a:cs typeface="Courier New"/>
              </a:rPr>
              <a:t>Deadline</a:t>
            </a:r>
            <a:r>
              <a:rPr lang="en-US" sz="1200" b="1" dirty="0">
                <a:latin typeface="Courier New"/>
                <a:cs typeface="Courier New"/>
              </a:rPr>
              <a:t>"&gt;</a:t>
            </a:r>
          </a:p>
          <a:p>
            <a:r>
              <a:rPr lang="en-US" sz="1200" b="1" dirty="0">
                <a:latin typeface="Courier New"/>
                <a:cs typeface="Courier New"/>
              </a:rPr>
              <a:t>    &lt;</a:t>
            </a:r>
            <a:r>
              <a:rPr lang="en-US" sz="1200" b="1" dirty="0" err="1">
                <a:latin typeface="Courier New"/>
                <a:cs typeface="Courier New"/>
              </a:rPr>
              <a:t>ObligationAttributeValue</a:t>
            </a:r>
            <a:r>
              <a:rPr lang="en-US" sz="1200" b="1" dirty="0" smtClean="0">
                <a:latin typeface="Courier New"/>
                <a:cs typeface="Courier New"/>
              </a:rPr>
              <a:t>&gt;</a:t>
            </a:r>
          </a:p>
          <a:p>
            <a:r>
              <a:rPr lang="en-US" sz="1200" b="1" dirty="0" smtClean="0">
                <a:latin typeface="Courier New"/>
                <a:cs typeface="Courier New"/>
              </a:rPr>
              <a:t>      </a:t>
            </a:r>
            <a:r>
              <a:rPr lang="cs-CZ" sz="12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Fri</a:t>
            </a:r>
            <a:r>
              <a:rPr lang="cs-CZ" sz="1200" b="1" dirty="0" smtClean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lang="cs-CZ" sz="1200" b="1" dirty="0" err="1">
                <a:solidFill>
                  <a:srgbClr val="FF0000"/>
                </a:solidFill>
                <a:latin typeface="Courier New"/>
                <a:cs typeface="Courier New"/>
              </a:rPr>
              <a:t>Oct</a:t>
            </a:r>
            <a:r>
              <a:rPr lang="cs-CZ" sz="1200" b="1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lang="cs-CZ" sz="1200" b="1" dirty="0" smtClean="0">
                <a:solidFill>
                  <a:srgbClr val="FF0000"/>
                </a:solidFill>
                <a:latin typeface="Courier New"/>
                <a:cs typeface="Courier New"/>
              </a:rPr>
              <a:t>28 18:00:00 </a:t>
            </a:r>
            <a:r>
              <a:rPr lang="cs-CZ" sz="1200" b="1" dirty="0">
                <a:solidFill>
                  <a:srgbClr val="FF0000"/>
                </a:solidFill>
                <a:latin typeface="Courier New"/>
                <a:cs typeface="Courier New"/>
              </a:rPr>
              <a:t>EDT 2011</a:t>
            </a:r>
            <a:endParaRPr lang="en-US" sz="1200" b="1" dirty="0" smtClean="0">
              <a:solidFill>
                <a:srgbClr val="FF0000"/>
              </a:solidFill>
              <a:latin typeface="Courier New"/>
              <a:cs typeface="Courier New"/>
            </a:endParaRPr>
          </a:p>
          <a:p>
            <a:r>
              <a:rPr lang="en-US" sz="1200" b="1" dirty="0" smtClean="0">
                <a:latin typeface="Courier New"/>
                <a:cs typeface="Courier New"/>
              </a:rPr>
              <a:t>    &lt;</a:t>
            </a:r>
            <a:r>
              <a:rPr lang="en-US" sz="1200" b="1" dirty="0">
                <a:latin typeface="Courier New"/>
                <a:cs typeface="Courier New"/>
              </a:rPr>
              <a:t>/</a:t>
            </a:r>
            <a:r>
              <a:rPr lang="en-US" sz="1200" b="1" dirty="0" err="1">
                <a:latin typeface="Courier New"/>
                <a:cs typeface="Courier New"/>
              </a:rPr>
              <a:t>ObligationAttributeValue</a:t>
            </a:r>
            <a:r>
              <a:rPr lang="en-US" sz="1200" b="1" dirty="0">
                <a:latin typeface="Courier New"/>
                <a:cs typeface="Courier New"/>
              </a:rPr>
              <a:t>&gt;</a:t>
            </a:r>
          </a:p>
          <a:p>
            <a:r>
              <a:rPr lang="en-US" sz="1200" b="1" dirty="0">
                <a:latin typeface="Courier New"/>
                <a:cs typeface="Courier New"/>
              </a:rPr>
              <a:t>  &lt;/</a:t>
            </a:r>
            <a:r>
              <a:rPr lang="en-US" sz="1200" b="1" dirty="0" err="1">
                <a:latin typeface="Courier New"/>
                <a:cs typeface="Courier New"/>
              </a:rPr>
              <a:t>ObligationAttribute</a:t>
            </a:r>
            <a:r>
              <a:rPr lang="en-US" sz="1200" b="1" dirty="0">
                <a:latin typeface="Courier New"/>
                <a:cs typeface="Courier New"/>
              </a:rPr>
              <a:t>&gt;</a:t>
            </a:r>
          </a:p>
          <a:p>
            <a:r>
              <a:rPr lang="en-US" sz="1200" b="1" dirty="0">
                <a:latin typeface="Courier New"/>
                <a:cs typeface="Courier New"/>
              </a:rPr>
              <a:t>&lt;/Obligation&gt;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321962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*</a:t>
            </a:r>
            <a:r>
              <a:rPr lang="en-US" dirty="0" smtClean="0"/>
              <a:t> Not a realistic example, in content or structure. For illustration purposes only.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220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GFIPM Metadata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Early 2011: Support for Inter-Federation/TIBs</a:t>
            </a:r>
          </a:p>
          <a:p>
            <a:pPr lvl="1"/>
            <a:r>
              <a:rPr lang="en-US" dirty="0" smtClean="0"/>
              <a:t>Improved structure of some attribute values</a:t>
            </a:r>
          </a:p>
          <a:p>
            <a:pPr lvl="1"/>
            <a:r>
              <a:rPr lang="en-US" dirty="0" smtClean="0"/>
              <a:t>Added a GFIPM Federation Name Registry</a:t>
            </a:r>
          </a:p>
          <a:p>
            <a:r>
              <a:rPr lang="en-US" dirty="0" smtClean="0"/>
              <a:t>2010-2011:</a:t>
            </a:r>
          </a:p>
          <a:p>
            <a:pPr lvl="1"/>
            <a:r>
              <a:rPr lang="en-US" dirty="0" smtClean="0"/>
              <a:t>Proposed new </a:t>
            </a:r>
            <a:r>
              <a:rPr lang="en-US" dirty="0" err="1" smtClean="0"/>
              <a:t>attrs</a:t>
            </a:r>
            <a:r>
              <a:rPr lang="en-US" dirty="0" smtClean="0"/>
              <a:t> based on NCSC XACML work</a:t>
            </a:r>
          </a:p>
          <a:p>
            <a:r>
              <a:rPr lang="en-US" dirty="0" smtClean="0"/>
              <a:t>Late 2010 to Present:</a:t>
            </a:r>
          </a:p>
          <a:p>
            <a:pPr lvl="1"/>
            <a:r>
              <a:rPr lang="en-US" dirty="0" smtClean="0"/>
              <a:t>Emerging concept of “obligation” metadata</a:t>
            </a:r>
          </a:p>
          <a:p>
            <a:pPr lvl="2"/>
            <a:r>
              <a:rPr lang="en-US" dirty="0" smtClean="0"/>
              <a:t>Based on work by Global Obligations Task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781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Trusted Identity Broker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TIB = “Trusted Identity Broker”</a:t>
            </a:r>
          </a:p>
          <a:p>
            <a:pPr lvl="1"/>
            <a:r>
              <a:rPr lang="en-US" dirty="0" smtClean="0"/>
              <a:t>TIB is the service endpoint; TIBO is the agency</a:t>
            </a:r>
          </a:p>
          <a:p>
            <a:r>
              <a:rPr lang="en-US" dirty="0" smtClean="0"/>
              <a:t>Brokers users to a federation SP from an IDP outside the federation</a:t>
            </a:r>
          </a:p>
          <a:p>
            <a:r>
              <a:rPr lang="en-US" dirty="0" smtClean="0"/>
              <a:t>Example: FBI CJIS</a:t>
            </a:r>
          </a:p>
          <a:p>
            <a:pPr lvl="1"/>
            <a:r>
              <a:rPr lang="en-US" dirty="0" smtClean="0"/>
              <a:t>May join NIEF as a TIB soon</a:t>
            </a:r>
          </a:p>
          <a:p>
            <a:pPr lvl="1"/>
            <a:r>
              <a:rPr lang="en-US" dirty="0" smtClean="0"/>
              <a:t>Would broker several IDPs (e.g. Chicago PD) to NIEF SPs</a:t>
            </a:r>
          </a:p>
          <a:p>
            <a:pPr lvl="1"/>
            <a:r>
              <a:rPr lang="en-US" dirty="0" smtClean="0"/>
              <a:t>Bridges the technical gap, but not at policy level</a:t>
            </a:r>
          </a:p>
        </p:txBody>
      </p:sp>
    </p:spTree>
    <p:extLst>
      <p:ext uri="{BB962C8B-B14F-4D97-AF65-F5344CB8AC3E}">
        <p14:creationId xmlns:p14="http://schemas.microsoft.com/office/powerpoint/2010/main" val="3285030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GFIPM Direct Inter-Agency</a:t>
            </a:r>
            <a:br>
              <a:rPr lang="en-US" dirty="0" smtClean="0"/>
            </a:br>
            <a:r>
              <a:rPr lang="en-US" dirty="0" smtClean="0"/>
              <a:t>Trust and Interoperability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40456"/>
            <a:ext cx="9144000" cy="428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71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GFIPM Inter-Agency Trust and Interoperability via a TIBO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5709"/>
            <a:ext cx="9144000" cy="499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982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GFIPM Metadata Support for TIBs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Modified data formats for three attributes</a:t>
            </a:r>
          </a:p>
          <a:p>
            <a:pPr lvl="1"/>
            <a:r>
              <a:rPr lang="en-US" dirty="0" smtClean="0"/>
              <a:t>Federation Id (User Attribute)</a:t>
            </a:r>
          </a:p>
          <a:p>
            <a:pPr lvl="2"/>
            <a:r>
              <a:rPr lang="en-US" dirty="0" smtClean="0"/>
              <a:t>{Fed Name}:[TIB:{TIB}:]IDP:{IDP}:USER:{User ID}</a:t>
            </a:r>
          </a:p>
          <a:p>
            <a:pPr lvl="1"/>
            <a:r>
              <a:rPr lang="en-US" dirty="0" smtClean="0"/>
              <a:t>Identity Provider Id (User Attribute)</a:t>
            </a:r>
          </a:p>
          <a:p>
            <a:pPr lvl="2"/>
            <a:r>
              <a:rPr lang="en-US" dirty="0" smtClean="0"/>
              <a:t>{Fed Name}:[TIB:{TIB}:]IDP:{IDP}</a:t>
            </a:r>
          </a:p>
          <a:p>
            <a:pPr lvl="1"/>
            <a:r>
              <a:rPr lang="en-US" dirty="0" smtClean="0"/>
              <a:t>Entity Id (Entity Attribute)</a:t>
            </a:r>
          </a:p>
          <a:p>
            <a:pPr lvl="2"/>
            <a:r>
              <a:rPr lang="en-US" dirty="0" smtClean="0"/>
              <a:t>{Federation}:{Technical Role}:{Unique Entity ID}</a:t>
            </a:r>
          </a:p>
          <a:p>
            <a:r>
              <a:rPr lang="en-US" dirty="0" smtClean="0"/>
              <a:t>Each </a:t>
            </a:r>
            <a:r>
              <a:rPr lang="en-US" dirty="0" err="1" smtClean="0"/>
              <a:t>attr’s</a:t>
            </a:r>
            <a:r>
              <a:rPr lang="en-US" dirty="0" smtClean="0"/>
              <a:t> format now supports TIB concept</a:t>
            </a:r>
          </a:p>
          <a:p>
            <a:r>
              <a:rPr lang="en-US" dirty="0" smtClean="0"/>
              <a:t>Already approved by GFIPM DT in early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019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Attribute Format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34126"/>
            <a:ext cx="8229600" cy="1667383"/>
          </a:xfr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prstClr val="white"/>
              </a:gs>
            </a:gsLst>
            <a:lin ang="16200000" scaled="0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900" b="1" u="sng" dirty="0" smtClean="0"/>
              <a:t>Federation Id Examples</a:t>
            </a:r>
          </a:p>
          <a:p>
            <a:pPr marL="0" indent="0">
              <a:buNone/>
            </a:pPr>
            <a:endParaRPr lang="en-US" sz="1800" u="sng" dirty="0" smtClean="0"/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“</a:t>
            </a:r>
            <a:r>
              <a:rPr lang="en-US" sz="1800" dirty="0" err="1" smtClean="0">
                <a:latin typeface="Courier"/>
                <a:cs typeface="Courier"/>
              </a:rPr>
              <a:t>DOJTB:IDP:XYZ:USER:johndoe@example.org</a:t>
            </a:r>
            <a:r>
              <a:rPr lang="en-US" sz="1800" dirty="0" smtClean="0">
                <a:latin typeface="Courier"/>
                <a:cs typeface="Courier"/>
              </a:rPr>
              <a:t>”</a:t>
            </a:r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“</a:t>
            </a:r>
            <a:r>
              <a:rPr lang="en-US" sz="1800" dirty="0" err="1" smtClean="0">
                <a:latin typeface="Courier"/>
                <a:cs typeface="Courier"/>
              </a:rPr>
              <a:t>NIEF:IDP:RISS:USER:riss.user@rissnet.net</a:t>
            </a:r>
            <a:r>
              <a:rPr lang="en-US" sz="1800" dirty="0" smtClean="0">
                <a:latin typeface="Courier"/>
                <a:cs typeface="Courier"/>
              </a:rPr>
              <a:t>”</a:t>
            </a:r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“</a:t>
            </a:r>
            <a:r>
              <a:rPr lang="en-US" sz="1800" dirty="0" err="1" smtClean="0">
                <a:latin typeface="Courier"/>
                <a:cs typeface="Courier"/>
              </a:rPr>
              <a:t>NIEF:</a:t>
            </a:r>
            <a:r>
              <a:rPr lang="en-US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TIB:CJIS-Portal</a:t>
            </a:r>
            <a:r>
              <a:rPr lang="en-US" sz="1800" dirty="0" err="1" smtClean="0">
                <a:latin typeface="Courier"/>
                <a:cs typeface="Courier"/>
              </a:rPr>
              <a:t>:IDP:RISS:USER:riss.user@rissnet.net</a:t>
            </a:r>
            <a:r>
              <a:rPr lang="en-US" sz="1800" dirty="0" smtClean="0">
                <a:latin typeface="Courier"/>
                <a:cs typeface="Courier"/>
              </a:rPr>
              <a:t>”</a:t>
            </a:r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“CONNECT:IDP:XYZ12:USER:johndoe99”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4516213"/>
            <a:ext cx="4252156" cy="166738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prstClr val="white"/>
              </a:gs>
            </a:gsLst>
            <a:lin ang="16200000" scaled="0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900" b="1" u="sng" dirty="0" smtClean="0"/>
              <a:t>Identity Provider Id Examples</a:t>
            </a:r>
          </a:p>
          <a:p>
            <a:pPr marL="0" indent="0">
              <a:buFont typeface="Arial"/>
              <a:buNone/>
            </a:pPr>
            <a:endParaRPr lang="en-US" sz="1800" u="sng" dirty="0" smtClean="0"/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“NIEF:IDP:JNET”</a:t>
            </a:r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“DOJTB:IDP:RISS”</a:t>
            </a:r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“</a:t>
            </a:r>
            <a:r>
              <a:rPr lang="en-US" sz="1800" dirty="0" err="1" smtClean="0">
                <a:latin typeface="Courier"/>
                <a:cs typeface="Courier"/>
              </a:rPr>
              <a:t>NIEF:</a:t>
            </a:r>
            <a:r>
              <a:rPr lang="en-US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TIB:CJIS-Portal</a:t>
            </a:r>
            <a:r>
              <a:rPr lang="en-US" sz="1800" dirty="0" err="1" smtClean="0">
                <a:latin typeface="Courier"/>
                <a:cs typeface="Courier"/>
              </a:rPr>
              <a:t>:IDP:RISS</a:t>
            </a:r>
            <a:r>
              <a:rPr lang="en-US" sz="1800" dirty="0" smtClean="0">
                <a:latin typeface="Courier"/>
                <a:cs typeface="Courier"/>
              </a:rPr>
              <a:t>”</a:t>
            </a:r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“CONNECT:IDP:XYZ”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05161" y="4516213"/>
            <a:ext cx="3381639" cy="166738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prstClr val="white"/>
              </a:gs>
            </a:gsLst>
            <a:lin ang="16200000" scaled="0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900" b="1" u="sng" dirty="0" smtClean="0"/>
              <a:t>Entity Id Examples</a:t>
            </a:r>
          </a:p>
          <a:p>
            <a:pPr marL="0" indent="0">
              <a:buFont typeface="Arial"/>
              <a:buNone/>
            </a:pPr>
            <a:endParaRPr lang="en-US" sz="1800" u="sng" dirty="0" smtClean="0"/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“NIEF:IDP:JNET”</a:t>
            </a:r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“CONNECT:SP:ABC”</a:t>
            </a:r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“DOJTB:WSP:123”</a:t>
            </a:r>
          </a:p>
          <a:p>
            <a:pPr marL="0" indent="0">
              <a:buNone/>
            </a:pPr>
            <a:r>
              <a:rPr lang="en-US" sz="1800" dirty="0" smtClean="0">
                <a:latin typeface="Courier"/>
                <a:cs typeface="Courier"/>
              </a:rPr>
              <a:t>“</a:t>
            </a:r>
            <a:r>
              <a:rPr lang="en-US" sz="1800" dirty="0" smtClean="0">
                <a:solidFill>
                  <a:srgbClr val="FF0000"/>
                </a:solidFill>
                <a:latin typeface="Courier"/>
                <a:cs typeface="Courier"/>
              </a:rPr>
              <a:t>NIEF:TIB:CJIS-Portal</a:t>
            </a:r>
            <a:r>
              <a:rPr lang="en-US" sz="1800" dirty="0" smtClean="0">
                <a:latin typeface="Courier"/>
                <a:cs typeface="Courier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4852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GFIPM Federation Name Registry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New </a:t>
            </a:r>
            <a:r>
              <a:rPr lang="en-US" dirty="0" err="1" smtClean="0"/>
              <a:t>attr</a:t>
            </a:r>
            <a:r>
              <a:rPr lang="en-US" dirty="0" smtClean="0"/>
              <a:t> definitions require use of registered federation name</a:t>
            </a:r>
          </a:p>
          <a:p>
            <a:pPr lvl="1"/>
            <a:r>
              <a:rPr lang="en-US" dirty="0" smtClean="0"/>
              <a:t>Guarantees global uniqueness of Federation Id, Identity Provider Id, and Entity Id</a:t>
            </a:r>
          </a:p>
          <a:p>
            <a:r>
              <a:rPr lang="en-US" dirty="0" smtClean="0"/>
              <a:t>List of registered names:</a:t>
            </a:r>
          </a:p>
          <a:p>
            <a:pPr lvl="1"/>
            <a:r>
              <a:rPr lang="en-US" dirty="0" smtClean="0">
                <a:hlinkClick r:id="rId3"/>
              </a:rPr>
              <a:t>http://gfipm.net/fed-registry.html</a:t>
            </a:r>
            <a:endParaRPr lang="en-US" dirty="0" smtClean="0"/>
          </a:p>
          <a:p>
            <a:pPr lvl="2"/>
            <a:r>
              <a:rPr lang="en-US" dirty="0" smtClean="0"/>
              <a:t>“GFIPM” and “NIEF” are already assigned to NIEF</a:t>
            </a:r>
          </a:p>
          <a:p>
            <a:r>
              <a:rPr lang="en-US" dirty="0" smtClean="0"/>
              <a:t>Request for registration of a new name:</a:t>
            </a:r>
          </a:p>
          <a:p>
            <a:pPr lvl="1"/>
            <a:r>
              <a:rPr lang="en-US" dirty="0" smtClean="0">
                <a:hlinkClick r:id="rId4"/>
              </a:rPr>
              <a:t>http://gfipm.net/register-fed-name.html</a:t>
            </a:r>
            <a:endParaRPr lang="en-US" dirty="0" smtClean="0"/>
          </a:p>
          <a:p>
            <a:r>
              <a:rPr lang="en-US" dirty="0" smtClean="0"/>
              <a:t>How to vet name registration requests:</a:t>
            </a:r>
          </a:p>
          <a:p>
            <a:pPr lvl="1"/>
            <a:r>
              <a:rPr lang="en-US" i="1" dirty="0" smtClean="0"/>
              <a:t>GFIPM Name Registration Process</a:t>
            </a:r>
            <a:r>
              <a:rPr lang="en-US" dirty="0" smtClean="0"/>
              <a:t> doc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448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4D48FE4C711B4499683FC5C77D787A" ma:contentTypeVersion="0" ma:contentTypeDescription="Create a new document." ma:contentTypeScope="" ma:versionID="7dc67d28986d96b3c7cf6e8ffdc0245b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5E29D710-3E11-4865-B93E-447109C75CDC}"/>
</file>

<file path=customXml/itemProps2.xml><?xml version="1.0" encoding="utf-8"?>
<ds:datastoreItem xmlns:ds="http://schemas.openxmlformats.org/officeDocument/2006/customXml" ds:itemID="{891DF257-4E7A-465D-90E1-DEC67DF678F8}"/>
</file>

<file path=customXml/itemProps3.xml><?xml version="1.0" encoding="utf-8"?>
<ds:datastoreItem xmlns:ds="http://schemas.openxmlformats.org/officeDocument/2006/customXml" ds:itemID="{A60AC726-ABE4-4516-86B8-2C5F0FA694CC}"/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3013</Words>
  <Application>Microsoft Macintosh PowerPoint</Application>
  <PresentationFormat>On-screen Show (4:3)</PresentationFormat>
  <Paragraphs>355</Paragraphs>
  <Slides>24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GFIPM Metadata Status Update</vt:lpstr>
      <vt:lpstr>History of GFIPM Metadata</vt:lpstr>
      <vt:lpstr>Recent GFIPM Metadata Activity</vt:lpstr>
      <vt:lpstr>Trusted Identity Broker Concept</vt:lpstr>
      <vt:lpstr>GFIPM Direct Inter-Agency Trust and Interoperability</vt:lpstr>
      <vt:lpstr>GFIPM Inter-Agency Trust and Interoperability via a TIBO</vt:lpstr>
      <vt:lpstr>GFIPM Metadata Support for TIBs</vt:lpstr>
      <vt:lpstr>Attribute Format Examples</vt:lpstr>
      <vt:lpstr>GFIPM Federation Name Registry</vt:lpstr>
      <vt:lpstr>Name Registry Screen Shot</vt:lpstr>
      <vt:lpstr>Screen Shot of Reg. Instructions</vt:lpstr>
      <vt:lpstr>Open Questions about Name Registry</vt:lpstr>
      <vt:lpstr>NCSC XACML Pilot Project</vt:lpstr>
      <vt:lpstr>New Attributes Identified</vt:lpstr>
      <vt:lpstr>Recommended New Attributes (1/3)</vt:lpstr>
      <vt:lpstr>Recommended New Attributes (2/3)</vt:lpstr>
      <vt:lpstr>Recommended New Attributes (3/3)</vt:lpstr>
      <vt:lpstr>Refresher on Authorization and Privacy Framework</vt:lpstr>
      <vt:lpstr>What is an Obligation?</vt:lpstr>
      <vt:lpstr>Global Obligations Task Team</vt:lpstr>
      <vt:lpstr>Laws and Policies Analyzed</vt:lpstr>
      <vt:lpstr>Obligation Concepts Identified</vt:lpstr>
      <vt:lpstr>Ongoing Work</vt:lpstr>
      <vt:lpstr>Example Notify Obligation Instance*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GFIPM Metadata Status Update</dc:title>
  <dc:creator>Matthew Moyer</dc:creator>
  <cp:lastModifiedBy>Matthew J. Moyer</cp:lastModifiedBy>
  <cp:revision>350</cp:revision>
  <dcterms:created xsi:type="dcterms:W3CDTF">2011-11-10T17:59:53Z</dcterms:created>
  <dcterms:modified xsi:type="dcterms:W3CDTF">2011-11-16T11:27:54Z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0x010100BF4D48FE4C711B4499683FC5C77D787A</vt:lpwstr>
  </property>
</Properties>
</file>