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customXml/itemProps1.xml" ContentType="application/vnd.openxmlformats-officedocument.customXmlProperties+xml"/>
  <Default Extension="jpeg" ContentType="image/jpeg"/>
  <Default Extension="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Default Extension="jpg" ContentType="image/jpe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Default Extension="bin" ContentType="application/vnd.openxmlformats-officedocument.presentationml.printerSettings"/>
  <Default Extension="png" ContentType="image/png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63" r:id="rId3"/>
    <p:sldId id="258" r:id="rId4"/>
    <p:sldId id="271" r:id="rId5"/>
    <p:sldId id="274" r:id="rId6"/>
    <p:sldId id="275" r:id="rId7"/>
    <p:sldId id="276" r:id="rId8"/>
    <p:sldId id="265" r:id="rId9"/>
    <p:sldId id="272" r:id="rId10"/>
    <p:sldId id="277" r:id="rId11"/>
    <p:sldId id="264" r:id="rId12"/>
    <p:sldId id="259" r:id="rId13"/>
    <p:sldId id="260" r:id="rId14"/>
    <p:sldId id="261" r:id="rId15"/>
    <p:sldId id="262" r:id="rId16"/>
    <p:sldId id="268" r:id="rId17"/>
    <p:sldId id="270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089" autoAdjust="0"/>
  </p:normalViewPr>
  <p:slideViewPr>
    <p:cSldViewPr snapToGrid="0" snapToObjects="1">
      <p:cViewPr varScale="1">
        <p:scale>
          <a:sx n="57" d="100"/>
          <a:sy n="57" d="100"/>
        </p:scale>
        <p:origin x="-172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8" Type="http://schemas.openxmlformats.org/officeDocument/2006/relationships/slide" Target="slides/slide7.xml"/><Relationship Id="rId26" Type="http://schemas.openxmlformats.org/officeDocument/2006/relationships/customXml" Target="../customXml/item2.xml"/><Relationship Id="rId2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7" Type="http://schemas.openxmlformats.org/officeDocument/2006/relationships/slide" Target="slides/slide6.xml"/><Relationship Id="rId25" Type="http://schemas.openxmlformats.org/officeDocument/2006/relationships/customXml" Target="../customXml/item1.xml"/><Relationship Id="rId20" Type="http://schemas.openxmlformats.org/officeDocument/2006/relationships/printerSettings" Target="printerSettings/printerSettings1.bin"/><Relationship Id="rId16" Type="http://schemas.openxmlformats.org/officeDocument/2006/relationships/slide" Target="slides/slide15.xml"/><Relationship Id="rId2" Type="http://schemas.openxmlformats.org/officeDocument/2006/relationships/slide" Target="slides/slide1.xml"/><Relationship Id="rId24" Type="http://schemas.openxmlformats.org/officeDocument/2006/relationships/tableStyles" Target="tableStyles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theme" Target="theme/theme1.xml"/><Relationship Id="rId15" Type="http://schemas.openxmlformats.org/officeDocument/2006/relationships/slide" Target="slides/slide14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22" Type="http://schemas.openxmlformats.org/officeDocument/2006/relationships/viewProps" Target="viewProps.xml"/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27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14C08A-8A8F-5744-8C60-8BEF6D7089C4}" type="datetimeFigureOut">
              <a:rPr lang="en-US" smtClean="0"/>
              <a:t>11/15/11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114DEB-287B-5D49-A65A-F484C16E5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693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14DEB-287B-5D49-A65A-F484C16E57E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189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The current JIMnet architecture is monolithic,</a:t>
            </a:r>
            <a:r>
              <a:rPr lang="en-US" baseline="0" dirty="0" smtClean="0"/>
              <a:t> with access control policy logic hard-coded in both the application source code and in stored procedures in the database.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The proposed architecture is modular and service-oriented, with access control policy logic decoupled</a:t>
            </a:r>
            <a:r>
              <a:rPr lang="en-US" baseline="0" dirty="0" smtClean="0"/>
              <a:t> and externalized from application code.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14DEB-287B-5D49-A65A-F484C16E57E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135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This diagram depicts the structure of the JIMnet</a:t>
            </a:r>
            <a:r>
              <a:rPr lang="en-US" baseline="0" dirty="0" smtClean="0"/>
              <a:t> prototype that we built.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An end-user connects to a JIMnet Web Portal, and the portal acts as a Web Service Consumer (WSC), making</a:t>
            </a:r>
            <a:r>
              <a:rPr lang="en-US" baseline="0" dirty="0" smtClean="0"/>
              <a:t> WS requests to a JIMnet Web Service Provider (WSP)</a:t>
            </a:r>
            <a:r>
              <a:rPr lang="en-US" dirty="0" smtClean="0"/>
              <a:t>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The</a:t>
            </a:r>
            <a:r>
              <a:rPr lang="en-US" baseline="0" dirty="0" smtClean="0"/>
              <a:t> WSP connects to the JIMnet database via a legacy data adapter.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The WSP implements XACML Policy Enforcement Point (PEP) functionality and is integrated into a XACML </a:t>
            </a:r>
            <a:r>
              <a:rPr lang="en-US" baseline="0" dirty="0" smtClean="0"/>
              <a:t>enterprise </a:t>
            </a:r>
            <a:r>
              <a:rPr lang="en-US" baseline="0" dirty="0" smtClean="0"/>
              <a:t>authorization framework.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14DEB-287B-5D49-A65A-F484C16E57E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503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The final report for this project will be complete in</a:t>
            </a:r>
            <a:r>
              <a:rPr lang="en-US" baseline="0" dirty="0" smtClean="0"/>
              <a:t> December 2011.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14DEB-287B-5D49-A65A-F484C16E57E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5951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</a:t>
            </a:r>
            <a:r>
              <a:rPr lang="en-US" baseline="0" dirty="0" smtClean="0"/>
              <a:t> is a draft table of contents (TOC) for the implementer guide.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14DEB-287B-5D49-A65A-F484C16E57E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4872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14DEB-287B-5D49-A65A-F484C16E57E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5204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JHUAPL = Johns Hopkins University Applied Physics</a:t>
            </a:r>
            <a:r>
              <a:rPr lang="en-US" baseline="0" dirty="0" smtClean="0"/>
              <a:t> Lab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14DEB-287B-5D49-A65A-F484C16E57E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846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See the following slide for a diagram depicting this use case.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14DEB-287B-5D49-A65A-F484C16E57E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399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Steps in this Use Case:</a:t>
            </a:r>
          </a:p>
          <a:p>
            <a:endParaRPr lang="en-US" dirty="0" smtClean="0"/>
          </a:p>
          <a:p>
            <a:pPr marL="228600" lvl="0" indent="-228600" eaLnBrk="1" hangingPunct="1">
              <a:buFont typeface="+mj-lt"/>
              <a:buAutoNum type="arabicPeriod"/>
            </a:pP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BAE user authenticates to GFIPM IDP (TIB)</a:t>
            </a:r>
          </a:p>
          <a:p>
            <a:pPr marL="228600" lvl="0" indent="-228600" eaLnBrk="1" hangingPunct="1">
              <a:buFont typeface="+mj-lt"/>
              <a:buAutoNum type="arabicPeriod"/>
            </a:pP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GFIPM IDP collects BAE user attributes.</a:t>
            </a:r>
            <a:r>
              <a:rPr lang="en-US" baseline="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 (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This is the primary GFIPM/BAE integration point.)</a:t>
            </a:r>
          </a:p>
          <a:p>
            <a:pPr marL="228600" lvl="0" indent="-228600" eaLnBrk="1" hangingPunct="1">
              <a:buFont typeface="+mj-lt"/>
              <a:buAutoNum type="arabicPeriod"/>
            </a:pP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GFIPM IDP translates BAE attributes to GFIPM attributes.</a:t>
            </a:r>
            <a:r>
              <a:rPr lang="en-US" baseline="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 (A m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apping from BAE to GFIPM attributes already exists.)</a:t>
            </a:r>
          </a:p>
          <a:p>
            <a:pPr marL="228600" lvl="0" indent="-228600" eaLnBrk="1" hangingPunct="1">
              <a:buFont typeface="+mj-lt"/>
              <a:buAutoNum type="arabicPeriod"/>
            </a:pP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GFIPM IDP sends SAML assertion to GFIPM SP</a:t>
            </a:r>
          </a:p>
          <a:p>
            <a:pPr marL="228600" lvl="0" indent="-228600" eaLnBrk="1" hangingPunct="1">
              <a:buFont typeface="+mj-lt"/>
              <a:buAutoNum type="arabicPeriod"/>
            </a:pP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BAE user accesses GFIPM resource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14DEB-287B-5D49-A65A-F484C16E57E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840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E998-EC4F-F34A-A196-A93FC7DD8E3A}" type="datetimeFigureOut">
              <a:rPr lang="en-US" smtClean="0"/>
              <a:t>11/15/11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8FC6A-9B99-0A48-A5CB-88FCA46CB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762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E998-EC4F-F34A-A196-A93FC7DD8E3A}" type="datetimeFigureOut">
              <a:rPr lang="en-US" smtClean="0"/>
              <a:t>11/15/11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8FC6A-9B99-0A48-A5CB-88FCA46CB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59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E998-EC4F-F34A-A196-A93FC7DD8E3A}" type="datetimeFigureOut">
              <a:rPr lang="en-US" smtClean="0"/>
              <a:t>11/15/11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8FC6A-9B99-0A48-A5CB-88FCA46CB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081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E998-EC4F-F34A-A196-A93FC7DD8E3A}" type="datetimeFigureOut">
              <a:rPr lang="en-US" smtClean="0"/>
              <a:t>11/15/11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8FC6A-9B99-0A48-A5CB-88FCA46CB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03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E998-EC4F-F34A-A196-A93FC7DD8E3A}" type="datetimeFigureOut">
              <a:rPr lang="en-US" smtClean="0"/>
              <a:t>11/15/11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8FC6A-9B99-0A48-A5CB-88FCA46CB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423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E998-EC4F-F34A-A196-A93FC7DD8E3A}" type="datetimeFigureOut">
              <a:rPr lang="en-US" smtClean="0"/>
              <a:t>11/15/11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8FC6A-9B99-0A48-A5CB-88FCA46CB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830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E998-EC4F-F34A-A196-A93FC7DD8E3A}" type="datetimeFigureOut">
              <a:rPr lang="en-US" smtClean="0"/>
              <a:t>11/15/11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8FC6A-9B99-0A48-A5CB-88FCA46CB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94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E998-EC4F-F34A-A196-A93FC7DD8E3A}" type="datetimeFigureOut">
              <a:rPr lang="en-US" smtClean="0"/>
              <a:t>11/15/11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8FC6A-9B99-0A48-A5CB-88FCA46CB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102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E998-EC4F-F34A-A196-A93FC7DD8E3A}" type="datetimeFigureOut">
              <a:rPr lang="en-US" smtClean="0"/>
              <a:t>11/15/11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8FC6A-9B99-0A48-A5CB-88FCA46CB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7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E998-EC4F-F34A-A196-A93FC7DD8E3A}" type="datetimeFigureOut">
              <a:rPr lang="en-US" smtClean="0"/>
              <a:t>11/15/11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8FC6A-9B99-0A48-A5CB-88FCA46CB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939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E998-EC4F-F34A-A196-A93FC7DD8E3A}" type="datetimeFigureOut">
              <a:rPr lang="en-US" smtClean="0"/>
              <a:t>11/15/11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8FC6A-9B99-0A48-A5CB-88FCA46CB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76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4E998-EC4F-F34A-A196-A93FC7DD8E3A}" type="datetimeFigureOut">
              <a:rPr lang="en-US" smtClean="0"/>
              <a:t>11/15/11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8FC6A-9B99-0A48-A5CB-88FCA46CB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702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79663"/>
            <a:ext cx="7772400" cy="1470025"/>
          </a:xfrm>
        </p:spPr>
        <p:txBody>
          <a:bodyPr/>
          <a:lstStyle/>
          <a:p>
            <a:r>
              <a:rPr lang="en-US" dirty="0" smtClean="0"/>
              <a:t>Status Update on</a:t>
            </a:r>
            <a:br>
              <a:rPr lang="en-US" dirty="0" smtClean="0"/>
            </a:br>
            <a:r>
              <a:rPr lang="en-US" dirty="0" smtClean="0"/>
              <a:t>Other GFIPM Activity Threads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17926"/>
            <a:ext cx="6400800" cy="1752600"/>
          </a:xfrm>
        </p:spPr>
        <p:txBody>
          <a:bodyPr/>
          <a:lstStyle/>
          <a:p>
            <a:r>
              <a:rPr lang="en-US" dirty="0" smtClean="0"/>
              <a:t>GFIPM Delivery Team Meeting</a:t>
            </a:r>
          </a:p>
          <a:p>
            <a:r>
              <a:rPr lang="en-US" dirty="0" smtClean="0"/>
              <a:t>November 2011</a:t>
            </a:r>
            <a:endParaRPr lang="en-US" dirty="0"/>
          </a:p>
        </p:txBody>
      </p:sp>
      <p:pic>
        <p:nvPicPr>
          <p:cNvPr id="4" name="Picture 14" descr="justice_l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71500"/>
            <a:ext cx="1782763" cy="180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6" descr="globaljusti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13" y="539750"/>
            <a:ext cx="1995487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dhs_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963" y="571500"/>
            <a:ext cx="1849437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gfipm-header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0720"/>
            <a:ext cx="9144000" cy="109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003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Privacy Policy Framework</a:t>
            </a:r>
            <a:br>
              <a:rPr lang="en-US" dirty="0" smtClean="0"/>
            </a:br>
            <a:r>
              <a:rPr lang="en-US" dirty="0" smtClean="0"/>
              <a:t>Implementer Guide TOC</a:t>
            </a:r>
            <a:endParaRPr lang="en-US" dirty="0"/>
          </a:p>
        </p:txBody>
      </p:sp>
      <p:pic>
        <p:nvPicPr>
          <p:cNvPr id="4" name="Picture 3" descr="Screen shot 2011-11-10 at 5.05.22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76" y="1655239"/>
            <a:ext cx="4923118" cy="49338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15666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GFIPM/BAE Interoperability Pilot Status Update</a:t>
            </a:r>
          </a:p>
        </p:txBody>
      </p:sp>
    </p:spTree>
    <p:extLst>
      <p:ext uri="{BB962C8B-B14F-4D97-AF65-F5344CB8AC3E}">
        <p14:creationId xmlns:p14="http://schemas.microsoft.com/office/powerpoint/2010/main" val="4153178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eaLnBrk="1" hangingPunct="1"/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HSPD-12 Back-End Attribute Exchange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Supports operation of PIV and PIV-I cards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Personal ID card with embedded crypto token</a:t>
            </a:r>
          </a:p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Delivers additional attributes not on cards</a:t>
            </a:r>
          </a:p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Protocol spec and system implementation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Uses SAML 2.0 Attribute Query Profile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Technical support provided by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JHUAPL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</a:endParaRPr>
          </a:p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BAE defines ~35 data attributes about users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Already reconciled with GFIPM Metadata 2.0</a:t>
            </a:r>
          </a:p>
        </p:txBody>
      </p:sp>
    </p:spTree>
    <p:extLst>
      <p:ext uri="{BB962C8B-B14F-4D97-AF65-F5344CB8AC3E}">
        <p14:creationId xmlns:p14="http://schemas.microsoft.com/office/powerpoint/2010/main" val="424902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eaLnBrk="1" hangingPunct="1"/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GFIPM/BAE Interoperability Pilot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Pilot project initiated in mid-2010</a:t>
            </a:r>
          </a:p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Use Case: BAE user accesses GFIPM resource</a:t>
            </a:r>
          </a:p>
          <a:p>
            <a:pPr marL="971550" lvl="1" indent="-514350" eaLnBrk="1" hangingPunct="1">
              <a:buFont typeface="Calibri" charset="0"/>
              <a:buAutoNum type="arabicPeriod"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BAE user authenticates to GFIPM IDP (TIB)</a:t>
            </a:r>
          </a:p>
          <a:p>
            <a:pPr marL="971550" lvl="1" indent="-514350" eaLnBrk="1" hangingPunct="1">
              <a:buFont typeface="Calibri" charset="0"/>
              <a:buAutoNum type="arabicPeriod"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GFIPM IDP collects BAE user attributes</a:t>
            </a:r>
          </a:p>
          <a:p>
            <a:pPr marL="1371600" lvl="2" indent="-457200"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This is the primary GFIPM/BAE integration point</a:t>
            </a:r>
          </a:p>
          <a:p>
            <a:pPr marL="971550" lvl="1" indent="-514350" eaLnBrk="1" hangingPunct="1">
              <a:buFont typeface="Calibri" charset="0"/>
              <a:buAutoNum type="arabicPeriod"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GFIPM IDP translates BAE </a:t>
            </a:r>
            <a:r>
              <a:rPr lang="en-US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attrs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 to GFIPM </a:t>
            </a:r>
            <a:r>
              <a:rPr lang="en-US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attrs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</a:endParaRPr>
          </a:p>
          <a:p>
            <a:pPr marL="1371600" lvl="2" indent="-457200"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Mapping from BAE to GFIPM </a:t>
            </a:r>
            <a:r>
              <a:rPr lang="en-US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attrs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 already exists</a:t>
            </a:r>
          </a:p>
          <a:p>
            <a:pPr marL="971550" lvl="1" indent="-514350" eaLnBrk="1" hangingPunct="1">
              <a:buFont typeface="Calibri" charset="0"/>
              <a:buAutoNum type="arabicPeriod"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GFIPM IDP sends SAML assertion to GFIPM SP</a:t>
            </a:r>
          </a:p>
          <a:p>
            <a:pPr marL="971550" lvl="1" indent="-514350" eaLnBrk="1" hangingPunct="1">
              <a:buFont typeface="Calibri" charset="0"/>
              <a:buAutoNum type="arabicPeriod"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BAE user accesses GFIPM resource</a:t>
            </a:r>
          </a:p>
        </p:txBody>
      </p:sp>
    </p:spTree>
    <p:extLst>
      <p:ext uri="{BB962C8B-B14F-4D97-AF65-F5344CB8AC3E}">
        <p14:creationId xmlns:p14="http://schemas.microsoft.com/office/powerpoint/2010/main" val="3137945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Proposed GFIPM/BAE Use Case</a:t>
            </a:r>
          </a:p>
        </p:txBody>
      </p:sp>
      <p:grpSp>
        <p:nvGrpSpPr>
          <p:cNvPr id="17411" name="Group 51"/>
          <p:cNvGrpSpPr>
            <a:grpSpLocks/>
          </p:cNvGrpSpPr>
          <p:nvPr/>
        </p:nvGrpSpPr>
        <p:grpSpPr bwMode="auto">
          <a:xfrm>
            <a:off x="4468813" y="2781300"/>
            <a:ext cx="3989387" cy="2689225"/>
            <a:chOff x="4488336" y="2895602"/>
            <a:chExt cx="4628677" cy="3124202"/>
          </a:xfrm>
        </p:grpSpPr>
        <p:cxnSp>
          <p:nvCxnSpPr>
            <p:cNvPr id="17447" name="AutoShape 27"/>
            <p:cNvCxnSpPr>
              <a:cxnSpLocks noChangeShapeType="1"/>
            </p:cNvCxnSpPr>
            <p:nvPr/>
          </p:nvCxnSpPr>
          <p:spPr bwMode="auto">
            <a:xfrm flipV="1">
              <a:off x="4488336" y="3973812"/>
              <a:ext cx="1569825" cy="5867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17448" name="Group 144"/>
            <p:cNvGrpSpPr>
              <a:grpSpLocks/>
            </p:cNvGrpSpPr>
            <p:nvPr/>
          </p:nvGrpSpPr>
          <p:grpSpPr bwMode="auto">
            <a:xfrm>
              <a:off x="7620000" y="2895608"/>
              <a:ext cx="1497013" cy="965202"/>
              <a:chOff x="960" y="3648"/>
              <a:chExt cx="943" cy="608"/>
            </a:xfrm>
          </p:grpSpPr>
          <p:pic>
            <p:nvPicPr>
              <p:cNvPr id="17454" name="Picture 69" descr="application server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96" y="3648"/>
                <a:ext cx="384" cy="3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455" name="Text Box 70"/>
              <p:cNvSpPr txBox="1">
                <a:spLocks noChangeArrowheads="1"/>
              </p:cNvSpPr>
              <p:nvPr/>
            </p:nvSpPr>
            <p:spPr bwMode="auto">
              <a:xfrm>
                <a:off x="960" y="4004"/>
                <a:ext cx="943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</a:pPr>
                <a:r>
                  <a:rPr lang="en-US" sz="1000">
                    <a:solidFill>
                      <a:srgbClr val="000066"/>
                    </a:solidFill>
                  </a:rPr>
                  <a:t>GFIPM</a:t>
                </a:r>
              </a:p>
              <a:p>
                <a:pPr algn="ctr" eaLnBrk="1" hangingPunct="1">
                  <a:lnSpc>
                    <a:spcPct val="80000"/>
                  </a:lnSpc>
                </a:pPr>
                <a:r>
                  <a:rPr lang="en-US" sz="1000">
                    <a:solidFill>
                      <a:srgbClr val="000066"/>
                    </a:solidFill>
                  </a:rPr>
                  <a:t>Relying Party</a:t>
                </a:r>
              </a:p>
            </p:txBody>
          </p:sp>
        </p:grpSp>
        <p:grpSp>
          <p:nvGrpSpPr>
            <p:cNvPr id="17449" name="Group 147"/>
            <p:cNvGrpSpPr>
              <a:grpSpLocks/>
            </p:cNvGrpSpPr>
            <p:nvPr/>
          </p:nvGrpSpPr>
          <p:grpSpPr bwMode="auto">
            <a:xfrm>
              <a:off x="7543800" y="5054609"/>
              <a:ext cx="1497013" cy="965202"/>
              <a:chOff x="960" y="3648"/>
              <a:chExt cx="943" cy="608"/>
            </a:xfrm>
          </p:grpSpPr>
          <p:pic>
            <p:nvPicPr>
              <p:cNvPr id="17452" name="Picture 69" descr="application server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96" y="3648"/>
                <a:ext cx="384" cy="3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453" name="Text Box 70"/>
              <p:cNvSpPr txBox="1">
                <a:spLocks noChangeArrowheads="1"/>
              </p:cNvSpPr>
              <p:nvPr/>
            </p:nvSpPr>
            <p:spPr bwMode="auto">
              <a:xfrm>
                <a:off x="960" y="4004"/>
                <a:ext cx="943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</a:pPr>
                <a:r>
                  <a:rPr lang="en-US" sz="1000">
                    <a:solidFill>
                      <a:srgbClr val="000066"/>
                    </a:solidFill>
                  </a:rPr>
                  <a:t>GFIPM</a:t>
                </a:r>
              </a:p>
              <a:p>
                <a:pPr algn="ctr" eaLnBrk="1" hangingPunct="1">
                  <a:lnSpc>
                    <a:spcPct val="80000"/>
                  </a:lnSpc>
                </a:pPr>
                <a:r>
                  <a:rPr lang="en-US" sz="1000">
                    <a:solidFill>
                      <a:srgbClr val="000066"/>
                    </a:solidFill>
                  </a:rPr>
                  <a:t>Relying Party</a:t>
                </a:r>
              </a:p>
            </p:txBody>
          </p:sp>
        </p:grpSp>
        <p:pic>
          <p:nvPicPr>
            <p:cNvPr id="17450" name="Picture 19" descr="Template s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8371" y="3657600"/>
              <a:ext cx="304886" cy="642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51" name="TextBox 112"/>
            <p:cNvSpPr txBox="1">
              <a:spLocks noChangeArrowheads="1"/>
            </p:cNvSpPr>
            <p:nvPr/>
          </p:nvSpPr>
          <p:spPr bwMode="auto">
            <a:xfrm>
              <a:off x="5865178" y="4419600"/>
              <a:ext cx="1173654" cy="399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</a:pPr>
              <a:r>
                <a:rPr lang="en-US" sz="1000">
                  <a:solidFill>
                    <a:srgbClr val="000066"/>
                  </a:solidFill>
                </a:rPr>
                <a:t>Trusted</a:t>
              </a:r>
            </a:p>
            <a:p>
              <a:pPr algn="ctr" eaLnBrk="1" hangingPunct="1">
                <a:lnSpc>
                  <a:spcPct val="80000"/>
                </a:lnSpc>
              </a:pPr>
              <a:r>
                <a:rPr lang="en-US" sz="1000">
                  <a:solidFill>
                    <a:srgbClr val="000066"/>
                  </a:solidFill>
                </a:rPr>
                <a:t>Identity Broker</a:t>
              </a:r>
            </a:p>
          </p:txBody>
        </p:sp>
      </p:grpSp>
      <p:grpSp>
        <p:nvGrpSpPr>
          <p:cNvPr id="17412" name="Group 56"/>
          <p:cNvGrpSpPr>
            <a:grpSpLocks/>
          </p:cNvGrpSpPr>
          <p:nvPr/>
        </p:nvGrpSpPr>
        <p:grpSpPr bwMode="auto">
          <a:xfrm>
            <a:off x="228600" y="1647825"/>
            <a:ext cx="4570413" cy="4478338"/>
            <a:chOff x="-76200" y="1579335"/>
            <a:chExt cx="5105402" cy="5202465"/>
          </a:xfrm>
        </p:grpSpPr>
        <p:cxnSp>
          <p:nvCxnSpPr>
            <p:cNvPr id="17426" name="AutoShape 25"/>
            <p:cNvCxnSpPr>
              <a:cxnSpLocks noChangeShapeType="1"/>
            </p:cNvCxnSpPr>
            <p:nvPr/>
          </p:nvCxnSpPr>
          <p:spPr bwMode="auto">
            <a:xfrm>
              <a:off x="1752600" y="3182938"/>
              <a:ext cx="685800" cy="550862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427" name="AutoShape 26"/>
            <p:cNvCxnSpPr>
              <a:cxnSpLocks noChangeShapeType="1"/>
            </p:cNvCxnSpPr>
            <p:nvPr/>
          </p:nvCxnSpPr>
          <p:spPr bwMode="auto">
            <a:xfrm flipV="1">
              <a:off x="1752600" y="4249738"/>
              <a:ext cx="674688" cy="542925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428" name="AutoShape 29"/>
            <p:cNvCxnSpPr>
              <a:cxnSpLocks noChangeShapeType="1"/>
            </p:cNvCxnSpPr>
            <p:nvPr/>
          </p:nvCxnSpPr>
          <p:spPr bwMode="auto">
            <a:xfrm flipV="1">
              <a:off x="3394075" y="3979863"/>
              <a:ext cx="568325" cy="3175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17429" name="Group 121"/>
            <p:cNvGrpSpPr>
              <a:grpSpLocks/>
            </p:cNvGrpSpPr>
            <p:nvPr/>
          </p:nvGrpSpPr>
          <p:grpSpPr bwMode="auto">
            <a:xfrm>
              <a:off x="-76200" y="2743200"/>
              <a:ext cx="1752600" cy="685800"/>
              <a:chOff x="211137" y="2628900"/>
              <a:chExt cx="1752600" cy="685800"/>
            </a:xfrm>
          </p:grpSpPr>
          <p:pic>
            <p:nvPicPr>
              <p:cNvPr id="17445" name="Picture 15" descr="Database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98587" y="2628900"/>
                <a:ext cx="565150" cy="685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446" name="Text Box 45"/>
              <p:cNvSpPr txBox="1">
                <a:spLocks noChangeArrowheads="1"/>
              </p:cNvSpPr>
              <p:nvPr/>
            </p:nvSpPr>
            <p:spPr bwMode="auto">
              <a:xfrm>
                <a:off x="211137" y="2668369"/>
                <a:ext cx="1305170" cy="6292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</a:pPr>
                <a:r>
                  <a:rPr lang="en-US" sz="1200">
                    <a:solidFill>
                      <a:srgbClr val="000066"/>
                    </a:solidFill>
                  </a:rPr>
                  <a:t>Authoritative</a:t>
                </a:r>
              </a:p>
              <a:p>
                <a:pPr algn="ctr" eaLnBrk="1" hangingPunct="1">
                  <a:lnSpc>
                    <a:spcPct val="80000"/>
                  </a:lnSpc>
                </a:pPr>
                <a:r>
                  <a:rPr lang="en-US" sz="1200">
                    <a:solidFill>
                      <a:srgbClr val="000066"/>
                    </a:solidFill>
                  </a:rPr>
                  <a:t>Attribute</a:t>
                </a:r>
              </a:p>
              <a:p>
                <a:pPr algn="ctr" eaLnBrk="1" hangingPunct="1">
                  <a:lnSpc>
                    <a:spcPct val="80000"/>
                  </a:lnSpc>
                </a:pPr>
                <a:r>
                  <a:rPr lang="en-US" sz="1200">
                    <a:solidFill>
                      <a:srgbClr val="000066"/>
                    </a:solidFill>
                  </a:rPr>
                  <a:t>Source 1</a:t>
                </a:r>
              </a:p>
            </p:txBody>
          </p:sp>
        </p:grpSp>
        <p:grpSp>
          <p:nvGrpSpPr>
            <p:cNvPr id="17430" name="Group 120"/>
            <p:cNvGrpSpPr>
              <a:grpSpLocks/>
            </p:cNvGrpSpPr>
            <p:nvPr/>
          </p:nvGrpSpPr>
          <p:grpSpPr bwMode="auto">
            <a:xfrm>
              <a:off x="-76200" y="3636963"/>
              <a:ext cx="1752601" cy="726166"/>
              <a:chOff x="210988" y="3429000"/>
              <a:chExt cx="1752749" cy="726166"/>
            </a:xfrm>
          </p:grpSpPr>
          <p:sp>
            <p:nvSpPr>
              <p:cNvPr id="17443" name="Text Box 47"/>
              <p:cNvSpPr txBox="1">
                <a:spLocks noChangeArrowheads="1"/>
              </p:cNvSpPr>
              <p:nvPr/>
            </p:nvSpPr>
            <p:spPr bwMode="auto">
              <a:xfrm>
                <a:off x="210988" y="3525890"/>
                <a:ext cx="1246411" cy="6292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>
                  <a:lnSpc>
                    <a:spcPct val="80000"/>
                  </a:lnSpc>
                </a:pPr>
                <a:r>
                  <a:rPr lang="en-US" sz="1200">
                    <a:solidFill>
                      <a:srgbClr val="000066"/>
                    </a:solidFill>
                  </a:rPr>
                  <a:t>Authoritative</a:t>
                </a:r>
              </a:p>
              <a:p>
                <a:pPr eaLnBrk="1" hangingPunct="1">
                  <a:lnSpc>
                    <a:spcPct val="80000"/>
                  </a:lnSpc>
                </a:pPr>
                <a:r>
                  <a:rPr lang="en-US" sz="1200">
                    <a:solidFill>
                      <a:srgbClr val="000066"/>
                    </a:solidFill>
                  </a:rPr>
                  <a:t>Attribute</a:t>
                </a:r>
              </a:p>
              <a:p>
                <a:pPr eaLnBrk="1" hangingPunct="1">
                  <a:lnSpc>
                    <a:spcPct val="80000"/>
                  </a:lnSpc>
                </a:pPr>
                <a:r>
                  <a:rPr lang="en-US" sz="1200">
                    <a:solidFill>
                      <a:srgbClr val="000066"/>
                    </a:solidFill>
                  </a:rPr>
                  <a:t>Source 2</a:t>
                </a:r>
              </a:p>
            </p:txBody>
          </p:sp>
          <p:pic>
            <p:nvPicPr>
              <p:cNvPr id="17444" name="Picture 48" descr="Database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98587" y="3429000"/>
                <a:ext cx="565150" cy="685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cxnSp>
          <p:nvCxnSpPr>
            <p:cNvPr id="17431" name="AutoShape 49"/>
            <p:cNvCxnSpPr>
              <a:cxnSpLocks noChangeShapeType="1"/>
            </p:cNvCxnSpPr>
            <p:nvPr/>
          </p:nvCxnSpPr>
          <p:spPr bwMode="auto">
            <a:xfrm>
              <a:off x="1752600" y="3981450"/>
              <a:ext cx="685800" cy="1588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17432" name="Group 122"/>
            <p:cNvGrpSpPr>
              <a:grpSpLocks/>
            </p:cNvGrpSpPr>
            <p:nvPr/>
          </p:nvGrpSpPr>
          <p:grpSpPr bwMode="auto">
            <a:xfrm>
              <a:off x="-43958" y="4572000"/>
              <a:ext cx="1720358" cy="685800"/>
              <a:chOff x="243379" y="4229100"/>
              <a:chExt cx="1720358" cy="685800"/>
            </a:xfrm>
          </p:grpSpPr>
          <p:pic>
            <p:nvPicPr>
              <p:cNvPr id="17441" name="Picture 16" descr="Database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98587" y="4229100"/>
                <a:ext cx="565150" cy="685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442" name="Text Box 50"/>
              <p:cNvSpPr txBox="1">
                <a:spLocks noChangeArrowheads="1"/>
              </p:cNvSpPr>
              <p:nvPr/>
            </p:nvSpPr>
            <p:spPr bwMode="auto">
              <a:xfrm>
                <a:off x="243379" y="4275142"/>
                <a:ext cx="1176176" cy="6292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>
                  <a:lnSpc>
                    <a:spcPct val="80000"/>
                  </a:lnSpc>
                </a:pPr>
                <a:r>
                  <a:rPr lang="en-US" sz="1200">
                    <a:solidFill>
                      <a:srgbClr val="000066"/>
                    </a:solidFill>
                  </a:rPr>
                  <a:t>Authoritative</a:t>
                </a:r>
              </a:p>
              <a:p>
                <a:pPr eaLnBrk="1" hangingPunct="1">
                  <a:lnSpc>
                    <a:spcPct val="80000"/>
                  </a:lnSpc>
                </a:pPr>
                <a:r>
                  <a:rPr lang="en-US" sz="1200">
                    <a:solidFill>
                      <a:srgbClr val="000066"/>
                    </a:solidFill>
                  </a:rPr>
                  <a:t>Attribute</a:t>
                </a:r>
              </a:p>
              <a:p>
                <a:pPr eaLnBrk="1" hangingPunct="1">
                  <a:lnSpc>
                    <a:spcPct val="80000"/>
                  </a:lnSpc>
                </a:pPr>
                <a:r>
                  <a:rPr lang="en-US" sz="1200">
                    <a:solidFill>
                      <a:srgbClr val="000066"/>
                    </a:solidFill>
                  </a:rPr>
                  <a:t>Source 3</a:t>
                </a:r>
              </a:p>
            </p:txBody>
          </p:sp>
        </p:grpSp>
        <p:grpSp>
          <p:nvGrpSpPr>
            <p:cNvPr id="17433" name="Group 138"/>
            <p:cNvGrpSpPr>
              <a:grpSpLocks/>
            </p:cNvGrpSpPr>
            <p:nvPr/>
          </p:nvGrpSpPr>
          <p:grpSpPr bwMode="auto">
            <a:xfrm>
              <a:off x="2328863" y="3449638"/>
              <a:ext cx="1100137" cy="1433512"/>
              <a:chOff x="2438400" y="3241431"/>
              <a:chExt cx="1100138" cy="1433914"/>
            </a:xfrm>
          </p:grpSpPr>
          <p:pic>
            <p:nvPicPr>
              <p:cNvPr id="17439" name="Picture 15" descr="Database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90800" y="3241431"/>
                <a:ext cx="879122" cy="1066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440" name="Text Box 45"/>
              <p:cNvSpPr txBox="1">
                <a:spLocks noChangeArrowheads="1"/>
              </p:cNvSpPr>
              <p:nvPr/>
            </p:nvSpPr>
            <p:spPr bwMode="auto">
              <a:xfrm>
                <a:off x="2438400" y="4287560"/>
                <a:ext cx="1100138" cy="3877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</a:pPr>
                <a:r>
                  <a:rPr lang="en-US" sz="1200">
                    <a:solidFill>
                      <a:srgbClr val="000066"/>
                    </a:solidFill>
                  </a:rPr>
                  <a:t>Virtual/Meta</a:t>
                </a:r>
              </a:p>
              <a:p>
                <a:pPr algn="ctr" eaLnBrk="1" hangingPunct="1">
                  <a:lnSpc>
                    <a:spcPct val="80000"/>
                  </a:lnSpc>
                </a:pPr>
                <a:r>
                  <a:rPr lang="en-US" sz="1200">
                    <a:solidFill>
                      <a:srgbClr val="000066"/>
                    </a:solidFill>
                  </a:rPr>
                  <a:t>Directory</a:t>
                </a:r>
              </a:p>
            </p:txBody>
          </p:sp>
        </p:grpSp>
        <p:grpSp>
          <p:nvGrpSpPr>
            <p:cNvPr id="17434" name="Group 100"/>
            <p:cNvGrpSpPr>
              <a:grpSpLocks/>
            </p:cNvGrpSpPr>
            <p:nvPr/>
          </p:nvGrpSpPr>
          <p:grpSpPr bwMode="auto">
            <a:xfrm>
              <a:off x="2438401" y="5710237"/>
              <a:ext cx="1217613" cy="1071563"/>
              <a:chOff x="940528" y="5413375"/>
              <a:chExt cx="1217001" cy="1071265"/>
            </a:xfrm>
          </p:grpSpPr>
          <p:pic>
            <p:nvPicPr>
              <p:cNvPr id="17437" name="Picture 103" descr="XML Web Service sm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71600" y="5413375"/>
                <a:ext cx="471488" cy="5857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438" name="TextBox 102"/>
              <p:cNvSpPr txBox="1">
                <a:spLocks noChangeArrowheads="1"/>
              </p:cNvSpPr>
              <p:nvPr/>
            </p:nvSpPr>
            <p:spPr bwMode="auto">
              <a:xfrm>
                <a:off x="940528" y="6022975"/>
                <a:ext cx="1217001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</a:pPr>
                <a:r>
                  <a:rPr lang="en-US" sz="1000">
                    <a:solidFill>
                      <a:srgbClr val="000066"/>
                    </a:solidFill>
                  </a:rPr>
                  <a:t>State &amp; Local</a:t>
                </a:r>
              </a:p>
              <a:p>
                <a:pPr algn="ctr" eaLnBrk="1" hangingPunct="1">
                  <a:lnSpc>
                    <a:spcPct val="80000"/>
                  </a:lnSpc>
                </a:pPr>
                <a:r>
                  <a:rPr lang="en-US" sz="1000">
                    <a:solidFill>
                      <a:srgbClr val="000066"/>
                    </a:solidFill>
                  </a:rPr>
                  <a:t>Agency Attribute</a:t>
                </a:r>
              </a:p>
              <a:p>
                <a:pPr algn="ctr" eaLnBrk="1" hangingPunct="1">
                  <a:lnSpc>
                    <a:spcPct val="80000"/>
                  </a:lnSpc>
                </a:pPr>
                <a:r>
                  <a:rPr lang="en-US" sz="1000">
                    <a:solidFill>
                      <a:srgbClr val="000066"/>
                    </a:solidFill>
                  </a:rPr>
                  <a:t>Service</a:t>
                </a:r>
              </a:p>
            </p:txBody>
          </p:sp>
        </p:grpSp>
        <p:cxnSp>
          <p:nvCxnSpPr>
            <p:cNvPr id="17435" name="AutoShape 29"/>
            <p:cNvCxnSpPr>
              <a:cxnSpLocks noChangeShapeType="1"/>
            </p:cNvCxnSpPr>
            <p:nvPr/>
          </p:nvCxnSpPr>
          <p:spPr bwMode="auto">
            <a:xfrm rot="5400000" flipH="1" flipV="1">
              <a:off x="3086100" y="4686300"/>
              <a:ext cx="1066800" cy="68580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prstDash val="sysDash"/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Straight Connector 25"/>
            <p:cNvCxnSpPr/>
            <p:nvPr/>
          </p:nvCxnSpPr>
          <p:spPr>
            <a:xfrm rot="5400000">
              <a:off x="2492551" y="4114212"/>
              <a:ext cx="5071527" cy="1774"/>
            </a:xfrm>
            <a:prstGeom prst="line">
              <a:avLst/>
            </a:prstGeom>
            <a:ln w="635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413" name="AutoShape 29"/>
          <p:cNvCxnSpPr>
            <a:cxnSpLocks noChangeShapeType="1"/>
          </p:cNvCxnSpPr>
          <p:nvPr/>
        </p:nvCxnSpPr>
        <p:spPr bwMode="auto">
          <a:xfrm flipV="1">
            <a:off x="6503988" y="3021013"/>
            <a:ext cx="1123950" cy="547687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14" name="AutoShape 29"/>
          <p:cNvCxnSpPr>
            <a:cxnSpLocks noChangeShapeType="1"/>
          </p:cNvCxnSpPr>
          <p:nvPr/>
        </p:nvCxnSpPr>
        <p:spPr bwMode="auto">
          <a:xfrm rot="16200000" flipH="1">
            <a:off x="6508750" y="3825876"/>
            <a:ext cx="1049337" cy="1058862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7415" name="Group 50"/>
          <p:cNvGrpSpPr>
            <a:grpSpLocks/>
          </p:cNvGrpSpPr>
          <p:nvPr/>
        </p:nvGrpSpPr>
        <p:grpSpPr bwMode="auto">
          <a:xfrm>
            <a:off x="3821113" y="3287713"/>
            <a:ext cx="1143000" cy="1520825"/>
            <a:chOff x="3731943" y="3429000"/>
            <a:chExt cx="1143000" cy="1521464"/>
          </a:xfrm>
        </p:grpSpPr>
        <p:sp>
          <p:nvSpPr>
            <p:cNvPr id="17424" name="Text Box 45"/>
            <p:cNvSpPr txBox="1">
              <a:spLocks noChangeArrowheads="1"/>
            </p:cNvSpPr>
            <p:nvPr/>
          </p:nvSpPr>
          <p:spPr bwMode="auto">
            <a:xfrm>
              <a:off x="3731943" y="4267200"/>
              <a:ext cx="1143000" cy="683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</a:pPr>
              <a:r>
                <a:rPr lang="en-US" sz="1200">
                  <a:solidFill>
                    <a:srgbClr val="000066"/>
                  </a:solidFill>
                </a:rPr>
                <a:t>XML </a:t>
              </a:r>
            </a:p>
            <a:p>
              <a:pPr algn="ctr" eaLnBrk="1" hangingPunct="1">
                <a:lnSpc>
                  <a:spcPct val="80000"/>
                </a:lnSpc>
              </a:pPr>
              <a:r>
                <a:rPr lang="en-US" sz="1200">
                  <a:solidFill>
                    <a:srgbClr val="000066"/>
                  </a:solidFill>
                </a:rPr>
                <a:t>Security</a:t>
              </a:r>
            </a:p>
            <a:p>
              <a:pPr algn="ctr" eaLnBrk="1" hangingPunct="1">
                <a:lnSpc>
                  <a:spcPct val="80000"/>
                </a:lnSpc>
              </a:pPr>
              <a:r>
                <a:rPr lang="en-US" sz="1200">
                  <a:solidFill>
                    <a:srgbClr val="000066"/>
                  </a:solidFill>
                </a:rPr>
                <a:t>Gateway</a:t>
              </a:r>
            </a:p>
            <a:p>
              <a:pPr algn="ctr" eaLnBrk="1" hangingPunct="1">
                <a:lnSpc>
                  <a:spcPct val="80000"/>
                </a:lnSpc>
              </a:pPr>
              <a:r>
                <a:rPr lang="en-US" sz="1200">
                  <a:solidFill>
                    <a:srgbClr val="000066"/>
                  </a:solidFill>
                </a:rPr>
                <a:t>(BAE)</a:t>
              </a:r>
            </a:p>
          </p:txBody>
        </p:sp>
        <p:pic>
          <p:nvPicPr>
            <p:cNvPr id="17425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8600" y="3429000"/>
              <a:ext cx="533400" cy="8130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416" name="Picture 69" descr="application ser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5338" y="3505200"/>
            <a:ext cx="525462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7" name="TextBox 112"/>
          <p:cNvSpPr txBox="1">
            <a:spLocks noChangeArrowheads="1"/>
          </p:cNvSpPr>
          <p:nvPr/>
        </p:nvSpPr>
        <p:spPr bwMode="auto">
          <a:xfrm>
            <a:off x="3351213" y="2438400"/>
            <a:ext cx="11684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000">
                <a:solidFill>
                  <a:srgbClr val="000066"/>
                </a:solidFill>
              </a:rPr>
              <a:t>User with</a:t>
            </a:r>
          </a:p>
          <a:p>
            <a:pPr algn="ctr" eaLnBrk="1" hangingPunct="1">
              <a:lnSpc>
                <a:spcPct val="80000"/>
              </a:lnSpc>
            </a:pPr>
            <a:r>
              <a:rPr lang="en-US" sz="1000">
                <a:solidFill>
                  <a:srgbClr val="000066"/>
                </a:solidFill>
              </a:rPr>
              <a:t>PIV or PIV-I Card</a:t>
            </a:r>
          </a:p>
        </p:txBody>
      </p:sp>
      <p:sp>
        <p:nvSpPr>
          <p:cNvPr id="45" name="Bent Arrow 44"/>
          <p:cNvSpPr/>
          <p:nvPr/>
        </p:nvSpPr>
        <p:spPr bwMode="auto">
          <a:xfrm rot="5400000">
            <a:off x="4733925" y="1514475"/>
            <a:ext cx="1428750" cy="205740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sp>
      <p:grpSp>
        <p:nvGrpSpPr>
          <p:cNvPr id="17419" name="Group 45"/>
          <p:cNvGrpSpPr>
            <a:grpSpLocks/>
          </p:cNvGrpSpPr>
          <p:nvPr/>
        </p:nvGrpSpPr>
        <p:grpSpPr bwMode="auto">
          <a:xfrm>
            <a:off x="3200400" y="1676400"/>
            <a:ext cx="990600" cy="708025"/>
            <a:chOff x="3200400" y="1676400"/>
            <a:chExt cx="990600" cy="708739"/>
          </a:xfrm>
        </p:grpSpPr>
        <p:pic>
          <p:nvPicPr>
            <p:cNvPr id="17422" name="Picture 136" descr="UserWithDesktopComputer01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581400" y="1676400"/>
              <a:ext cx="609600" cy="7087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23" name="Picture 47" descr="card.jpg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7A0A0A"/>
                </a:clrFrom>
                <a:clrTo>
                  <a:srgbClr val="7A0A0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0400" y="1676400"/>
              <a:ext cx="304800" cy="4698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420" name="Picture 19" descr="Template s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038600"/>
            <a:ext cx="26352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1" name="Picture 19" descr="Template s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971800"/>
            <a:ext cx="26352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4792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eaLnBrk="1" hangingPunct="1"/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GFIPM/BAE Pilot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Held initial technical discussions with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JHUAPL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GTRI is prototyping the GFIPM components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Will connect to existing BAE test-bed</a:t>
            </a:r>
          </a:p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BAE client-side software does not exist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Must perform SAML </a:t>
            </a:r>
            <a:r>
              <a:rPr lang="en-US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attr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 query over web </a:t>
            </a:r>
            <a:r>
              <a:rPr lang="en-US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svcs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</a:endParaRPr>
          </a:p>
          <a:p>
            <a:pPr lvl="1" eaLnBrk="1" hangingPunct="1">
              <a:buFont typeface="Arial" charset="0"/>
              <a:buChar char="•"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GTRI will develop it using GFIPM WS sample code</a:t>
            </a:r>
          </a:p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Timeline is TBD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Gated in 2011 due to GFIPM WS development</a:t>
            </a:r>
          </a:p>
          <a:p>
            <a:pPr lvl="1">
              <a:buFont typeface="Arial" charset="0"/>
              <a:buChar char="•"/>
            </a:pP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Sought funding in 2010 – not a high priority then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09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SAML Holder-of-Key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(</a:t>
            </a:r>
            <a:r>
              <a:rPr lang="en-US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HoK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) Profile</a:t>
            </a:r>
            <a:b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Implementation</a:t>
            </a:r>
            <a:b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Status Update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309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SAML Holder-of-Key (</a:t>
            </a:r>
            <a:r>
              <a:rPr lang="en-US" dirty="0" err="1" smtClean="0"/>
              <a:t>HoK</a:t>
            </a:r>
            <a:r>
              <a:rPr lang="en-US" dirty="0" smtClean="0"/>
              <a:t>) Profile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Extension to the core SAML spec</a:t>
            </a:r>
          </a:p>
          <a:p>
            <a:pPr lvl="1"/>
            <a:r>
              <a:rPr lang="en-US" dirty="0" smtClean="0"/>
              <a:t>OASIS Committee Specification (not ratified yet)</a:t>
            </a:r>
          </a:p>
          <a:p>
            <a:pPr lvl="1"/>
            <a:r>
              <a:rPr lang="en-US" dirty="0" smtClean="0"/>
              <a:t>No implementations available yet</a:t>
            </a:r>
          </a:p>
          <a:p>
            <a:r>
              <a:rPr lang="en-US" dirty="0" smtClean="0"/>
              <a:t>Enables NIST level of assurance 4 (LOA-4)</a:t>
            </a:r>
          </a:p>
          <a:p>
            <a:pPr lvl="1"/>
            <a:r>
              <a:rPr lang="en-US" dirty="0" smtClean="0"/>
              <a:t>LOA-4 requires direct authentication with RP</a:t>
            </a:r>
          </a:p>
          <a:p>
            <a:pPr lvl="1"/>
            <a:r>
              <a:rPr lang="en-US" dirty="0" smtClean="0"/>
              <a:t>Traditional SAML provides assertion only</a:t>
            </a:r>
          </a:p>
          <a:p>
            <a:pPr lvl="1"/>
            <a:r>
              <a:rPr lang="en-US" dirty="0" smtClean="0"/>
              <a:t>SAML </a:t>
            </a:r>
            <a:r>
              <a:rPr lang="en-US" dirty="0" err="1" smtClean="0"/>
              <a:t>HoK</a:t>
            </a:r>
            <a:r>
              <a:rPr lang="en-US" dirty="0" smtClean="0"/>
              <a:t> provides hybrid direct </a:t>
            </a:r>
            <a:r>
              <a:rPr lang="en-US" dirty="0" err="1" smtClean="0"/>
              <a:t>authn</a:t>
            </a:r>
            <a:r>
              <a:rPr lang="en-US" dirty="0" smtClean="0"/>
              <a:t>/assertion</a:t>
            </a:r>
          </a:p>
          <a:p>
            <a:r>
              <a:rPr lang="en-US" dirty="0" smtClean="0"/>
              <a:t>Plan: Seek funding to extend Shibboleth w/ </a:t>
            </a:r>
            <a:r>
              <a:rPr lang="en-US" dirty="0" err="1" smtClean="0"/>
              <a:t>HoK</a:t>
            </a:r>
            <a:endParaRPr lang="en-US" dirty="0" smtClean="0"/>
          </a:p>
          <a:p>
            <a:pPr lvl="1"/>
            <a:r>
              <a:rPr lang="en-US" dirty="0" smtClean="0"/>
              <a:t>Most groups using SAML don’t need LOA-4 authentication</a:t>
            </a:r>
          </a:p>
          <a:p>
            <a:pPr lvl="1"/>
            <a:r>
              <a:rPr lang="en-US" dirty="0" smtClean="0"/>
              <a:t>Justice community requires it for some data exchanges</a:t>
            </a:r>
          </a:p>
          <a:p>
            <a:r>
              <a:rPr lang="en-US" dirty="0" smtClean="0"/>
              <a:t>Current Status: on hold pending demand/funding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124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GFIPM Activity Threads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NCSC/GBI XACML Sample Implementation</a:t>
            </a:r>
          </a:p>
          <a:p>
            <a:r>
              <a:rPr lang="en-US" dirty="0" smtClean="0"/>
              <a:t>Privacy Policy Framework Implementer Guide</a:t>
            </a:r>
          </a:p>
          <a:p>
            <a:r>
              <a:rPr lang="en-US" dirty="0" smtClean="0"/>
              <a:t>GFIPM/BAE Interoperability Pilot</a:t>
            </a:r>
          </a:p>
          <a:p>
            <a:r>
              <a:rPr lang="en-US" dirty="0" smtClean="0"/>
              <a:t>SAML Holder-of-Key Profile Implementation</a:t>
            </a:r>
          </a:p>
          <a:p>
            <a:r>
              <a:rPr lang="en-US" dirty="0" smtClean="0"/>
              <a:t>CONNECT Consortium Update (Rob </a:t>
            </a:r>
            <a:r>
              <a:rPr lang="en-US" dirty="0" err="1" smtClean="0"/>
              <a:t>Kribs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6669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NCSC/GBI</a:t>
            </a:r>
            <a:b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XACML Sample Implementation</a:t>
            </a:r>
            <a:b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Status 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Update</a:t>
            </a:r>
          </a:p>
        </p:txBody>
      </p:sp>
    </p:spTree>
    <p:extLst>
      <p:ext uri="{BB962C8B-B14F-4D97-AF65-F5344CB8AC3E}">
        <p14:creationId xmlns:p14="http://schemas.microsoft.com/office/powerpoint/2010/main" val="103646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NCSC/GBI XACML</a:t>
            </a:r>
            <a:b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Sample 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Funded via BJA grant to NCSC</a:t>
            </a:r>
          </a:p>
          <a:p>
            <a:pPr lvl="1"/>
            <a:r>
              <a:rPr lang="en-US" dirty="0" smtClean="0"/>
              <a:t>Period of Performance: Mid 2010 to EOY 2011</a:t>
            </a:r>
          </a:p>
          <a:p>
            <a:r>
              <a:rPr lang="en-US" dirty="0" smtClean="0"/>
              <a:t>Goal: Demonstrate the use of an externalized access control mechanism with an existing law enforcement info sharing system</a:t>
            </a:r>
          </a:p>
          <a:p>
            <a:pPr lvl="1"/>
            <a:r>
              <a:rPr lang="en-US" dirty="0" smtClean="0"/>
              <a:t>Integrate XACML with GBI JIMnet test instance</a:t>
            </a:r>
          </a:p>
          <a:p>
            <a:pPr lvl="1"/>
            <a:r>
              <a:rPr lang="en-US" dirty="0" smtClean="0"/>
              <a:t>Implement info sharing policies from GBI Directive 7-6</a:t>
            </a:r>
          </a:p>
          <a:p>
            <a:r>
              <a:rPr lang="en-US" dirty="0" smtClean="0"/>
              <a:t>Work Products:</a:t>
            </a:r>
          </a:p>
          <a:p>
            <a:pPr lvl="1"/>
            <a:r>
              <a:rPr lang="en-US" dirty="0" smtClean="0"/>
              <a:t>GBI rules expressed in XACML</a:t>
            </a:r>
          </a:p>
          <a:p>
            <a:pPr lvl="1"/>
            <a:r>
              <a:rPr lang="en-US" dirty="0" smtClean="0"/>
              <a:t>Identification of potential new GFIPM attributes</a:t>
            </a:r>
          </a:p>
          <a:p>
            <a:pPr lvl="1"/>
            <a:r>
              <a:rPr lang="en-US" dirty="0" smtClean="0"/>
              <a:t>“XACML-enablement” prototype of GBI JIMnet</a:t>
            </a:r>
          </a:p>
          <a:p>
            <a:pPr lvl="2"/>
            <a:r>
              <a:rPr lang="en-US" dirty="0" smtClean="0"/>
              <a:t>Also c</a:t>
            </a:r>
            <a:r>
              <a:rPr lang="en-US" dirty="0" smtClean="0"/>
              <a:t>onformant </a:t>
            </a:r>
            <a:r>
              <a:rPr lang="en-US" dirty="0" smtClean="0"/>
              <a:t>to GFIPM web services spec</a:t>
            </a:r>
          </a:p>
        </p:txBody>
      </p:sp>
    </p:spTree>
    <p:extLst>
      <p:ext uri="{BB962C8B-B14F-4D97-AF65-F5344CB8AC3E}">
        <p14:creationId xmlns:p14="http://schemas.microsoft.com/office/powerpoint/2010/main" val="3113302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JIMnet Architecture</a:t>
            </a:r>
            <a:endParaRPr lang="en-US" dirty="0"/>
          </a:p>
        </p:txBody>
      </p:sp>
      <p:pic>
        <p:nvPicPr>
          <p:cNvPr id="4" name="Picture 3" descr="GBI JIMnet Architectu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789" y="1579284"/>
            <a:ext cx="6275376" cy="4567156"/>
          </a:xfrm>
          <a:prstGeom prst="rect">
            <a:avLst/>
          </a:prstGeom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16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06193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Prototype Architecture with</a:t>
            </a:r>
            <a:br>
              <a:rPr lang="en-US" dirty="0" smtClean="0"/>
            </a:br>
            <a:r>
              <a:rPr lang="en-US" dirty="0" smtClean="0"/>
              <a:t>XACML and GFIPM Web Services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024" y="1417638"/>
            <a:ext cx="7132108" cy="5349081"/>
          </a:xfrm>
        </p:spPr>
      </p:pic>
    </p:spTree>
    <p:extLst>
      <p:ext uri="{BB962C8B-B14F-4D97-AF65-F5344CB8AC3E}">
        <p14:creationId xmlns:p14="http://schemas.microsoft.com/office/powerpoint/2010/main" val="964632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NCSC/GBI Project Final Report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Draft submitted to NCSC on 11/1</a:t>
            </a:r>
          </a:p>
          <a:p>
            <a:r>
              <a:rPr lang="en-US" dirty="0" smtClean="0"/>
              <a:t>Final draft to be complete by EOY 2011</a:t>
            </a:r>
            <a:endParaRPr lang="en-US" dirty="0"/>
          </a:p>
        </p:txBody>
      </p:sp>
      <p:pic>
        <p:nvPicPr>
          <p:cNvPr id="4" name="Picture 3" descr="Screen shot 2011-11-10 at 4.57.52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370" y="3073773"/>
            <a:ext cx="4356100" cy="35941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085698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Privacy Policy Framework</a:t>
            </a:r>
            <a:b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Implementer Guide</a:t>
            </a:r>
            <a:b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Status Update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501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Privacy Policy Framework Implementer Guide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Funded via BJA grant to NCSC</a:t>
            </a:r>
          </a:p>
          <a:p>
            <a:pPr lvl="1"/>
            <a:r>
              <a:rPr lang="en-US" dirty="0" smtClean="0"/>
              <a:t>Period of Performance: Late 2011 to Mid 2012</a:t>
            </a:r>
          </a:p>
          <a:p>
            <a:pPr lvl="1"/>
            <a:r>
              <a:rPr lang="en-US" dirty="0" smtClean="0"/>
              <a:t>Follow-on to GBI XACML implementation work</a:t>
            </a:r>
          </a:p>
          <a:p>
            <a:r>
              <a:rPr lang="en-US" dirty="0" smtClean="0"/>
              <a:t>Goal: Develop an implementer guide/tutorial for implementing a XACML-based authorization/privacy framework</a:t>
            </a:r>
          </a:p>
          <a:p>
            <a:pPr lvl="1"/>
            <a:r>
              <a:rPr lang="en-US" dirty="0" smtClean="0"/>
              <a:t>Will include implementation exercises, sample code/solutions, etc.</a:t>
            </a:r>
          </a:p>
          <a:p>
            <a:r>
              <a:rPr lang="en-US" dirty="0" smtClean="0"/>
              <a:t>Currently in early phase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565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4D48FE4C711B4499683FC5C77D787A" ma:contentTypeVersion="0" ma:contentTypeDescription="Create a new document." ma:contentTypeScope="" ma:versionID="7dc67d28986d96b3c7cf6e8ffdc0245b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2ADF71F2-CB48-4265-BEA2-F03D23B7B7B2}"/>
</file>

<file path=customXml/itemProps2.xml><?xml version="1.0" encoding="utf-8"?>
<ds:datastoreItem xmlns:ds="http://schemas.openxmlformats.org/officeDocument/2006/customXml" ds:itemID="{2A433AF2-D477-4B76-BB9D-80BFDDC6B33E}"/>
</file>

<file path=customXml/itemProps3.xml><?xml version="1.0" encoding="utf-8"?>
<ds:datastoreItem xmlns:ds="http://schemas.openxmlformats.org/officeDocument/2006/customXml" ds:itemID="{A9AEA08F-8691-46E4-99F7-805E4BE99736}"/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856</Words>
  <Application>Microsoft Macintosh PowerPoint</Application>
  <PresentationFormat>On-screen Show (4:3)</PresentationFormat>
  <Paragraphs>131</Paragraphs>
  <Slides>17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Status Update on Other GFIPM Activity Threads</vt:lpstr>
      <vt:lpstr>Other GFIPM Activity Threads</vt:lpstr>
      <vt:lpstr>NCSC/GBI XACML Sample Implementation Status Update</vt:lpstr>
      <vt:lpstr>NCSC/GBI XACML Sample Implementation</vt:lpstr>
      <vt:lpstr>JIMnet Architecture</vt:lpstr>
      <vt:lpstr>Prototype Architecture with XACML and GFIPM Web Services</vt:lpstr>
      <vt:lpstr>NCSC/GBI Project Final Report</vt:lpstr>
      <vt:lpstr>Privacy Policy Framework Implementer Guide Status Update</vt:lpstr>
      <vt:lpstr>Privacy Policy Framework Implementer Guide</vt:lpstr>
      <vt:lpstr>Privacy Policy Framework Implementer Guide TOC</vt:lpstr>
      <vt:lpstr>GFIPM/BAE Interoperability Pilot Status Update</vt:lpstr>
      <vt:lpstr>HSPD-12 Back-End Attribute Exchange</vt:lpstr>
      <vt:lpstr>GFIPM/BAE Interoperability Pilot</vt:lpstr>
      <vt:lpstr>Proposed GFIPM/BAE Use Case</vt:lpstr>
      <vt:lpstr>GFIPM/BAE Pilot Status</vt:lpstr>
      <vt:lpstr>SAML Holder-of-Key (HoK) Profile Implementation Status Update</vt:lpstr>
      <vt:lpstr>SAML Holder-of-Key (HoK) Profile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Status Update on Other GFIPM Activity Threads</dc:title>
  <dc:creator>Matthew Moyer</dc:creator>
  <cp:lastModifiedBy>Matthew J. Moyer</cp:lastModifiedBy>
  <cp:revision>120</cp:revision>
  <dcterms:created xsi:type="dcterms:W3CDTF">2011-11-10T20:12:33Z</dcterms:created>
  <dcterms:modified xsi:type="dcterms:W3CDTF">2011-11-16T02:24:40Z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0x010100BF4D48FE4C711B4499683FC5C77D787A</vt:lpwstr>
  </property>
</Properties>
</file>