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embeddings/oleObject2.bin" ContentType="application/vnd.openxmlformats-officedocument.oleObjec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Default Extension="bin" ContentType="application/vnd.openxmlformats-officedocument.presentationml.printerSettings"/>
  <Default Extension="png" ContentType="image/pn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Default Extension="jpeg" ContentType="image/jpeg"/>
  <Default Extension="emf" ContentType="image/x-emf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vml" ContentType="application/vnd.openxmlformats-officedocument.vmlDrawing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embeddings/oleObject1.bin" ContentType="application/vnd.openxmlformats-officedocument.oleObject"/>
  <Override PartName="/ppt/notesSlides/notesSlide6.xml" ContentType="application/vnd.openxmlformats-officedocument.presentationml.notesSlide+xml"/>
  <Default Extension="jpg" ContentType="image/jpeg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7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8" r:id="rId21"/>
    <p:sldId id="287" r:id="rId22"/>
    <p:sldId id="290" r:id="rId23"/>
    <p:sldId id="309" r:id="rId24"/>
    <p:sldId id="289" r:id="rId25"/>
    <p:sldId id="291" r:id="rId26"/>
    <p:sldId id="292" r:id="rId27"/>
    <p:sldId id="294" r:id="rId28"/>
    <p:sldId id="295" r:id="rId29"/>
    <p:sldId id="267" r:id="rId30"/>
    <p:sldId id="301" r:id="rId31"/>
    <p:sldId id="302" r:id="rId32"/>
    <p:sldId id="310" r:id="rId33"/>
    <p:sldId id="311" r:id="rId34"/>
    <p:sldId id="312" r:id="rId35"/>
    <p:sldId id="306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22" autoAdjust="0"/>
  </p:normalViewPr>
  <p:slideViewPr>
    <p:cSldViewPr snapToGrid="0" snapToObjects="1">
      <p:cViewPr varScale="1">
        <p:scale>
          <a:sx n="57" d="100"/>
          <a:sy n="57" d="100"/>
        </p:scale>
        <p:origin x="-19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29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" Type="http://schemas.openxmlformats.org/officeDocument/2006/relationships/slide" Target="slides/slide2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25" Type="http://schemas.openxmlformats.org/officeDocument/2006/relationships/slide" Target="slides/slide24.xml"/><Relationship Id="rId7" Type="http://schemas.openxmlformats.org/officeDocument/2006/relationships/slide" Target="slides/slide6.xml"/><Relationship Id="rId33" Type="http://schemas.openxmlformats.org/officeDocument/2006/relationships/slide" Target="slides/slide3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8" Type="http://schemas.openxmlformats.org/officeDocument/2006/relationships/printerSettings" Target="printerSettings/printerSettings1.bin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41" Type="http://schemas.openxmlformats.org/officeDocument/2006/relationships/theme" Target="theme/theme1.xml"/><Relationship Id="rId24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32" Type="http://schemas.openxmlformats.org/officeDocument/2006/relationships/slide" Target="slides/slide3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5" Type="http://schemas.openxmlformats.org/officeDocument/2006/relationships/slide" Target="slides/slide4.xml"/><Relationship Id="rId36" Type="http://schemas.openxmlformats.org/officeDocument/2006/relationships/slide" Target="slides/slide35.xml"/><Relationship Id="rId15" Type="http://schemas.openxmlformats.org/officeDocument/2006/relationships/slide" Target="slides/slide14.xml"/><Relationship Id="rId31" Type="http://schemas.openxmlformats.org/officeDocument/2006/relationships/slide" Target="slides/slide3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4" Type="http://schemas.openxmlformats.org/officeDocument/2006/relationships/customXml" Target="../customXml/item2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" Type="http://schemas.openxmlformats.org/officeDocument/2006/relationships/slide" Target="slides/slide3.xml"/><Relationship Id="rId30" Type="http://schemas.openxmlformats.org/officeDocument/2006/relationships/slide" Target="slides/slide29.xml"/><Relationship Id="rId9" Type="http://schemas.openxmlformats.org/officeDocument/2006/relationships/slide" Target="slides/slide8.xml"/><Relationship Id="rId35" Type="http://schemas.openxmlformats.org/officeDocument/2006/relationships/slide" Target="slides/slide34.xml"/><Relationship Id="rId14" Type="http://schemas.openxmlformats.org/officeDocument/2006/relationships/slide" Target="slides/slide13.xml"/><Relationship Id="rId43" Type="http://schemas.openxmlformats.org/officeDocument/2006/relationships/customXml" Target="../customXml/item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0F95493-AA0D-6A41-8723-CE4A1AAB02E2}" type="datetime1">
              <a:rPr lang="en-US"/>
              <a:pPr/>
              <a:t>11/15/11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99D83F9-FEBA-A44F-B681-C0D4612379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58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276600" y="8686800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11" tIns="46056" rIns="92111" bIns="46056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B3A0499-FB3D-DA48-858A-20ED044F189B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Early in the GFIPM program, we identified two major use cases: User-to-System and System-to-</a:t>
            </a: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System.</a:t>
            </a:r>
            <a:endParaRPr lang="en-US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171450" indent="-171450">
              <a:buFontTx/>
              <a:buChar char="•"/>
            </a:pP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User-to-System</a:t>
            </a: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 is geared towards user-facing, web-browser accessible </a:t>
            </a: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applications.</a:t>
            </a:r>
            <a:endParaRPr lang="en-US" baseline="0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171450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The U-to-S use case includes single sign-on (SSO) as a </a:t>
            </a: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requirement.</a:t>
            </a:r>
            <a:endParaRPr lang="en-US" baseline="0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171450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We solve the U-to-S use case using the SAML Web SSO </a:t>
            </a: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Profile.</a:t>
            </a:r>
            <a:endParaRPr lang="en-US" baseline="0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171450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It would be more accurate to call this a “family” of several use cases.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IDP-first SSO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SP-first SSO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E.g. User receives email and clicks on link to a secure web application</a:t>
            </a: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E.g. User bookmarks the URL of a protected resource and visits </a:t>
            </a:r>
            <a:r>
              <a:rPr lang="en-US" baseline="0" smtClean="0">
                <a:latin typeface="Times New Roman" charset="0"/>
                <a:ea typeface="ＭＳ Ｐゴシック" charset="0"/>
                <a:cs typeface="ＭＳ Ｐゴシック" charset="0"/>
              </a:rPr>
              <a:t>it later.</a:t>
            </a:r>
            <a:endParaRPr lang="en-US" baseline="0" dirty="0" smtClean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3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Cyber Security: Federated Identity &amp; Privilege Management</a:t>
            </a:r>
          </a:p>
          <a:p>
            <a:pPr eaLnBrk="1" hangingPunct="1"/>
            <a:r>
              <a:rPr lang="en-US" sz="1200"/>
              <a:t>© Copyright 2010 Georgia Institute of Technology</a:t>
            </a:r>
          </a:p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baseline="0" dirty="0" smtClean="0"/>
              <a:t>Based on the use cases contributed by stakeholders, we defined a set of conceptual “Federated Service Interaction Models”.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These models have matured into formal, normative Service Interaction Profiles, which are defined in the GFIPM WS S-to-S Profile document.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Commonly used terms: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Web Service Consumer (WSC)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Web Service Provider (WSP)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Identity Provider (IDP)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Trusted Identity Broker (TIB)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Security Token Service (STS)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45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Model #1 has no users, no sessions, no</a:t>
            </a:r>
            <a:r>
              <a:rPr lang="en-US" baseline="0" dirty="0" smtClean="0"/>
              <a:t> identity brokers, and no token services.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022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Model #2 introduces</a:t>
            </a:r>
            <a:r>
              <a:rPr lang="en-US" baseline="0" dirty="0" smtClean="0"/>
              <a:t> a user.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It still has no sessions, no identity brokers, and no token services.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Note that in Step 1 of this model, the user authenticates to the Web Portal.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The mechanism used by the user to accomplish this is OUT OF SCOPE for the purpose of web services.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80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Model #3</a:t>
            </a:r>
            <a:r>
              <a:rPr lang="en-US" baseline="0" dirty="0" smtClean="0"/>
              <a:t> introduces sessions, but does not include a user.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session is strictly for performance concerns.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is the case with all models that include sessions.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39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Model #4 defines</a:t>
            </a:r>
            <a:r>
              <a:rPr lang="en-US" baseline="0" dirty="0" smtClean="0"/>
              <a:t> an interaction involving a user and a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067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Model #5 includes</a:t>
            </a:r>
            <a:r>
              <a:rPr lang="en-US" baseline="0" dirty="0" smtClean="0"/>
              <a:t> an STS in the role of an Authorization Service (AS).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08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Model #6 includes an STS in the role of a Validation Service (VS).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This model was included because a VS is defined by the WS-Federation spec and was originally thought</a:t>
            </a:r>
            <a:r>
              <a:rPr lang="en-US" baseline="0" dirty="0" smtClean="0"/>
              <a:t> to be a useful service in a federation</a:t>
            </a:r>
            <a:r>
              <a:rPr lang="en-US" dirty="0" smtClean="0"/>
              <a:t>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later determined that it is unnecessary.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It is not clear what value a VS provides.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The model, as depicted, degenerates</a:t>
            </a:r>
            <a:r>
              <a:rPr lang="en-US" baseline="0" dirty="0" smtClean="0"/>
              <a:t> in to two instances of Model #1.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483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Model #7 includes a Trusted Identity Broker.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It is the same as Model #2, but with a user from outside the federation.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At the technical/protocol</a:t>
            </a:r>
            <a:r>
              <a:rPr lang="en-US" baseline="0" dirty="0" smtClean="0"/>
              <a:t> level, it is EXACTLY the same as Model #2.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3301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baseline="0" dirty="0" smtClean="0"/>
              <a:t>Model #8 comes from FBI CJIS.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It</a:t>
            </a:r>
            <a:r>
              <a:rPr lang="en-US" baseline="0" dirty="0" smtClean="0"/>
              <a:t> covers a case in which requests are made by multiple users over the same long-standing session between WSC and WSP.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It was not in the original CONOPS doc, but was later identified and is in the GFIPM WS S-to-S Profile.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746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In the course of defining the</a:t>
            </a:r>
            <a:r>
              <a:rPr lang="en-US" baseline="0" dirty="0" smtClean="0"/>
              <a:t> scope of </a:t>
            </a:r>
            <a:r>
              <a:rPr lang="en-US" dirty="0" smtClean="0"/>
              <a:t>GFIPM web services,</a:t>
            </a:r>
            <a:r>
              <a:rPr lang="en-US" baseline="0" dirty="0" smtClean="0"/>
              <a:t> we encountered some clashes in nomenclature between various paradigms.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GFIPM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SAML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GRA/SOA</a:t>
            </a:r>
          </a:p>
          <a:p>
            <a:pPr marL="171450" lvl="0" indent="-171450">
              <a:buFontTx/>
              <a:buChar char="•"/>
            </a:pPr>
            <a:r>
              <a:rPr lang="en-US" dirty="0" smtClean="0"/>
              <a:t>To</a:t>
            </a:r>
            <a:r>
              <a:rPr lang="en-US" baseline="0" dirty="0" smtClean="0"/>
              <a:t> disambiguate these clashes and clarify the definitions of GFIPM terms, we created a doc called the GFIPM Terminology Matrix.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The matrix defines these terms.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SAML SP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IDP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TIB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WSP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WSC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27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276600" y="8686800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11" tIns="46056" rIns="92111" bIns="46056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335CD58-AD53-FD40-AB04-CB6135137A28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System-to-System is for interactions that do not directly involve a web browser or a user interface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Note that S-to-S interactions can still involve a user, i.e. systems can act on behalf of a user</a:t>
            </a:r>
          </a:p>
          <a:p>
            <a:pPr marL="171450" lvl="0" indent="-171450">
              <a:buFontTx/>
              <a:buChar char="•"/>
            </a:pP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We</a:t>
            </a: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 approach the System-to-System use case with SOAP-based web services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It is also possible to solve this problem using the REST web service paradigm, but we focus on SOAP only – for now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>
                <a:latin typeface="Times New Roman" charset="0"/>
                <a:ea typeface="ＭＳ Ｐゴシック" charset="0"/>
                <a:cs typeface="ＭＳ Ｐゴシック" charset="0"/>
              </a:rPr>
              <a:t>This is also a family of use cases, as the next few slides will illustrate.</a:t>
            </a:r>
            <a:endParaRPr lang="en-US" dirty="0" smtClean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61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Cyber Security: Federated Identity &amp; Privilege Management</a:t>
            </a:r>
          </a:p>
          <a:p>
            <a:pPr eaLnBrk="1" hangingPunct="1"/>
            <a:r>
              <a:rPr lang="en-US" sz="1200"/>
              <a:t>© Copyright 2010 Georgia Institute of Technology</a:t>
            </a:r>
          </a:p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An</a:t>
            </a:r>
            <a:r>
              <a:rPr lang="en-US" baseline="0" dirty="0" smtClean="0"/>
              <a:t> STS can act in several specific roles.</a:t>
            </a:r>
          </a:p>
          <a:p>
            <a:pPr marL="628650" marR="0" lvl="1" indent="-17145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baseline="0" dirty="0" smtClean="0"/>
              <a:t>WS-Trust/WS-Federation define a handful of roles: Authorization Service, IDP, Validation Service, etc.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In</a:t>
            </a:r>
            <a:r>
              <a:rPr lang="en-US" baseline="0" dirty="0" smtClean="0"/>
              <a:t> GFIPM web services, we have defined only two roles that an STS is permitted to take on.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AS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ADS (Will elaborate on next slide.)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These are the only roles that make logical sense within the GFIPM paradigm.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69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171450" indent="-171450">
              <a:buFontTx/>
              <a:buChar char="•"/>
            </a:pPr>
            <a:r>
              <a:rPr lang="en-US" dirty="0" smtClean="0"/>
              <a:t>An ADS is an STS that reissues SAML assertions on behalf of</a:t>
            </a:r>
            <a:r>
              <a:rPr lang="en-US" baseline="0" dirty="0" smtClean="0"/>
              <a:t> users.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SAML processing rules demand that an assertion have characteristics.</a:t>
            </a:r>
          </a:p>
          <a:p>
            <a:pPr marL="1085850" lvl="2" indent="-171450">
              <a:buFontTx/>
              <a:buChar char="•"/>
            </a:pPr>
            <a:r>
              <a:rPr lang="en-US" b="1" baseline="0" dirty="0" smtClean="0"/>
              <a:t>Audience Restriction</a:t>
            </a:r>
            <a:r>
              <a:rPr lang="en-US" baseline="0" dirty="0" smtClean="0"/>
              <a:t> – Recipient of the SAML assertion must be the intended recipient (i.e. no assertion forwarding)</a:t>
            </a:r>
          </a:p>
          <a:p>
            <a:pPr marL="1085850" lvl="2" indent="-171450">
              <a:buFontTx/>
              <a:buChar char="•"/>
            </a:pPr>
            <a:r>
              <a:rPr lang="en-US" b="1" baseline="0" dirty="0" smtClean="0"/>
              <a:t>Subject Confirmation Method</a:t>
            </a:r>
            <a:r>
              <a:rPr lang="en-US" baseline="0" dirty="0" smtClean="0"/>
              <a:t> – Recipient of SAML assertion must properly confirm the subject (again, no assertion forwarding)</a:t>
            </a:r>
          </a:p>
          <a:p>
            <a:pPr marL="1543050" lvl="3" indent="-171450">
              <a:buFontTx/>
              <a:buChar char="•"/>
            </a:pPr>
            <a:r>
              <a:rPr lang="en-US" baseline="0" dirty="0" smtClean="0"/>
              <a:t>Bearer: Used in SAML SSO, where the subject literally “bears” the assertion and delivers it directly to the relying party</a:t>
            </a:r>
          </a:p>
          <a:p>
            <a:pPr marL="1543050" lvl="3" indent="-171450">
              <a:buFontTx/>
              <a:buChar char="•"/>
            </a:pPr>
            <a:r>
              <a:rPr lang="en-US" baseline="0" dirty="0" smtClean="0"/>
              <a:t>Sender-Vouches: Used when a 3</a:t>
            </a:r>
            <a:r>
              <a:rPr lang="en-US" baseline="30000" dirty="0" smtClean="0"/>
              <a:t>rd</a:t>
            </a:r>
            <a:r>
              <a:rPr lang="en-US" baseline="0" dirty="0" smtClean="0"/>
              <a:t> party (e.g. WSC) vouches for the subject and delivers on subject’s behalf</a:t>
            </a:r>
          </a:p>
          <a:p>
            <a:pPr marL="1543050" lvl="3" indent="-171450">
              <a:buFontTx/>
              <a:buChar char="•"/>
            </a:pPr>
            <a:r>
              <a:rPr lang="en-US" baseline="0" dirty="0" smtClean="0"/>
              <a:t>Holder-of-Key: Used for direct authentication of subject to relying party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This diagram depicts how Model #2 actually</a:t>
            </a:r>
            <a:r>
              <a:rPr lang="en-US" baseline="0" dirty="0" smtClean="0"/>
              <a:t> works at the protocol level.</a:t>
            </a:r>
          </a:p>
          <a:p>
            <a:pPr marL="171450" lvl="0" indent="-171450">
              <a:buFontTx/>
              <a:buChar char="•"/>
            </a:pPr>
            <a:r>
              <a:rPr lang="en-US" dirty="0" smtClean="0"/>
              <a:t>The WSC has already received a</a:t>
            </a:r>
            <a:r>
              <a:rPr lang="en-US" baseline="0" dirty="0" smtClean="0"/>
              <a:t> SAML assertion for this user from the user’s IDP.</a:t>
            </a:r>
          </a:p>
          <a:p>
            <a:pPr marL="171450" lvl="0" indent="-171450">
              <a:buFontTx/>
              <a:buChar char="•"/>
            </a:pPr>
            <a:r>
              <a:rPr lang="en-US" dirty="0" smtClean="0"/>
              <a:t>The WSC cannot simply forward the assertion to the WSP; it must request a new assertion from the ADS.</a:t>
            </a:r>
          </a:p>
          <a:p>
            <a:pPr marL="171450" lvl="0" indent="-171450">
              <a:buFontTx/>
              <a:buChar char="•"/>
            </a:pPr>
            <a:r>
              <a:rPr lang="en-US" dirty="0" smtClean="0"/>
              <a:t>The ADS is co-located</a:t>
            </a:r>
            <a:r>
              <a:rPr lang="en-US" baseline="0" dirty="0" smtClean="0"/>
              <a:t> with the IDP.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The interaction between the WSC and ADS is itself a GFIPM web services transaction.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Conforms to “Model #1”, with SAML assertions as the payload in the request and response.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30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In addition to the interaction models, the CONOPS also defines 13 baseline functional requirements that</a:t>
            </a:r>
            <a:r>
              <a:rPr lang="en-US" baseline="0" dirty="0" smtClean="0"/>
              <a:t> apply to all of the models, as needed. (See this slide and next.)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Some are core security requirements.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Some are GFIPM-specific security requirements.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Some are driven by a specific GFIPM interaction model, e.g. session support or STS support.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The others are driven by the goal of conformance with the GRA.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These requirements are represented as normative language in the S-to-S Profile doc.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840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When writing the normative language for GFIPM web services, we needed to pull together many layers of standards.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Basic XML, HTTP, crypto, and core web</a:t>
            </a:r>
            <a:r>
              <a:rPr lang="en-US" baseline="0" dirty="0" smtClean="0"/>
              <a:t> services industry </a:t>
            </a:r>
            <a:r>
              <a:rPr lang="en-US" dirty="0" smtClean="0"/>
              <a:t>standards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Security-specific industry standards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Interoperability Profiles defined by industry consortiums (WS-I, now OASIS)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56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We also needed to conform to the Global Reference Architecture (GRA).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In mid-2010 we worked with GISWG members on an extensive analysis and reconciliation effort between GFIPM web services and the GRA WS profiles.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The goals of the reconciliation effort</a:t>
            </a:r>
            <a:r>
              <a:rPr lang="en-US" baseline="0" dirty="0" smtClean="0"/>
              <a:t> were consistency, interoperability, and implementability of all Global standards.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It included a cursory analysis of several popular web services platforms (Java Metro, .NET, and others) to confirm implementability.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GISWG = Global Infrastructure</a:t>
            </a:r>
            <a:r>
              <a:rPr lang="en-US" baseline="0" dirty="0" smtClean="0"/>
              <a:t> and Standards Working Group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effort was part of a broader reconciliation and interoperability effort across Global products. It led to a “Standard Global Package”.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GRA is a very broad Service Oriented Architecture (SOA) framework that is designed to provide a baseline of best practices for implementing services.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GISWG has defined a baseline GRA as well as various SIPs.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We chose to align all GFIPM web services profiles with the GRA Reliable Secure Web Services Profile (GRA RS WS-SIP).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4751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Developing normative language was challenging due to the amount of complexity introduced by all</a:t>
            </a:r>
            <a:r>
              <a:rPr lang="en-US" baseline="0" dirty="0" smtClean="0"/>
              <a:t> the </a:t>
            </a:r>
            <a:r>
              <a:rPr lang="en-US" dirty="0" smtClean="0"/>
              <a:t>various goals of conformance and interoperability.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Basic Industry Standards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Security-Related Industry Standards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Interoperability Profiles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GRA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GFIPM Functional Requirements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GFIPM Federated Service Interaction Models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Implementation</a:t>
            </a:r>
            <a:r>
              <a:rPr lang="en-US" baseline="0" dirty="0" smtClean="0"/>
              <a:t> Support on Popular Platforms (not shown)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776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All of this work led to the development of a GFIPM Web Services System-to-System Profile.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In addition to meeting all the interoperability and conformance requirements previously discussed,</a:t>
            </a:r>
            <a:r>
              <a:rPr lang="en-US" baseline="0" dirty="0" smtClean="0"/>
              <a:t> it also had to align with other GFIPM standards and meet GFIPM goals.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It is supported by, and relies on, all normative specs in the layer beneath it.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It is a peer to, and is interoperable with, the GFIPM Web Browser User-to-System Profile.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49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171450" indent="-171450">
              <a:buFontTx/>
              <a:buChar char="•"/>
            </a:pPr>
            <a:r>
              <a:rPr lang="en-US" dirty="0" smtClean="0"/>
              <a:t>The profile is at version 1.0 DRAFT. It is ready for Global review now.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Of the eight SIPs defined in the profile,</a:t>
            </a:r>
            <a:r>
              <a:rPr lang="en-US" baseline="0" dirty="0" smtClean="0"/>
              <a:t> only four are fully fleshed out with normative language.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It has been reviewed by many stakeholders. Most reviewers so far have been highly technical, web services experts.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is important, because this doc is easily the most technically “deep” document that we have produced in the GFIPM program.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four that are complete are also implementable on the Java Metro 2.2.1 and .NET 3.5 platforms.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confirmed this through rigorous testing over a period of nearly one year.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Our testing has demonstrated conformance of prototype implementations to the normative language.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have also demonstrated interoperability between Java Metro 2.2.1 and .NET 3.5.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Our testing has involved a large amount of “green-field” research.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To our knowledge, nobody else has yet discovered or solved many of the basic issues that we have found.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These issues are mostly related to cross-platform interoperability with SAML assertions. We are probably the first to try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315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Here are the eight SIPs that appear in the profile doc.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SIPs</a:t>
            </a:r>
            <a:r>
              <a:rPr lang="en-US" baseline="0" dirty="0" smtClean="0"/>
              <a:t> marked with a red “2.0” do not yet have normative language.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This includes all SIPs related to sessions, plus the Authorization Service SIP. These are more complex use cases.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We plan to complete the normative language for these SIPs in version 2.0 of this spec. (See next slide.)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075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Version 2.0 of the profile will contain normative language for all eight SIPs.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It may also include a “</a:t>
            </a:r>
            <a:r>
              <a:rPr lang="en-US" dirty="0" err="1" smtClean="0"/>
              <a:t>genericized</a:t>
            </a:r>
            <a:r>
              <a:rPr lang="en-US" dirty="0" smtClean="0"/>
              <a:t>” version of the normative language that allows for optional use of all features defined by the individual SIPs, as needed.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For example, we currently do not have</a:t>
            </a:r>
            <a:r>
              <a:rPr lang="en-US" baseline="0" dirty="0" smtClean="0"/>
              <a:t> a SIP that defines how to use an Authorization Service (AS) with a user, or with a session, or both.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These seem to be important real-world use cases, so we will probably need to cover them.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We expect version 2.0 to be complete some time in 2012.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As with version 1.0, we plan to confirm implementability of the normative language, as well as cross-platform interoperability.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51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In 2009, we developed a CONOPS doc to help us better understand the specific drivers for web services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What specific solutions did we need to deliver for the community?</a:t>
            </a:r>
          </a:p>
          <a:p>
            <a:pPr marL="171450" lvl="0" indent="-171450">
              <a:buFontTx/>
              <a:buChar char="•"/>
            </a:pPr>
            <a:r>
              <a:rPr lang="en-US" dirty="0" smtClean="0"/>
              <a:t>The CONOPS doc includes</a:t>
            </a:r>
            <a:r>
              <a:rPr lang="en-US" baseline="0" dirty="0" smtClean="0"/>
              <a:t> several appendices, written by GFIPM stakeholder agencies, in which they explain their specific S-to-S use cases in detail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CISA, RISS, JNET, CONNECT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This use case depicts a federated search on behalf of a RISS user, through the RISSNET portal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474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In the course of developing the GFIPM WS profile, we also needed to make changes to the GFIPM Crypto Trust Model spec.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This spec defines the structure of the GFIPM Crypto</a:t>
            </a:r>
            <a:r>
              <a:rPr lang="en-US" baseline="0" dirty="0" smtClean="0"/>
              <a:t> Trust Fabric, which is used to bootstrap cryptographic trust in a GFIPM federation.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301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most recent approved version of this spec handles the User-to-System use case only.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It</a:t>
            </a:r>
            <a:r>
              <a:rPr lang="en-US" baseline="0" dirty="0" smtClean="0"/>
              <a:t> was approved by GAC in 2010.</a:t>
            </a:r>
            <a:endParaRPr lang="en-US" dirty="0" smtClean="0"/>
          </a:p>
          <a:p>
            <a:pPr marL="171450" lvl="0" indent="-171450">
              <a:buFontTx/>
              <a:buChar char="•"/>
            </a:pPr>
            <a:r>
              <a:rPr lang="en-US" dirty="0" smtClean="0"/>
              <a:t>It is based on the SAML Metadata standard, so it naturally handles only IDPs and SPs.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</a:t>
            </a:r>
            <a:r>
              <a:rPr lang="en-US" baseline="0" dirty="0" smtClean="0"/>
              <a:t> modified it to accommodate web services components, by defining a schema extension.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updated version is ready for Global review now.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What review process is required for document revisions, as opposed to first-time publication of docs?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92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Here</a:t>
            </a:r>
            <a:r>
              <a:rPr lang="en-US" baseline="0" dirty="0" smtClean="0"/>
              <a:t> is the full list of GFIPM web services deliverables.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have made significant progress so far, but much still remains.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Version 2.0 of the profile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Implementer toolkits –</a:t>
            </a:r>
            <a:r>
              <a:rPr lang="en-US" baseline="0" dirty="0" smtClean="0"/>
              <a:t> </a:t>
            </a:r>
            <a:r>
              <a:rPr lang="en-US" dirty="0" smtClean="0"/>
              <a:t>see the “Implementation Status Update” slide deck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Reference services – for interoperability testing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Implementation guidance – broad in scope – more than simply a configuration HOW-TO manual – cannot write it until we gain some experience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To bring these deliverables into “full” maturity, we will need to implement them</a:t>
            </a:r>
            <a:r>
              <a:rPr lang="en-US" baseline="0" dirty="0" smtClean="0"/>
              <a:t> in production systems.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Are we ready to begin discussing that now?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Are any stakeholder agencies interested in volunteering to do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66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use case depicts a series of transactions between RISS and HSIN,</a:t>
            </a:r>
            <a:r>
              <a:rPr lang="en-US" baseline="0" dirty="0" smtClean="0"/>
              <a:t> over a single session.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There is no user involved in these transactions.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284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another federated</a:t>
            </a:r>
            <a:r>
              <a:rPr lang="en-US" baseline="0" dirty="0" smtClean="0"/>
              <a:t> search use case for RISS.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63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 federated search use case for JNET.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Clearly, federated search on behalf of a user is an important use case.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586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 simple JNET S-to-S</a:t>
            </a:r>
            <a:r>
              <a:rPr lang="en-US" baseline="0" dirty="0" smtClean="0"/>
              <a:t> transaction for case transfer.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It involves no user, and no sessions.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29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This is a more complex use case submitted by CONNECT.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A</a:t>
            </a:r>
            <a:r>
              <a:rPr lang="en-US" baseline="0" dirty="0" smtClean="0"/>
              <a:t> user from State A accesses a generic business service in State B.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The use case includes a pair of security token services (STSes).</a:t>
            </a:r>
          </a:p>
          <a:p>
            <a:pPr marL="628650" lvl="1" indent="-171450">
              <a:buFontTx/>
              <a:buChar char="•"/>
            </a:pPr>
            <a:r>
              <a:rPr lang="en-US" dirty="0" smtClean="0"/>
              <a:t>STSes are commonly</a:t>
            </a:r>
            <a:r>
              <a:rPr lang="en-US" baseline="0" dirty="0" smtClean="0"/>
              <a:t> used within enterprise architectures for externalizing certain security services from application-level services.</a:t>
            </a:r>
          </a:p>
          <a:p>
            <a:pPr marL="1085850" lvl="2" indent="-171450">
              <a:buFontTx/>
              <a:buChar char="•"/>
            </a:pPr>
            <a:r>
              <a:rPr lang="en-US" baseline="0" dirty="0" smtClean="0"/>
              <a:t>For example, an STS could act as an authorization service, and make decisions as to whether a consumer can use a particular app service.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47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We must support use cases with and without users.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must support sessions of various flavors (user, no user, multiple users).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must support various flavors of token services.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must support identity brokers</a:t>
            </a:r>
            <a:r>
              <a:rPr lang="en-US" baseline="0" dirty="0" smtClean="0"/>
              <a:t> to handle the inter-federation use case.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We must do all of this in a way that jibes with GFIPM’s concept of “Trust Fabric”.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Trust Fabric is GFIPM’s way of defining the members of a federation at the system/service level.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 is a document signed by the federation mgr. and distributed to all member agencies.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 contains certificate data and other metadata about each system.</a:t>
            </a:r>
          </a:p>
          <a:p>
            <a:pPr marL="628650" lvl="1" indent="-171450">
              <a:buFontTx/>
              <a:buChar char="•"/>
            </a:pPr>
            <a:r>
              <a:rPr lang="en-US" baseline="0" dirty="0" smtClean="0"/>
              <a:t>It is updated whenever the federation membership changes.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D83F9-FEBA-A44F-B681-C0D46123797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32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19AA4-718E-9647-8BCF-169467F19FB0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0311-ADF7-DE4A-96FF-B2D5EB08EF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1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23BB1-7CAD-344E-9790-2E10D9018010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5E738-59FE-F54C-8123-1B6B5320F2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80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23181-5297-734C-93F3-DB5CCAF72A34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E3548-4FC0-3B49-B117-767B48D84A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54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A4329-63D2-CD48-B840-0F4325598E42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E67F7-7816-F346-99E9-A8DBD57ED6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1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2A64A-E466-354F-A1BF-87079B476684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75052-3838-EC41-87BC-83C16F557D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8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787A6-0C59-BE40-9B4D-42EC548D7F4F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4BB1-ADC3-304B-923A-6F19893B50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8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246D8-6AEA-C44F-82AC-00B740550C3A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3704-ADB8-3046-BE1B-070E741E13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27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33B06-A80D-224E-B2AF-6027231636D3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5D43A-F826-A744-815E-477F6D1325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6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A83C9-1BFF-5F4F-A483-AFBAE5855EA6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E0FE1-08AB-4A48-B140-E18E33F51F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0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1F579-9425-F049-8306-3FC784D84179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86CD-EC51-DA4E-B129-6D92335DF4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41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5C142-5BAF-B340-8039-115EAE63967C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F16A-363C-7347-8CE9-F50A67282C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9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121D4-C355-1646-9119-49841117189D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9B2FA-1472-2D43-99B6-69CE6ECD92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1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6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79663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Web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Services Concept and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Normative Standards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04168"/>
            <a:ext cx="6400800" cy="17526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GFIPM Delivery Team Meeting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November 2011</a:t>
            </a:r>
            <a:endParaRPr lang="en-US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14" descr="justice_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71500"/>
            <a:ext cx="1782763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globaljust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539750"/>
            <a:ext cx="1995487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dhs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63" y="571500"/>
            <a:ext cx="1849437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gfipm-head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0720"/>
            <a:ext cx="9144000" cy="1097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Recurring Themes in Use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Users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Sessions</a:t>
            </a:r>
          </a:p>
          <a:p>
            <a:pPr lvl="1">
              <a:buFont typeface="Arial" charset="0"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Necessary in many cases for performance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Token Services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Common in enterprise web service architecture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Identity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B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rokers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Allows non-GFIPM users to access GFIPM services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Crypto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rust Fabric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Interaction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Set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of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models that provide abstractions of real-world use cases</a:t>
            </a:r>
          </a:p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Initially defined in GFIPM-WS CONOPS doc</a:t>
            </a:r>
          </a:p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Supported via normative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“service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interaction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profiles”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 GFIPM-WS Profile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Interaction Model #1</a:t>
            </a:r>
          </a:p>
        </p:txBody>
      </p:sp>
      <p:pic>
        <p:nvPicPr>
          <p:cNvPr id="5" name="Picture 4" descr="Model #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763" y="1612008"/>
            <a:ext cx="8637204" cy="50023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Interaction Model #2</a:t>
            </a:r>
          </a:p>
        </p:txBody>
      </p:sp>
      <p:pic>
        <p:nvPicPr>
          <p:cNvPr id="4" name="Picture 3" descr="Model #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174" y="1609243"/>
            <a:ext cx="8643470" cy="5006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Interaction Model #3</a:t>
            </a:r>
          </a:p>
        </p:txBody>
      </p:sp>
      <p:pic>
        <p:nvPicPr>
          <p:cNvPr id="3" name="Picture 2" descr="Model #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1" y="1599633"/>
            <a:ext cx="8686800" cy="50311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Interaction Model #4</a:t>
            </a:r>
          </a:p>
        </p:txBody>
      </p:sp>
      <p:pic>
        <p:nvPicPr>
          <p:cNvPr id="3" name="Picture 2" descr="Model #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32" y="1613931"/>
            <a:ext cx="8686800" cy="50311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Interaction Model #5</a:t>
            </a:r>
          </a:p>
        </p:txBody>
      </p:sp>
      <p:pic>
        <p:nvPicPr>
          <p:cNvPr id="3" name="Picture 2" descr="Model #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25" y="1562100"/>
            <a:ext cx="8686801" cy="50311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Interaction Model #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6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*</a:t>
            </a:r>
            <a:endParaRPr lang="en-US" baseline="30000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 descr="Model #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9" y="1562100"/>
            <a:ext cx="7854796" cy="45492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cxnSp>
        <p:nvCxnSpPr>
          <p:cNvPr id="5" name="Straight Connector 4"/>
          <p:cNvCxnSpPr/>
          <p:nvPr/>
        </p:nvCxnSpPr>
        <p:spPr>
          <a:xfrm flipV="1">
            <a:off x="187157" y="1562101"/>
            <a:ext cx="8686801" cy="5031104"/>
          </a:xfrm>
          <a:prstGeom prst="line">
            <a:avLst/>
          </a:prstGeom>
          <a:ln w="952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7157" y="1562100"/>
            <a:ext cx="8686801" cy="5031105"/>
          </a:xfrm>
          <a:prstGeom prst="line">
            <a:avLst/>
          </a:prstGeom>
          <a:ln w="952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0419" y="6408539"/>
            <a:ext cx="583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*</a:t>
            </a:r>
            <a:r>
              <a:rPr lang="en-US" dirty="0" smtClean="0"/>
              <a:t> Defined in CONOPS, but later deemed unnecessary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Interaction Model #7</a:t>
            </a:r>
          </a:p>
        </p:txBody>
      </p:sp>
      <p:pic>
        <p:nvPicPr>
          <p:cNvPr id="3" name="Picture 2" descr="Model #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26" y="1562100"/>
            <a:ext cx="8686800" cy="50311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Interaction Model #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8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*</a:t>
            </a:r>
            <a:endParaRPr lang="en-US" baseline="30000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 descr="Model #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817" y="1417638"/>
            <a:ext cx="7900185" cy="47010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20816" y="6397853"/>
            <a:ext cx="7900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*</a:t>
            </a:r>
            <a:r>
              <a:rPr lang="en-US" dirty="0" smtClean="0"/>
              <a:t> Not defined in original CONOPS doc; subsequently identified by FBI CJIS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228600" y="1735138"/>
          <a:ext cx="8656638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23" name="Visio" r:id="rId4" imgW="8534400" imgH="4864100" progId="">
                  <p:embed/>
                </p:oleObj>
              </mc:Choice>
              <mc:Fallback>
                <p:oleObj name="Visio" r:id="rId4" imgW="8534400" imgH="48641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735138"/>
                        <a:ext cx="8656638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AutoShape 4"/>
          <p:cNvSpPr>
            <a:spLocks noChangeArrowheads="1"/>
          </p:cNvSpPr>
          <p:nvPr/>
        </p:nvSpPr>
        <p:spPr bwMode="auto">
          <a:xfrm>
            <a:off x="1905000" y="3462338"/>
            <a:ext cx="5110163" cy="857250"/>
          </a:xfrm>
          <a:prstGeom prst="rightArrow">
            <a:avLst>
              <a:gd name="adj1" fmla="val 50000"/>
              <a:gd name="adj2" fmla="val 14902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800" b="1">
                <a:solidFill>
                  <a:schemeClr val="bg1"/>
                </a:solidFill>
              </a:rPr>
              <a:t>Web Browser Connections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User-to-System Use Case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WS Technical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Roles (1/2)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SAML Service Provider (SP)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Provides web-based access to app-level services</a:t>
            </a:r>
          </a:p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Identity Provider (IDP)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Authenticates users and issues user assertions</a:t>
            </a:r>
          </a:p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Trusted Identity Broker (TIB)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Issues assertions for users from brokered IDPs</a:t>
            </a:r>
          </a:p>
          <a:p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WS Technical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Roles (2/2)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1950"/>
            <a:ext cx="8229600" cy="4525963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Service Provider (WSP)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Provides one or more app-level web services</a:t>
            </a:r>
          </a:p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Service Consumer (WSC)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Accesses web services on behalf of a user or org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Implemented as part of an application or portal</a:t>
            </a:r>
          </a:p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Security Token Service (STS)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WSP that issues security tokens to WSCs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Tokens are accepted by other WSPs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WS Technical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Authorization Service (AS)</a:t>
            </a:r>
          </a:p>
          <a:p>
            <a:pPr lvl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STS that makes authorization decisions</a:t>
            </a:r>
          </a:p>
          <a:p>
            <a:pPr lvl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Issues security tokens to WSCs, for use with WSPs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SAML Assertion Delegate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(ADS)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*</a:t>
            </a:r>
            <a:endParaRPr lang="en-US" baseline="30000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STS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that issues SAML assertions for WSCs</a:t>
            </a:r>
          </a:p>
          <a:p>
            <a:pPr lvl="1">
              <a:buFont typeface="Arial" charset="0"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Co-located with IDP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lvl="1">
              <a:buFont typeface="Arial" charset="0"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Required for conformance with SAML</a:t>
            </a:r>
          </a:p>
          <a:p>
            <a:pPr lvl="2">
              <a:buFont typeface="Arial" charset="0"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“Audience Restriction”</a:t>
            </a:r>
          </a:p>
          <a:p>
            <a:pPr lvl="2">
              <a:buFont typeface="Arial" charset="0"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“Subject Confirmation Method”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6275428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*</a:t>
            </a:r>
            <a:r>
              <a:rPr lang="en-US" dirty="0" smtClean="0"/>
              <a:t> Not in original CONOPS doc; identified through implementation experience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Use of an ADS</a:t>
            </a:r>
            <a:endParaRPr lang="en-US" dirty="0"/>
          </a:p>
        </p:txBody>
      </p:sp>
      <p:pic>
        <p:nvPicPr>
          <p:cNvPr id="5" name="Picture 4" descr="Model #2 with AD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648" y="1417638"/>
            <a:ext cx="6800724" cy="525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14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WS Functional Reqs 1-7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charset="0"/>
              <a:buAutoNum type="arabicPeriod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System Entity Metadata</a:t>
            </a:r>
          </a:p>
          <a:p>
            <a:pPr marL="514350" indent="-514350">
              <a:buFont typeface="Calibri" charset="0"/>
              <a:buAutoNum type="arabicPeriod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Message Sender Authentication</a:t>
            </a:r>
          </a:p>
          <a:p>
            <a:pPr marL="514350" indent="-514350">
              <a:buFont typeface="Calibri" charset="0"/>
              <a:buAutoNum type="arabicPeriod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Service Consumer Authorization</a:t>
            </a:r>
          </a:p>
          <a:p>
            <a:pPr marL="514350" indent="-514350">
              <a:buFont typeface="Calibri" charset="0"/>
              <a:buAutoNum type="arabicPeriod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Service User Authorization</a:t>
            </a:r>
          </a:p>
          <a:p>
            <a:pPr marL="514350" indent="-514350">
              <a:buFont typeface="Calibri" charset="0"/>
              <a:buAutoNum type="arabicPeriod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Message Nonrepudiation and Integrity</a:t>
            </a:r>
          </a:p>
          <a:p>
            <a:pPr marL="514350" indent="-514350">
              <a:buFont typeface="Calibri" charset="0"/>
              <a:buAutoNum type="arabicPeriod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Message Confidentiality</a:t>
            </a:r>
          </a:p>
          <a:p>
            <a:pPr marL="514350" indent="-514350">
              <a:buFont typeface="Calibri" charset="0"/>
              <a:buAutoNum type="arabicPeriod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Message Addressing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WS Functional Reqs 8-13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charset="0"/>
              <a:buAutoNum type="arabicPeriod" startAt="8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Message Reliability</a:t>
            </a:r>
          </a:p>
          <a:p>
            <a:pPr marL="514350" indent="-514350">
              <a:buFont typeface="Calibri" charset="0"/>
              <a:buAutoNum type="arabicPeriod" startAt="8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Transaction Support</a:t>
            </a:r>
          </a:p>
          <a:p>
            <a:pPr marL="514350" indent="-514350">
              <a:buFont typeface="Calibri" charset="0"/>
              <a:buAutoNum type="arabicPeriod" startAt="8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 Metadata Availability</a:t>
            </a:r>
          </a:p>
          <a:p>
            <a:pPr marL="514350" indent="-514350">
              <a:buFont typeface="Calibri" charset="0"/>
              <a:buAutoNum type="arabicPeriod" startAt="8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Interface Description</a:t>
            </a:r>
          </a:p>
          <a:p>
            <a:pPr marL="514350" indent="-514350">
              <a:buFont typeface="Calibri" charset="0"/>
              <a:buAutoNum type="arabicPeriod" startAt="8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Session Support</a:t>
            </a:r>
          </a:p>
          <a:p>
            <a:pPr marL="514350" indent="-514350">
              <a:buFont typeface="Calibri" charset="0"/>
              <a:buAutoNum type="arabicPeriod" startAt="8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Security Token Service Support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Services Standards Landscape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Basic Standards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XML, SOAP, WSDL, HTTP, XML-Encryption, XML Signature, WS-Addressing</a:t>
            </a:r>
          </a:p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Security Standards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WS-Security, WS-Trust, WS-Policy, WS-SecurityPolicy, WS-SecureConversation, SAML</a:t>
            </a:r>
          </a:p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Interoperability Profiles</a:t>
            </a:r>
          </a:p>
          <a:p>
            <a:pPr lvl="1">
              <a:buFont typeface="Arial" charset="0"/>
              <a:buChar char="•"/>
            </a:pPr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WS-I Basic Profile, WS-I Basic Security Profile, WS-I Reliable Secure Profile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Global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Reference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Describes a service-oriented reference architecture for public safety info sharing</a:t>
            </a:r>
          </a:p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RA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-based work products include service interaction profiles (SIPs), execution context guidelines, service specification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pkgs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, etc.</a:t>
            </a:r>
          </a:p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Goal: Make all GFIPM web services normative language conform to appropriate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GRA docs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Alignment effort in 2010 via “Std. Global Package”</a:t>
            </a:r>
          </a:p>
          <a:p>
            <a:pPr lvl="1"/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sic WS Stds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28939" y="2971800"/>
            <a:ext cx="50292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isometricTopUp">
              <a:rot lat="19476000" lon="18882001" rev="3612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4" descr="WS Sec Stds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001829" y="2743200"/>
            <a:ext cx="50292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isometricTopUp">
              <a:rot lat="19476000" lon="18882001" rev="3612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5" descr="WS-I Profiles.pn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001829" y="2514600"/>
            <a:ext cx="50292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isometricTopUp">
              <a:rot lat="19476000" lon="18882001" rev="3612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7" descr="Global JRA.png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001829" y="2286000"/>
            <a:ext cx="50292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isometricTopUp">
              <a:rot lat="19476000" lon="18882001" rev="3612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8" descr="GFIPM Func Reqs.png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028939" y="2057400"/>
            <a:ext cx="50292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isometricTopUp">
              <a:rot lat="19476000" lon="18882001" rev="3612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Picture 9" descr="GFIPM WS FISMs.png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2001829" y="1828800"/>
            <a:ext cx="50292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isometricTopUp">
              <a:rot lat="19476000" lon="18882001" rev="3612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269875"/>
            <a:ext cx="9144000" cy="1143000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Putting it All Together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FIPM Deliverables (2011-11-09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6" y="1417638"/>
            <a:ext cx="8392354" cy="5362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Deliverables Landscape</a:t>
            </a:r>
          </a:p>
        </p:txBody>
      </p:sp>
      <p:sp>
        <p:nvSpPr>
          <p:cNvPr id="5" name="Rectangle 4"/>
          <p:cNvSpPr/>
          <p:nvPr/>
        </p:nvSpPr>
        <p:spPr>
          <a:xfrm>
            <a:off x="4859023" y="3512634"/>
            <a:ext cx="3492001" cy="4690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1588" y="1554163"/>
          <a:ext cx="9142412" cy="530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71" name="Visio" r:id="rId4" imgW="9410700" imgH="4483100" progId="">
                  <p:embed/>
                </p:oleObj>
              </mc:Choice>
              <mc:Fallback>
                <p:oleObj name="Visio" r:id="rId4" imgW="9410700" imgH="448310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54163"/>
                        <a:ext cx="9142412" cy="530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AutoShape 7"/>
          <p:cNvSpPr>
            <a:spLocks noChangeArrowheads="1"/>
          </p:cNvSpPr>
          <p:nvPr/>
        </p:nvSpPr>
        <p:spPr bwMode="auto">
          <a:xfrm>
            <a:off x="2438400" y="4876800"/>
            <a:ext cx="2995613" cy="733425"/>
          </a:xfrm>
          <a:prstGeom prst="leftRightArrow">
            <a:avLst>
              <a:gd name="adj1" fmla="val 50000"/>
              <a:gd name="adj2" fmla="val 7934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SERVICES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System-to-System Use Case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Current State of GFIPM WS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7003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Currently at version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1.0 DRAFT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Defines eight (8) SIPs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Includes normative language for four (4) SIPs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Well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-defined connection to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GRA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All SIPs conform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to the GRA RS WS-SIP</a:t>
            </a:r>
          </a:p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Scope of normative GFIPM language is clear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 early drafts, this was not the case</a:t>
            </a:r>
          </a:p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Reviewed by multiple GFIPM stakeholders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RA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authors, NIEF participants,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vendors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Implementable with existing products (Metro, .NET)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Ready for Global review NOW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Normative Language: GFIPM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WS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SIPs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Consumer-Provider SIP </a:t>
            </a:r>
            <a:r>
              <a:rPr lang="en-US" sz="2600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1.0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User-Consumer-Provider SIP </a:t>
            </a:r>
            <a:r>
              <a:rPr lang="en-US" sz="2600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1.0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Consumer-Provider Session SIP </a:t>
            </a:r>
            <a:r>
              <a:rPr lang="en-US" sz="26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2.0</a:t>
            </a:r>
          </a:p>
          <a:p>
            <a:pPr>
              <a:lnSpc>
                <a:spcPct val="90000"/>
              </a:lnSpc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User-Consumer-Provider </a:t>
            </a: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Session SIP </a:t>
            </a:r>
            <a:r>
              <a:rPr lang="en-US" sz="26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2.0</a:t>
            </a:r>
            <a:endParaRPr lang="en-US" sz="2600" baseline="30000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Authorization Service SIP </a:t>
            </a:r>
            <a:r>
              <a:rPr lang="en-US" sz="26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2.0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Trusted Identity Broker SIP </a:t>
            </a:r>
            <a:r>
              <a:rPr lang="en-US" sz="2600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1.0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Consumer-Provider Multi-User Session SIP </a:t>
            </a:r>
            <a:r>
              <a:rPr lang="en-US" sz="2600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2.0</a:t>
            </a:r>
            <a:endParaRPr lang="en-US" sz="2600" baseline="30000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SAML Assertion Delegate Service SIP </a:t>
            </a:r>
            <a:r>
              <a:rPr lang="en-US" sz="2600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1.0</a:t>
            </a:r>
            <a:endParaRPr lang="en-US" sz="2600" baseline="30000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WS Profile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2.0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Normative 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language </a:t>
            </a: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for all 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eight (8) </a:t>
            </a: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SIPs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May also include more generic optional language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Would cover “holes” in SIPs</a:t>
            </a:r>
          </a:p>
          <a:p>
            <a:pPr lvl="2">
              <a:lnSpc>
                <a:spcPct val="90000"/>
              </a:lnSpc>
            </a:pP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E.g. How do I do sessions along with an AS?</a:t>
            </a:r>
          </a:p>
          <a:p>
            <a:pPr lvl="2">
              <a:lnSpc>
                <a:spcPct val="90000"/>
              </a:lnSpc>
            </a:pP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Several likely real-world use cases are still undefined</a:t>
            </a:r>
          </a:p>
          <a:p>
            <a:pPr>
              <a:lnSpc>
                <a:spcPct val="90000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Target date: TBD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Requires validation of implementability</a:t>
            </a:r>
            <a:endParaRPr lang="en-US" sz="2600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69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FIPM Deliverables (2011-11-09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6" y="1417638"/>
            <a:ext cx="8392354" cy="53627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Deliverables Landscape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46358" y="4225136"/>
            <a:ext cx="1250080" cy="5914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5325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GFIPM Crypto Trust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Version 1.1 (Approved by GAC in 2010)</a:t>
            </a:r>
          </a:p>
          <a:p>
            <a:pPr lvl="1"/>
            <a:r>
              <a:rPr lang="en-US" dirty="0" smtClean="0"/>
              <a:t>Defines Trust Fabric structure</a:t>
            </a:r>
          </a:p>
          <a:p>
            <a:pPr lvl="2"/>
            <a:r>
              <a:rPr lang="en-US" dirty="0" smtClean="0"/>
              <a:t>Profiles the SAML metadata spec</a:t>
            </a:r>
          </a:p>
          <a:p>
            <a:pPr lvl="1"/>
            <a:r>
              <a:rPr lang="en-US" dirty="0" smtClean="0"/>
              <a:t>Defines TF lifecycle mgmt. (creation, distribution)</a:t>
            </a:r>
          </a:p>
          <a:p>
            <a:pPr lvl="1"/>
            <a:r>
              <a:rPr lang="en-US" dirty="0" smtClean="0"/>
              <a:t>Defines standard GFIPM crypto baseline </a:t>
            </a:r>
            <a:r>
              <a:rPr lang="en-US" dirty="0" err="1" smtClean="0"/>
              <a:t>reqs</a:t>
            </a:r>
            <a:r>
              <a:rPr lang="en-US" dirty="0" smtClean="0"/>
              <a:t>.</a:t>
            </a:r>
          </a:p>
          <a:p>
            <a:r>
              <a:rPr lang="en-US" dirty="0" smtClean="0"/>
              <a:t>Version 2.0 (Ready for Global review now)</a:t>
            </a:r>
          </a:p>
          <a:p>
            <a:pPr lvl="1"/>
            <a:r>
              <a:rPr lang="en-US" dirty="0" smtClean="0"/>
              <a:t>Extends SAML metadata spec to handle WS</a:t>
            </a:r>
          </a:p>
          <a:p>
            <a:pPr lvl="2"/>
            <a:r>
              <a:rPr lang="en-US" dirty="0" smtClean="0"/>
              <a:t>Extends the SAML &lt;</a:t>
            </a:r>
            <a:r>
              <a:rPr lang="en-US" dirty="0" err="1" smtClean="0"/>
              <a:t>md:RoleDescriptor</a:t>
            </a:r>
            <a:r>
              <a:rPr lang="en-US" dirty="0" smtClean="0"/>
              <a:t>&gt; element</a:t>
            </a:r>
          </a:p>
          <a:p>
            <a:pPr lvl="2"/>
            <a:r>
              <a:rPr lang="en-US" dirty="0"/>
              <a:t>H</a:t>
            </a:r>
            <a:r>
              <a:rPr lang="en-US" dirty="0" smtClean="0"/>
              <a:t>andles WSCs, WSPs,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924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Full List of GFIPM WS Deliverables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500" dirty="0">
                <a:latin typeface="Calibri" charset="0"/>
                <a:ea typeface="ＭＳ Ｐゴシック" charset="0"/>
                <a:cs typeface="ＭＳ Ｐゴシック" charset="0"/>
              </a:rPr>
              <a:t>GFIPM WS CONOPS </a:t>
            </a:r>
            <a:r>
              <a:rPr lang="en-US" sz="2500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(DONE)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dirty="0">
                <a:latin typeface="Calibri" charset="0"/>
                <a:ea typeface="ＭＳ Ｐゴシック" charset="0"/>
                <a:cs typeface="ＭＳ Ｐゴシック" charset="0"/>
              </a:rPr>
              <a:t>GFIPM WS </a:t>
            </a:r>
            <a:r>
              <a:rPr lang="en-US" sz="2500" dirty="0" smtClean="0">
                <a:latin typeface="Calibri" charset="0"/>
                <a:ea typeface="ＭＳ Ｐゴシック" charset="0"/>
                <a:cs typeface="ＭＳ Ｐゴシック" charset="0"/>
              </a:rPr>
              <a:t>Profile 1.0 </a:t>
            </a:r>
            <a:r>
              <a:rPr lang="en-US" sz="2500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(Ready for Review)</a:t>
            </a:r>
            <a:endParaRPr lang="en-US" sz="2500" dirty="0">
              <a:solidFill>
                <a:srgbClr val="FF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80000"/>
              </a:lnSpc>
            </a:pPr>
            <a:r>
              <a:rPr lang="en-US" sz="2100" b="1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Goal: Review complete by Spring 2012 GAC mtg.</a:t>
            </a:r>
          </a:p>
          <a:p>
            <a:pPr>
              <a:lnSpc>
                <a:spcPct val="80000"/>
              </a:lnSpc>
            </a:pPr>
            <a:r>
              <a:rPr lang="en-US" sz="2500" dirty="0" smtClean="0">
                <a:latin typeface="Calibri" charset="0"/>
                <a:ea typeface="ＭＳ Ｐゴシック" charset="0"/>
                <a:cs typeface="ＭＳ Ｐゴシック" charset="0"/>
              </a:rPr>
              <a:t>GFIPM Crypto Trust Model 2.0 </a:t>
            </a:r>
            <a:r>
              <a:rPr lang="en-US" sz="2500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(Ready for Review)</a:t>
            </a:r>
            <a:endParaRPr lang="en-US" sz="25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latin typeface="Calibri" charset="0"/>
                <a:ea typeface="ＭＳ Ｐゴシック" charset="0"/>
                <a:cs typeface="ＭＳ Ｐゴシック" charset="0"/>
              </a:rPr>
              <a:t>Implementer </a:t>
            </a:r>
            <a:r>
              <a:rPr lang="en-US" sz="2500" dirty="0">
                <a:latin typeface="Calibri" charset="0"/>
                <a:ea typeface="ＭＳ Ｐゴシック" charset="0"/>
                <a:cs typeface="ＭＳ Ｐゴシック" charset="0"/>
              </a:rPr>
              <a:t>Toolkits </a:t>
            </a:r>
            <a:r>
              <a:rPr lang="en-US" sz="2500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(In Progress)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2200" dirty="0">
                <a:latin typeface="Calibri" charset="0"/>
                <a:ea typeface="ＭＳ Ｐゴシック" charset="0"/>
              </a:rPr>
              <a:t>Downloadable sample code and </a:t>
            </a:r>
            <a:r>
              <a:rPr lang="en-US" sz="2200" dirty="0" smtClean="0">
                <a:latin typeface="Calibri" charset="0"/>
                <a:ea typeface="ＭＳ Ｐゴシック" charset="0"/>
              </a:rPr>
              <a:t>instructions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2200" dirty="0" smtClean="0">
                <a:latin typeface="Calibri" charset="0"/>
                <a:ea typeface="ＭＳ Ｐゴシック" charset="0"/>
              </a:rPr>
              <a:t>Available for several popular platforms</a:t>
            </a:r>
            <a:endParaRPr lang="en-US" sz="2200" dirty="0">
              <a:latin typeface="Calibri" charset="0"/>
              <a:ea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500" dirty="0" smtClean="0">
                <a:latin typeface="Calibri" charset="0"/>
                <a:ea typeface="ＭＳ Ｐゴシック" charset="0"/>
                <a:cs typeface="ＭＳ Ｐゴシック" charset="0"/>
              </a:rPr>
              <a:t>Reference </a:t>
            </a:r>
            <a:r>
              <a:rPr lang="en-US" sz="2500" dirty="0">
                <a:latin typeface="Calibri" charset="0"/>
                <a:ea typeface="ＭＳ Ｐゴシック" charset="0"/>
                <a:cs typeface="ＭＳ Ｐゴシック" charset="0"/>
              </a:rPr>
              <a:t>Services </a:t>
            </a:r>
            <a:r>
              <a:rPr lang="en-US" sz="2500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(In Progress)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2200" dirty="0">
                <a:latin typeface="Calibri" charset="0"/>
                <a:ea typeface="ＭＳ Ｐゴシック" charset="0"/>
              </a:rPr>
              <a:t>Will exist in </a:t>
            </a:r>
            <a:r>
              <a:rPr lang="en-US" sz="2200" dirty="0" smtClean="0">
                <a:latin typeface="Calibri" charset="0"/>
                <a:ea typeface="ＭＳ Ｐゴシック" charset="0"/>
              </a:rPr>
              <a:t>GFIPM </a:t>
            </a:r>
            <a:r>
              <a:rPr lang="en-US" sz="2200" dirty="0">
                <a:latin typeface="Calibri" charset="0"/>
                <a:ea typeface="ＭＳ Ｐゴシック" charset="0"/>
              </a:rPr>
              <a:t>Reference Federation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2200" dirty="0">
                <a:latin typeface="Calibri" charset="0"/>
                <a:ea typeface="ＭＳ Ｐゴシック" charset="0"/>
              </a:rPr>
              <a:t>Will provide an online testing tool for each SIP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900" dirty="0">
                <a:latin typeface="Calibri" charset="0"/>
                <a:ea typeface="ＭＳ Ｐゴシック" charset="0"/>
              </a:rPr>
              <a:t>Implementers can test GFIPM </a:t>
            </a:r>
            <a:r>
              <a:rPr lang="en-US" sz="1900" dirty="0" smtClean="0">
                <a:latin typeface="Calibri" charset="0"/>
                <a:ea typeface="ＭＳ Ｐゴシック" charset="0"/>
              </a:rPr>
              <a:t>conformance of their code via Internet</a:t>
            </a:r>
            <a:endParaRPr lang="en-US" sz="1900" dirty="0">
              <a:latin typeface="Calibri" charset="0"/>
              <a:ea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500" dirty="0">
                <a:latin typeface="Calibri" charset="0"/>
                <a:ea typeface="ＭＳ Ｐゴシック" charset="0"/>
                <a:cs typeface="ＭＳ Ｐゴシック" charset="0"/>
              </a:rPr>
              <a:t>Implementation </a:t>
            </a:r>
            <a:r>
              <a:rPr lang="en-US" sz="2500" dirty="0" smtClean="0">
                <a:latin typeface="Calibri" charset="0"/>
                <a:ea typeface="ＭＳ Ｐゴシック" charset="0"/>
                <a:cs typeface="ＭＳ Ｐゴシック" charset="0"/>
              </a:rPr>
              <a:t>Guidance </a:t>
            </a:r>
            <a:r>
              <a:rPr lang="en-US" sz="2500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(TBD/Future)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2200" dirty="0">
                <a:latin typeface="Calibri" charset="0"/>
                <a:ea typeface="ＭＳ Ｐゴシック" charset="0"/>
              </a:rPr>
              <a:t>Comprehensive documentation on planning, implementing, and deploying GFIPM web </a:t>
            </a:r>
            <a:r>
              <a:rPr lang="en-US" sz="2200" dirty="0" smtClean="0">
                <a:latin typeface="Calibri" charset="0"/>
                <a:ea typeface="ＭＳ Ｐゴシック" charset="0"/>
              </a:rPr>
              <a:t>services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2200" dirty="0" smtClean="0">
                <a:latin typeface="Calibri" charset="0"/>
                <a:ea typeface="ＭＳ Ｐゴシック" charset="0"/>
              </a:rPr>
              <a:t>Broader in scope than toolkit instructions</a:t>
            </a:r>
          </a:p>
          <a:p>
            <a:pPr lvl="1"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2200" dirty="0" smtClean="0">
                <a:latin typeface="Calibri" charset="0"/>
                <a:ea typeface="ＭＳ Ｐゴシック" charset="0"/>
              </a:rPr>
              <a:t>Requires production WS implementation experience</a:t>
            </a:r>
            <a:endParaRPr lang="en-US" sz="2200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System-to-System Use Case Example 1</a:t>
            </a:r>
          </a:p>
        </p:txBody>
      </p:sp>
      <p:pic>
        <p:nvPicPr>
          <p:cNvPr id="5" name="Picture 4" descr="RISS Use Case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98" y="1562100"/>
            <a:ext cx="8735685" cy="5059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System-to-System Use Case Example 2</a:t>
            </a:r>
          </a:p>
        </p:txBody>
      </p:sp>
      <p:pic>
        <p:nvPicPr>
          <p:cNvPr id="6" name="Picture 5" descr="RISS Use Case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175" y="1562100"/>
            <a:ext cx="8686800" cy="50311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System-to-System Use Case Example 3</a:t>
            </a:r>
          </a:p>
        </p:txBody>
      </p:sp>
      <p:pic>
        <p:nvPicPr>
          <p:cNvPr id="4" name="Picture 3" descr="RISS Use Case 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40" y="1562100"/>
            <a:ext cx="8713311" cy="50464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System-to-System Use Case Example 4</a:t>
            </a:r>
          </a:p>
        </p:txBody>
      </p:sp>
      <p:pic>
        <p:nvPicPr>
          <p:cNvPr id="5" name="Picture 4" descr="JNET Use Case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06" y="1540192"/>
            <a:ext cx="7676424" cy="49603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System-to-System Use Case Example 5</a:t>
            </a:r>
          </a:p>
        </p:txBody>
      </p:sp>
      <p:pic>
        <p:nvPicPr>
          <p:cNvPr id="4" name="Picture 3" descr="JNET Use Case 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85" y="1417638"/>
            <a:ext cx="8314815" cy="49600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System-to-System Use Case Example 6</a:t>
            </a:r>
          </a:p>
        </p:txBody>
      </p:sp>
      <p:pic>
        <p:nvPicPr>
          <p:cNvPr id="5" name="Picture 4" descr="GFIPM CONNECT Use Case - High Level (2008-05-29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17638"/>
            <a:ext cx="8229600" cy="5243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4D48FE4C711B4499683FC5C77D787A" ma:contentTypeVersion="0" ma:contentTypeDescription="Create a new document." ma:contentTypeScope="" ma:versionID="7dc67d28986d96b3c7cf6e8ffdc0245b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E61FE14A-8922-462F-8C73-0F8ED6C4FCF2}"/>
</file>

<file path=customXml/itemProps2.xml><?xml version="1.0" encoding="utf-8"?>
<ds:datastoreItem xmlns:ds="http://schemas.openxmlformats.org/officeDocument/2006/customXml" ds:itemID="{88B6AF51-AFE1-4A1E-8E45-D227E9500668}"/>
</file>

<file path=customXml/itemProps3.xml><?xml version="1.0" encoding="utf-8"?>
<ds:datastoreItem xmlns:ds="http://schemas.openxmlformats.org/officeDocument/2006/customXml" ds:itemID="{72D9DF8D-F454-47BF-96BA-4D5127E7403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1432</TotalTime>
  <Words>3543</Words>
  <Application>Microsoft Macintosh PowerPoint</Application>
  <PresentationFormat>On-screen Show (4:3)</PresentationFormat>
  <Paragraphs>354</Paragraphs>
  <Slides>35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Visio</vt:lpstr>
      <vt:lpstr>GFIPM Web Services Concept and Normative Standards</vt:lpstr>
      <vt:lpstr>User-to-System Use Case</vt:lpstr>
      <vt:lpstr>System-to-System Use Case</vt:lpstr>
      <vt:lpstr>System-to-System Use Case Example 1</vt:lpstr>
      <vt:lpstr>System-to-System Use Case Example 2</vt:lpstr>
      <vt:lpstr>System-to-System Use Case Example 3</vt:lpstr>
      <vt:lpstr>System-to-System Use Case Example 4</vt:lpstr>
      <vt:lpstr>System-to-System Use Case Example 5</vt:lpstr>
      <vt:lpstr>System-to-System Use Case Example 6</vt:lpstr>
      <vt:lpstr>Recurring Themes in Use Cases</vt:lpstr>
      <vt:lpstr>Service Interaction Models</vt:lpstr>
      <vt:lpstr>Service Interaction Model #1</vt:lpstr>
      <vt:lpstr>Service Interaction Model #2</vt:lpstr>
      <vt:lpstr>Service Interaction Model #3</vt:lpstr>
      <vt:lpstr>Service Interaction Model #4</vt:lpstr>
      <vt:lpstr>Service Interaction Model #5</vt:lpstr>
      <vt:lpstr>Service Interaction Model #6*</vt:lpstr>
      <vt:lpstr>Service Interaction Model #7</vt:lpstr>
      <vt:lpstr>Service Interaction Model #8*</vt:lpstr>
      <vt:lpstr>GFIPM WS Technical Roles (1/2)</vt:lpstr>
      <vt:lpstr>GFIPM WS Technical Roles (2/2)</vt:lpstr>
      <vt:lpstr>GFIPM WS Technical Roles</vt:lpstr>
      <vt:lpstr>Example Use of an ADS</vt:lpstr>
      <vt:lpstr>GFIPM WS Functional Reqs 1-7</vt:lpstr>
      <vt:lpstr>GFIPM WS Functional Reqs 8-13</vt:lpstr>
      <vt:lpstr>Web Services Standards Landscape</vt:lpstr>
      <vt:lpstr>Global Reference Architecture</vt:lpstr>
      <vt:lpstr>Putting it All Together</vt:lpstr>
      <vt:lpstr>GFIPM Deliverables Landscape</vt:lpstr>
      <vt:lpstr>Current State of GFIPM WS Profile</vt:lpstr>
      <vt:lpstr>Normative Language: GFIPM WS SIPs</vt:lpstr>
      <vt:lpstr>GFIPM WS Profile 2.0</vt:lpstr>
      <vt:lpstr>GFIPM Deliverables Landscape</vt:lpstr>
      <vt:lpstr>GFIPM Crypto Trust Model</vt:lpstr>
      <vt:lpstr>Full List of GFIPM WS Deliverables</vt:lpstr>
    </vt:vector>
  </TitlesOfParts>
  <Company>Georgia Tech Research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GFIPM Web Services Status Update</dc:title>
  <dc:creator>Matthew J. Moyer</dc:creator>
  <cp:lastModifiedBy>Matthew J. Moyer</cp:lastModifiedBy>
  <cp:revision>342</cp:revision>
  <dcterms:created xsi:type="dcterms:W3CDTF">2010-11-26T17:57:04Z</dcterms:created>
  <dcterms:modified xsi:type="dcterms:W3CDTF">2011-11-15T18:47:30Z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0x010100BF4D48FE4C711B4499683FC5C77D787A</vt:lpwstr>
  </property>
</Properties>
</file>