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customXml/itemProps1.xml" ContentType="application/vnd.openxmlformats-officedocument.customXmlProperties+xml"/>
  <Default Extension="rels" ContentType="application/vnd.openxmlformats-package.relationship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Default Extension="jpg" ContentType="image/jpe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Default Extension="bin" ContentType="application/vnd.openxmlformats-officedocument.presentationml.printerSettings"/>
  <Default Extension="png" ContentType="image/png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Default Extension="jpeg" ContentType="image/jpeg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3"/>
  </p:notesMasterIdLst>
  <p:sldIdLst>
    <p:sldId id="256" r:id="rId2"/>
    <p:sldId id="271" r:id="rId3"/>
    <p:sldId id="274" r:id="rId4"/>
    <p:sldId id="303" r:id="rId5"/>
    <p:sldId id="273" r:id="rId6"/>
    <p:sldId id="275" r:id="rId7"/>
    <p:sldId id="276" r:id="rId8"/>
    <p:sldId id="277" r:id="rId9"/>
    <p:sldId id="278" r:id="rId10"/>
    <p:sldId id="279" r:id="rId11"/>
    <p:sldId id="290" r:id="rId12"/>
    <p:sldId id="291" r:id="rId13"/>
    <p:sldId id="294" r:id="rId14"/>
    <p:sldId id="292" r:id="rId15"/>
    <p:sldId id="272" r:id="rId16"/>
    <p:sldId id="281" r:id="rId17"/>
    <p:sldId id="282" r:id="rId18"/>
    <p:sldId id="283" r:id="rId19"/>
    <p:sldId id="284" r:id="rId20"/>
    <p:sldId id="288" r:id="rId21"/>
    <p:sldId id="289" r:id="rId22"/>
    <p:sldId id="285" r:id="rId23"/>
    <p:sldId id="286" r:id="rId24"/>
    <p:sldId id="304" r:id="rId25"/>
    <p:sldId id="305" r:id="rId26"/>
    <p:sldId id="306" r:id="rId27"/>
    <p:sldId id="307" r:id="rId28"/>
    <p:sldId id="308" r:id="rId29"/>
    <p:sldId id="309" r:id="rId30"/>
    <p:sldId id="310" r:id="rId31"/>
    <p:sldId id="287" r:id="rId32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B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058" autoAdjust="0"/>
  </p:normalViewPr>
  <p:slideViewPr>
    <p:cSldViewPr snapToGrid="0" snapToObjects="1">
      <p:cViewPr varScale="1">
        <p:scale>
          <a:sx n="55" d="100"/>
          <a:sy n="55" d="100"/>
        </p:scale>
        <p:origin x="-177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customXml" Target="../customXml/item1.xml"/><Relationship Id="rId21" Type="http://schemas.openxmlformats.org/officeDocument/2006/relationships/slide" Target="slides/slide20.xml"/><Relationship Id="rId3" Type="http://schemas.openxmlformats.org/officeDocument/2006/relationships/slide" Target="slides/slide2.xml"/><Relationship Id="rId34" Type="http://schemas.openxmlformats.org/officeDocument/2006/relationships/printerSettings" Target="printerSettings/printerSettings1.bin"/><Relationship Id="rId25" Type="http://schemas.openxmlformats.org/officeDocument/2006/relationships/slide" Target="slides/slide24.xml"/><Relationship Id="rId7" Type="http://schemas.openxmlformats.org/officeDocument/2006/relationships/slide" Target="slides/slide6.xml"/><Relationship Id="rId33" Type="http://schemas.openxmlformats.org/officeDocument/2006/relationships/notesMaster" Target="notesMasters/notesMaster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8" Type="http://schemas.openxmlformats.org/officeDocument/2006/relationships/tableStyles" Target="tableStyles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41" Type="http://schemas.openxmlformats.org/officeDocument/2006/relationships/customXml" Target="../customXml/item3.xml"/><Relationship Id="rId24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32" Type="http://schemas.openxmlformats.org/officeDocument/2006/relationships/slide" Target="slides/slide3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7" Type="http://schemas.openxmlformats.org/officeDocument/2006/relationships/theme" Target="theme/theme1.xml"/><Relationship Id="rId40" Type="http://schemas.openxmlformats.org/officeDocument/2006/relationships/customXml" Target="../customXml/item2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5" Type="http://schemas.openxmlformats.org/officeDocument/2006/relationships/slide" Target="slides/slide4.xml"/><Relationship Id="rId36" Type="http://schemas.openxmlformats.org/officeDocument/2006/relationships/viewProps" Target="viewProps.xml"/><Relationship Id="rId15" Type="http://schemas.openxmlformats.org/officeDocument/2006/relationships/slide" Target="slides/slide14.xml"/><Relationship Id="rId31" Type="http://schemas.openxmlformats.org/officeDocument/2006/relationships/slide" Target="slides/slide3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" Type="http://schemas.openxmlformats.org/officeDocument/2006/relationships/slide" Target="slides/slide3.xml"/><Relationship Id="rId30" Type="http://schemas.openxmlformats.org/officeDocument/2006/relationships/slide" Target="slides/slide29.xml"/><Relationship Id="rId9" Type="http://schemas.openxmlformats.org/officeDocument/2006/relationships/slide" Target="slides/slide8.xml"/><Relationship Id="rId35" Type="http://schemas.openxmlformats.org/officeDocument/2006/relationships/presProps" Target="presProps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05355F-AC97-1349-8E93-D8B82735C135}" type="datetimeFigureOut">
              <a:rPr lang="en-US" smtClean="0"/>
              <a:t>11/16/11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9B6755-0FD0-3A49-86E1-0E03939B1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889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This is the historical timeline of GFIPM web services development to</a:t>
            </a:r>
            <a:r>
              <a:rPr lang="en-US" baseline="0" dirty="0" smtClean="0"/>
              <a:t> date</a:t>
            </a:r>
            <a:r>
              <a:rPr lang="en-US" dirty="0" smtClean="0"/>
              <a:t>.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We wrote the CONOPS doc throughout 2009.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In 2010 we developed a solid</a:t>
            </a:r>
            <a:r>
              <a:rPr lang="en-US" baseline="0" dirty="0" smtClean="0"/>
              <a:t> draft web services spec.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It was reviewed by several WS experts, both within Global and by vendors (IBM, Microsoft).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We spent most of 2011 refining the spec and confirming implementability of it.</a:t>
            </a:r>
          </a:p>
          <a:p>
            <a:pPr marL="1085850" lvl="2" indent="-171450">
              <a:buFontTx/>
              <a:buChar char="•"/>
            </a:pPr>
            <a:r>
              <a:rPr lang="en-US" baseline="0" dirty="0" smtClean="0"/>
              <a:t>We used several prominent development platforms: Java Metro, .NET 3.5, and .NET 4.0.</a:t>
            </a:r>
          </a:p>
          <a:p>
            <a:pPr marL="1543050" lvl="3" indent="-171450">
              <a:buFontTx/>
              <a:buChar char="•"/>
            </a:pPr>
            <a:r>
              <a:rPr lang="en-US" baseline="0" dirty="0" smtClean="0"/>
              <a:t>Metro is the most mature and most commonly used Java-based WS platform.</a:t>
            </a:r>
          </a:p>
          <a:p>
            <a:pPr marL="1543050" lvl="3" indent="-171450">
              <a:buFontTx/>
              <a:buChar char="•"/>
            </a:pPr>
            <a:r>
              <a:rPr lang="en-US" baseline="0" dirty="0" smtClean="0"/>
              <a:t>It is open source, and several vendor products (including IBM’s) use it.</a:t>
            </a:r>
          </a:p>
          <a:p>
            <a:pPr marL="1085850" lvl="2" indent="-171450">
              <a:buFontTx/>
              <a:buChar char="•"/>
            </a:pPr>
            <a:r>
              <a:rPr lang="en-US" dirty="0" smtClean="0"/>
              <a:t>Our goals were conformance</a:t>
            </a:r>
            <a:r>
              <a:rPr lang="en-US" baseline="0" dirty="0" smtClean="0"/>
              <a:t> (i.e. implementability of the spec) and interoperability between platforms.</a:t>
            </a:r>
          </a:p>
          <a:p>
            <a:pPr marL="1085850" lvl="2" indent="-171450">
              <a:buFontTx/>
              <a:buChar char="•"/>
            </a:pPr>
            <a:r>
              <a:rPr lang="en-US" baseline="0" dirty="0" smtClean="0"/>
              <a:t>We encountered many issues and challenges during that process. We will discuss them in the next few slides.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We how</a:t>
            </a:r>
            <a:r>
              <a:rPr lang="en-US" baseline="0" dirty="0" smtClean="0"/>
              <a:t> have a “1.0 DRAFT” version ready for review by Global.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B6755-0FD0-3A49-86E1-0E03939B1E8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8928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This is a signature validation problem within a .NET 4.0 WSP.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It</a:t>
            </a:r>
            <a:r>
              <a:rPr lang="en-US" baseline="0" dirty="0" smtClean="0"/>
              <a:t> manifests whenever the Delegate element appears in a SAML assertion.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This happens for every SAML assertion in GFIPM web services.</a:t>
            </a:r>
            <a:endParaRPr lang="en-US" dirty="0" smtClean="0"/>
          </a:p>
          <a:p>
            <a:pPr marL="171450" indent="-171450">
              <a:buFontTx/>
              <a:buChar char="•"/>
            </a:pPr>
            <a:r>
              <a:rPr lang="en-US" dirty="0" smtClean="0"/>
              <a:t>We have resolved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B6755-0FD0-3A49-86E1-0E03939B1E8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7482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The Metro WSP was not validating the SAML Delegate element in SAML assertions.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We have resolved it via development of a custom plugin.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B6755-0FD0-3A49-86E1-0E03939B1E8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9607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This is an outstanding issue that manifests</a:t>
            </a:r>
            <a:r>
              <a:rPr lang="en-US" baseline="0" dirty="0" smtClean="0"/>
              <a:t> in all .NET 4.0 web services endpoints.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.NET 4.0 violates the WS-Security SAML Token Profile (version 1.1) by not supporting a “Security Token Reference Transform”.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It works OK as long as both endpoints use .NET 4.0.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This is a showstopper for interoperability between .NET 4.0 and any other platform.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We have notified Microsoft of the problem.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This problem existed in .NET 3.5, but has been patched.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It reappeared in .NET 4.0.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Microsoft does not plan to issue a patch for .NET 4.0 in the near future, but will fix it in .NET 4.5.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We will provide support for GFIPM web services on .NET 4.5 when it is released.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GFIPM support for .NET 4.0 is TBD, pending action by Microsoft.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B6755-0FD0-3A49-86E1-0E03939B1E8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5907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This is a digital signature interoperability problem between Metro and .NET.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It manifests when a SAML assertion is included in the SOAP</a:t>
            </a:r>
            <a:r>
              <a:rPr lang="en-US" baseline="0" dirty="0" smtClean="0"/>
              <a:t> header.</a:t>
            </a:r>
            <a:endParaRPr lang="en-US" dirty="0" smtClean="0"/>
          </a:p>
          <a:p>
            <a:pPr marL="171450" indent="-171450">
              <a:buFontTx/>
              <a:buChar char="•"/>
            </a:pPr>
            <a:r>
              <a:rPr lang="en-US" dirty="0" smtClean="0"/>
              <a:t>We need to fix this, because a SAML assertion must</a:t>
            </a:r>
            <a:r>
              <a:rPr lang="en-US" baseline="0" dirty="0" smtClean="0"/>
              <a:t> be cryptographically bound to the SOAP header of the message in which it is used.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If not, then it would be possible in theory to reuse the SAML assertion in a replay attack against the user.</a:t>
            </a:r>
            <a:endParaRPr lang="en-US" dirty="0" smtClean="0"/>
          </a:p>
          <a:p>
            <a:pPr marL="171450" indent="-171450">
              <a:buFontTx/>
              <a:buChar char="•"/>
            </a:pPr>
            <a:r>
              <a:rPr lang="en-US" dirty="0" smtClean="0"/>
              <a:t>It</a:t>
            </a:r>
            <a:r>
              <a:rPr lang="en-US" baseline="0" dirty="0" smtClean="0"/>
              <a:t> is still under investigation.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B6755-0FD0-3A49-86E1-0E03939B1E8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5914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We have full interoperability between Metro, .NET 3.5, and .NET 4.0 for Model</a:t>
            </a:r>
            <a:r>
              <a:rPr lang="en-US" baseline="0" dirty="0" smtClean="0"/>
              <a:t> #1 (without user).</a:t>
            </a:r>
            <a:endParaRPr lang="en-US" dirty="0" smtClean="0"/>
          </a:p>
          <a:p>
            <a:pPr marL="171450" indent="-171450">
              <a:buFontTx/>
              <a:buChar char="•"/>
            </a:pPr>
            <a:r>
              <a:rPr lang="en-US" dirty="0" smtClean="0"/>
              <a:t>Aside from the outstanding</a:t>
            </a:r>
            <a:r>
              <a:rPr lang="en-US" baseline="0" dirty="0" smtClean="0"/>
              <a:t> issues on the previous two slides, we have achieved full interoperability between Metro and .NET 3.5 for Model #2 (with user.)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We have confirmed that .NET 4.0 cannot interoperate with .NET 3.5 or Metro for Model #2 unless MS issues a patch.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Our next step is to develop implementer tools based on the prototypes that we have developed, for .NET 3.5 and Metro.</a:t>
            </a:r>
          </a:p>
          <a:p>
            <a:pPr marL="171450" indent="-171450">
              <a:buFontTx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B6755-0FD0-3A49-86E1-0E03939B1E8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6683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When</a:t>
            </a:r>
            <a:r>
              <a:rPr lang="en-US" baseline="0" dirty="0" smtClean="0"/>
              <a:t> we started the GFIPM demo project in 2006, we identified three conceptual integration points that any implementer must address in the U-to-S use case.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SSO IIP: Integrates with existing authentication system for the implementing agency’s users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Attribute Repository IIP: Allows the IDP to look up source attribute data for generating SAML assertions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Protected Resource IIP: Allows the implementer to “GFIPM-Enable” protected resources.</a:t>
            </a:r>
          </a:p>
          <a:p>
            <a:pPr marL="1085850" lvl="2" indent="-171450">
              <a:buFontTx/>
              <a:buChar char="•"/>
            </a:pPr>
            <a:r>
              <a:rPr lang="en-US" baseline="0" dirty="0" smtClean="0"/>
              <a:t>This is the process of enabling the resource or application to use SAML assertions as the basis for access control decisions.</a:t>
            </a:r>
          </a:p>
          <a:p>
            <a:pPr marL="171450" lvl="0" indent="-171450">
              <a:buFontTx/>
              <a:buChar char="•"/>
            </a:pPr>
            <a:r>
              <a:rPr lang="en-US" baseline="0" dirty="0" smtClean="0"/>
              <a:t>In the S-to-S use case, there are similar logical, conceptual IIPs.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Note that these are NOT the actual APIs. The API details differ by platform.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B6755-0FD0-3A49-86E1-0E03939B1E8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3886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Both the WSC and the WSP must have a “Data Payload</a:t>
            </a:r>
            <a:r>
              <a:rPr lang="en-US" baseline="0" dirty="0" smtClean="0"/>
              <a:t> IIP”.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This enables the implementer to bind the data payload to the GFIPM secure transport mechanism.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This IIP is literally where the NIEM IEPD meets GFIPM.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The WSC must provide stubs to the WSP’s WSDL interface.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The WSP must provide callback stubs for implementing the content-related application logic.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B6755-0FD0-3A49-86E1-0E03939B1E8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649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The WSP must have an integration point through which the implementer can implement access control logic.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Currently,</a:t>
            </a:r>
            <a:r>
              <a:rPr lang="en-US" baseline="0" dirty="0" smtClean="0"/>
              <a:t> this IIP includes interfaces that allow the implementer to look up attributes about the WSC and the user.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WSC’s entity attributes are in the Trust Fabric.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User’s attributes are in the SAML assertion.</a:t>
            </a:r>
          </a:p>
          <a:p>
            <a:pPr marL="171450" lvl="0" indent="-171450">
              <a:buFontTx/>
              <a:buChar char="•"/>
            </a:pPr>
            <a:r>
              <a:rPr lang="en-US" baseline="0" dirty="0" smtClean="0"/>
              <a:t>We are working on a more advanced framework for privacy and authorization, based on XACML.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XACML</a:t>
            </a:r>
            <a:r>
              <a:rPr lang="en-US" baseline="0" dirty="0" smtClean="0"/>
              <a:t> = eXtensible Access Control Markup Language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Framework includes terms such as PDP, PEP, etc.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The goal of this framework is to externalize access control policy, i.e. factor it out of application source code.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We have built a prototype GFIPM web services that uses this framework.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B6755-0FD0-3A49-86E1-0E03939B1E8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3166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baseline="0" dirty="0" smtClean="0"/>
              <a:t>We developed a prototype of GBI JIMnet that uses GFIPM web services and a XACML framework.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This work was funded by BJA through the National Center for State Courts.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This diagram depicts the architecture of the prototype.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Note that the WSP acts as a XACML PEP, and exists within a broader</a:t>
            </a:r>
            <a:r>
              <a:rPr lang="en-US" baseline="0" dirty="0" smtClean="0"/>
              <a:t> enterprise XACML framework.</a:t>
            </a:r>
          </a:p>
          <a:p>
            <a:pPr marL="171450" lvl="0" indent="-171450">
              <a:buFontTx/>
              <a:buChar char="•"/>
            </a:pPr>
            <a:r>
              <a:rPr lang="en-US" baseline="0" dirty="0" smtClean="0"/>
              <a:t>We will talk more about this project during a later session.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B6755-0FD0-3A49-86E1-0E03939B1E8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9313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We have already discussed the need for an ADS.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Required for conformance to SAML assertion processing rules. (No assertion forwarding</a:t>
            </a:r>
            <a:r>
              <a:rPr lang="en-US" baseline="0" dirty="0" smtClean="0"/>
              <a:t> is permitted.)</a:t>
            </a:r>
          </a:p>
          <a:p>
            <a:pPr marL="171450" lvl="0" indent="-171450">
              <a:buFontTx/>
              <a:buChar char="•"/>
            </a:pPr>
            <a:r>
              <a:rPr lang="en-US" baseline="0" dirty="0" smtClean="0"/>
              <a:t>Any GFIPM WS transaction that is performed on a user’s behalf must involve the issuance of a SAML assertion by an ADS.</a:t>
            </a:r>
          </a:p>
          <a:p>
            <a:pPr marL="171450" lvl="0" indent="-171450">
              <a:buFontTx/>
              <a:buChar char="•"/>
            </a:pPr>
            <a:r>
              <a:rPr lang="en-US" baseline="0" dirty="0" smtClean="0"/>
              <a:t>An ADS is always co-located with an IDP. It serves much the same purpose as an IDP.</a:t>
            </a:r>
          </a:p>
          <a:p>
            <a:pPr marL="171450" lvl="0" indent="-171450">
              <a:buFontTx/>
              <a:buChar char="•"/>
            </a:pPr>
            <a:r>
              <a:rPr lang="en-US" baseline="0" dirty="0" smtClean="0"/>
              <a:t>We have designed the normative ADS language to NOT require that an ADS have access to the IDP’s attribute store.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This was a practical decision, intended to keep the ADS as lightweight and easy to deploy as possible.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Because of this, the ADS can only revise and re-sign existing assertions. It CANNOT create new assertions.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B6755-0FD0-3A49-86E1-0E03939B1E8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8406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The scope of the conformance and interoperability challenge is large.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This diagram depicts all</a:t>
            </a:r>
            <a:r>
              <a:rPr lang="en-US" baseline="0" dirty="0" smtClean="0"/>
              <a:t> of the relationships that we tested for Federated Service Interaction Model #1.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This model does not include a user.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In the normative language, this model is covered by the GFIPM WS Consumer-Provider SIP.</a:t>
            </a:r>
          </a:p>
          <a:p>
            <a:pPr marL="171450" lvl="0" indent="-171450">
              <a:buFontTx/>
              <a:buChar char="•"/>
            </a:pPr>
            <a:r>
              <a:rPr lang="en-US" baseline="0" dirty="0" smtClean="0"/>
              <a:t>For every additional platform that we introduce, the scope grows geometrically (n-squared).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B6755-0FD0-3A49-86E1-0E03939B1E8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9377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This is an example of how GFIPM web services actually work, in the case where a</a:t>
            </a:r>
            <a:r>
              <a:rPr lang="en-US" baseline="0" dirty="0" smtClean="0"/>
              <a:t> SAML assertion must be “forwarded”.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It depicts a RISS user accessing a CISA application, which accesses an FBI CJIS query service, which queries multiple data sources.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At each successive step, the WSC must return to the user’s ADS and get a new assertion targeted towards the appropriate WSP.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B6755-0FD0-3A49-86E1-0E03939B1E8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1248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We plan to abstract away as much ADS detail as possible from the WSC, to relive the application</a:t>
            </a:r>
            <a:r>
              <a:rPr lang="en-US" baseline="0" dirty="0" smtClean="0"/>
              <a:t> developer of this burden.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This includes abstracting away the identification of the appropriate ADS and dispatching to the ADS.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Details are TBD.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B6755-0FD0-3A49-86E1-0E03939B1E8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8915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All GFIPM web services require the use of GFIPM Trust</a:t>
            </a:r>
            <a:r>
              <a:rPr lang="en-US" baseline="0" dirty="0" smtClean="0"/>
              <a:t> Fabric.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At</a:t>
            </a:r>
            <a:r>
              <a:rPr lang="en-US" baseline="0" dirty="0" smtClean="0"/>
              <a:t> any given time, the latest version of the TF</a:t>
            </a:r>
            <a:r>
              <a:rPr lang="en-US" dirty="0" smtClean="0"/>
              <a:t> defines the current list of trusted agencies</a:t>
            </a:r>
            <a:r>
              <a:rPr lang="en-US" baseline="0" dirty="0" smtClean="0"/>
              <a:t> and systems within</a:t>
            </a:r>
            <a:r>
              <a:rPr lang="en-US" dirty="0" smtClean="0"/>
              <a:t> the federation.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None of the major web services platforms support the Trust Fabric concept.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They support</a:t>
            </a:r>
            <a:r>
              <a:rPr lang="en-US" baseline="0" dirty="0" smtClean="0"/>
              <a:t> a more traditional local certificate store concept.</a:t>
            </a:r>
          </a:p>
          <a:p>
            <a:pPr marL="171450" lvl="0" indent="-171450">
              <a:buFontTx/>
              <a:buChar char="•"/>
            </a:pPr>
            <a:r>
              <a:rPr lang="en-US" baseline="0" dirty="0" smtClean="0"/>
              <a:t>We need to provide tools that allow GFIPM TF to be consumed and used seamlessly on these platforms.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We have already prototyped these tools.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B6755-0FD0-3A49-86E1-0E03939B1E8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7396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B6755-0FD0-3A49-86E1-0E03939B1E8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190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Here is the set of</a:t>
            </a:r>
            <a:r>
              <a:rPr lang="en-US" baseline="0" dirty="0" smtClean="0"/>
              <a:t> interoperability test cases for Interaction Model #2.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This model includes a user.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In normative language, this model is the GFIPM WS User-Consumer-Provider SIP.</a:t>
            </a:r>
          </a:p>
          <a:p>
            <a:pPr marL="171450" lvl="0" indent="-171450">
              <a:buFontTx/>
              <a:buChar char="•"/>
            </a:pPr>
            <a:r>
              <a:rPr lang="en-US" baseline="0" dirty="0" smtClean="0"/>
              <a:t>This challenge also grows geometrically, but is (at least) twice as complex as the first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B6755-0FD0-3A49-86E1-0E03939B1E8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937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The next few slides illustrate</a:t>
            </a:r>
            <a:r>
              <a:rPr lang="en-US" baseline="0" dirty="0" smtClean="0"/>
              <a:t> some of the specific issues that we have identified.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These issues involve extremely “deep” technical details.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For each issue, we have tried to summarize why it is important that we fix the problem.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Most of the issues that we will show have been resolved.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Some are still outstanding, and at least one requires a vendor to fix a bug.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This issue is related to the digital signature of a SAML assertion within a SOAP header, on the Metro platform.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B6755-0FD0-3A49-86E1-0E03939B1E8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162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This issue relates to the creation of a delegated SAML assertion by a Metro ADS.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We fixed it with a custom-code workaround.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B6755-0FD0-3A49-86E1-0E03939B1E8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620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This issue is related</a:t>
            </a:r>
            <a:r>
              <a:rPr lang="en-US" baseline="0" dirty="0" smtClean="0"/>
              <a:t> to the generation of SAML assertions on a Metro ADS.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We fixed it with a custom-code workaround.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B6755-0FD0-3A49-86E1-0E03939B1E8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5302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This issue involves</a:t>
            </a:r>
            <a:r>
              <a:rPr lang="en-US" baseline="0" dirty="0" smtClean="0"/>
              <a:t> the use of WS-SecurityPolicy to expose certain security policy requirements of a WSP.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It is possible to use WS-SecurityPolicy to express many of the normative requirements in the GFIPM WS spec.</a:t>
            </a:r>
          </a:p>
          <a:p>
            <a:pPr marL="171450" lvl="0" indent="-171450">
              <a:buFontTx/>
              <a:buChar char="•"/>
            </a:pPr>
            <a:r>
              <a:rPr lang="en-US" baseline="0" dirty="0" smtClean="0"/>
              <a:t>In theory, it is possible to use the same WS-SecurityPolicy language for any WSP on any platform.</a:t>
            </a:r>
          </a:p>
          <a:p>
            <a:pPr marL="171450" lvl="0" indent="-171450">
              <a:buFontTx/>
              <a:buChar char="•"/>
            </a:pPr>
            <a:r>
              <a:rPr lang="en-US" baseline="0" dirty="0" smtClean="0"/>
              <a:t>In practice this is not always possible. We have tweaked the spec and added some examples to illustrate one way – but not necessarily the only way – to express certain requirements.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B6755-0FD0-3A49-86E1-0E03939B1E8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0695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This issue is strictly related to GRA RS WS-SIP conformance.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It has been resolved.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B6755-0FD0-3A49-86E1-0E03939B1E8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8753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This is a Metro-specific problem related to the XML validation of a SAML assertion within a SOAP header.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We have resolved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B6755-0FD0-3A49-86E1-0E03939B1E8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46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01028-275E-B949-A362-E81DC0BC1C5F}" type="datetime1">
              <a:rPr lang="en-US" smtClean="0"/>
              <a:pPr/>
              <a:t>11/16/11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B85C-7688-654E-9F48-327831A645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518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FCAC-2DBE-CE49-BA5D-53713BAA0EBA}" type="datetime1">
              <a:rPr lang="en-US" smtClean="0"/>
              <a:pPr/>
              <a:t>11/16/11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F1FF2-8E0D-F845-981A-55DDA14070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480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A71DA-748C-1941-92C4-5743ED00169E}" type="datetime1">
              <a:rPr lang="en-US" smtClean="0"/>
              <a:pPr/>
              <a:t>11/16/11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536D-4CD0-834B-88CA-1CE4DE2776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654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5125F-D555-7B45-92DB-4F4DCFC3FF5F}" type="datetime1">
              <a:rPr lang="en-US" smtClean="0"/>
              <a:pPr/>
              <a:t>11/16/11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3EBAE-F6EC-6A46-8287-ECDF4103C6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317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81FFC-F7EC-C848-9D45-F797A39462B4}" type="datetime1">
              <a:rPr lang="en-US" smtClean="0"/>
              <a:pPr/>
              <a:t>11/16/11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2AB45-A50C-F04B-AA02-C4AAE451B3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18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02712-CF7B-7949-AA39-EAEDC5526F08}" type="datetime1">
              <a:rPr lang="en-US" smtClean="0"/>
              <a:pPr/>
              <a:t>11/16/11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4258-4607-C64A-9AAE-1CB788CB71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380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B94A3-08B6-E049-A58C-7C573D4C6345}" type="datetime1">
              <a:rPr lang="en-US" smtClean="0"/>
              <a:pPr/>
              <a:t>11/16/11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8C79D-58FA-3E4F-A890-E1F01BD5E9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227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FEBB0-DF52-4243-8CEB-CC769D89A537}" type="datetime1">
              <a:rPr lang="en-US" smtClean="0"/>
              <a:pPr/>
              <a:t>11/16/11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0B647-2A0B-B840-9B0B-2BA69777D7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561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4DDBB-0948-584C-960A-CF7BA1695A2E}" type="datetime1">
              <a:rPr lang="en-US" smtClean="0"/>
              <a:pPr/>
              <a:t>11/16/11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548DE-54F1-F14D-9F45-3C55B2E02B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406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84BBC-33F6-334D-B8DB-804DB1A640AE}" type="datetime1">
              <a:rPr lang="en-US" smtClean="0"/>
              <a:pPr/>
              <a:t>11/16/11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7BAFB-5E80-7A48-9A7F-C38884BA32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41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60614-8601-1548-9CEA-7A004B2813D2}" type="datetime1">
              <a:rPr lang="en-US" smtClean="0"/>
              <a:pPr/>
              <a:t>11/16/11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2CBE1-D198-884B-9EDE-27D4D92C85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290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81614-A047-3E45-952B-3EE44F2F0B7B}" type="datetime1">
              <a:rPr lang="en-US" smtClean="0"/>
              <a:pPr/>
              <a:t>11/16/11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4679F-3BBB-1F4E-A440-6E248DA9C4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912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ctrTitle"/>
          </p:nvPr>
        </p:nvSpPr>
        <p:spPr>
          <a:xfrm>
            <a:off x="685800" y="2377392"/>
            <a:ext cx="7772400" cy="1470025"/>
          </a:xfrm>
        </p:spPr>
        <p:txBody>
          <a:bodyPr/>
          <a:lstStyle/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GFIPM Web Services</a:t>
            </a:r>
            <a:b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Implementation Status Update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03372"/>
            <a:ext cx="6400800" cy="1752600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GFIPM Delivery Team Meeting</a:t>
            </a:r>
          </a:p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November 2011</a:t>
            </a:r>
            <a:endParaRPr lang="en-US" dirty="0">
              <a:solidFill>
                <a:schemeClr val="tx1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" name="Picture 14" descr="justice_l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71500"/>
            <a:ext cx="1782763" cy="180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6" descr="globaljusti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13" y="539750"/>
            <a:ext cx="1995487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dhs_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963" y="571500"/>
            <a:ext cx="1849437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gfipm-header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0720"/>
            <a:ext cx="9144000" cy="10972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Issues Identified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3250" y="5789831"/>
            <a:ext cx="8083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Why does this matter?</a:t>
            </a:r>
          </a:p>
          <a:p>
            <a:r>
              <a:rPr lang="en-US" dirty="0" smtClean="0">
                <a:sym typeface="Wingdings"/>
              </a:rPr>
              <a:t> </a:t>
            </a:r>
            <a:r>
              <a:rPr lang="en-US" dirty="0">
                <a:sym typeface="Wingdings"/>
              </a:rPr>
              <a:t>Required for </a:t>
            </a:r>
            <a:r>
              <a:rPr lang="en-US" dirty="0" smtClean="0">
                <a:sym typeface="Wingdings"/>
              </a:rPr>
              <a:t>secure, interoperable </a:t>
            </a:r>
            <a:r>
              <a:rPr lang="en-US" dirty="0">
                <a:sym typeface="Wingdings"/>
              </a:rPr>
              <a:t>handling of user attributes in WS messages</a:t>
            </a:r>
            <a:endParaRPr lang="en-US" dirty="0"/>
          </a:p>
        </p:txBody>
      </p:sp>
      <p:pic>
        <p:nvPicPr>
          <p:cNvPr id="9" name="Picture 8" descr="Screen shot 2011-11-14 at 9.41.59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7637"/>
            <a:ext cx="8229600" cy="2141951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198578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Issues Identified</a:t>
            </a:r>
          </a:p>
        </p:txBody>
      </p:sp>
      <p:pic>
        <p:nvPicPr>
          <p:cNvPr id="3" name="Picture 2" descr="Screen shot 2011-11-14 at 9.18.2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7637"/>
            <a:ext cx="8229600" cy="2090057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603250" y="5789831"/>
            <a:ext cx="8083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Why does this matter?</a:t>
            </a:r>
          </a:p>
          <a:p>
            <a:r>
              <a:rPr lang="en-US" dirty="0" smtClean="0">
                <a:sym typeface="Wingdings"/>
              </a:rPr>
              <a:t> </a:t>
            </a:r>
            <a:r>
              <a:rPr lang="en-US" dirty="0">
                <a:sym typeface="Wingdings"/>
              </a:rPr>
              <a:t>Required </a:t>
            </a:r>
            <a:r>
              <a:rPr lang="en-US" dirty="0" smtClean="0">
                <a:sym typeface="Wingdings"/>
              </a:rPr>
              <a:t>for secure, </a:t>
            </a:r>
            <a:r>
              <a:rPr lang="en-US" dirty="0">
                <a:sym typeface="Wingdings"/>
              </a:rPr>
              <a:t>interoperable handling of user attributes in WS messages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707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Issues Identified</a:t>
            </a:r>
          </a:p>
        </p:txBody>
      </p:sp>
      <p:pic>
        <p:nvPicPr>
          <p:cNvPr id="3" name="Picture 2" descr="Screen shot 2011-11-14 at 9.18.38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7637"/>
            <a:ext cx="8229600" cy="2345909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603250" y="5789831"/>
            <a:ext cx="8083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Why does this matter?</a:t>
            </a:r>
          </a:p>
          <a:p>
            <a:r>
              <a:rPr lang="en-US" dirty="0" smtClean="0">
                <a:sym typeface="Wingdings"/>
              </a:rPr>
              <a:t> </a:t>
            </a:r>
            <a:r>
              <a:rPr lang="en-US" dirty="0">
                <a:sym typeface="Wingdings"/>
              </a:rPr>
              <a:t>Required for </a:t>
            </a:r>
            <a:r>
              <a:rPr lang="en-US" dirty="0" smtClean="0">
                <a:sym typeface="Wingdings"/>
              </a:rPr>
              <a:t>secure, interoperable </a:t>
            </a:r>
            <a:r>
              <a:rPr lang="en-US" dirty="0">
                <a:sym typeface="Wingdings"/>
              </a:rPr>
              <a:t>handling of user attributes in WS messages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707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Issues Identified</a:t>
            </a:r>
          </a:p>
        </p:txBody>
      </p:sp>
      <p:pic>
        <p:nvPicPr>
          <p:cNvPr id="3" name="Picture 2" descr="Screen shot 2011-11-14 at 9.19.15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7638"/>
            <a:ext cx="8229600" cy="2850160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603250" y="5789831"/>
            <a:ext cx="8083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Why does this matter?</a:t>
            </a:r>
          </a:p>
          <a:p>
            <a:r>
              <a:rPr lang="en-US" dirty="0" smtClean="0">
                <a:sym typeface="Wingdings"/>
              </a:rPr>
              <a:t> </a:t>
            </a:r>
            <a:r>
              <a:rPr lang="en-US" dirty="0">
                <a:sym typeface="Wingdings"/>
              </a:rPr>
              <a:t>Required for </a:t>
            </a:r>
            <a:r>
              <a:rPr lang="en-US" dirty="0" smtClean="0">
                <a:sym typeface="Wingdings"/>
              </a:rPr>
              <a:t>secure, interoperable </a:t>
            </a:r>
            <a:r>
              <a:rPr lang="en-US" dirty="0">
                <a:sym typeface="Wingdings"/>
              </a:rPr>
              <a:t>handling of user attributes in WS messages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707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Issues Identified</a:t>
            </a:r>
          </a:p>
        </p:txBody>
      </p:sp>
      <p:pic>
        <p:nvPicPr>
          <p:cNvPr id="3" name="Picture 2" descr="Screen shot 2011-11-14 at 9.19.04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7638"/>
            <a:ext cx="8229600" cy="2128020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603250" y="5789831"/>
            <a:ext cx="8083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Why does this matter?</a:t>
            </a:r>
          </a:p>
          <a:p>
            <a:r>
              <a:rPr lang="en-US" dirty="0" smtClean="0">
                <a:sym typeface="Wingdings"/>
              </a:rPr>
              <a:t> </a:t>
            </a:r>
            <a:r>
              <a:rPr lang="en-US" dirty="0">
                <a:sym typeface="Wingdings"/>
              </a:rPr>
              <a:t>Required </a:t>
            </a:r>
            <a:r>
              <a:rPr lang="en-US" dirty="0" smtClean="0">
                <a:sym typeface="Wingdings"/>
              </a:rPr>
              <a:t>to prevent replay attacks using SAML assertions for GFIPM users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707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Status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Version 1.0 of spec ready for review</a:t>
            </a:r>
          </a:p>
          <a:p>
            <a:pPr lvl="1"/>
            <a:r>
              <a:rPr lang="en-US" dirty="0" smtClean="0"/>
              <a:t>Implementability confirmed on multiple platforms</a:t>
            </a:r>
          </a:p>
          <a:p>
            <a:r>
              <a:rPr lang="en-US" dirty="0" smtClean="0"/>
              <a:t>Significant implementation experience</a:t>
            </a:r>
          </a:p>
          <a:p>
            <a:pPr lvl="1"/>
            <a:r>
              <a:rPr lang="en-US" dirty="0" smtClean="0"/>
              <a:t>Java Metro, .NET 3.5, .NET 4.0</a:t>
            </a:r>
          </a:p>
          <a:p>
            <a:pPr lvl="1"/>
            <a:r>
              <a:rPr lang="en-US" dirty="0" smtClean="0"/>
              <a:t>Achieved interoperability </a:t>
            </a:r>
            <a:r>
              <a:rPr lang="en-US" dirty="0"/>
              <a:t>a</a:t>
            </a:r>
            <a:r>
              <a:rPr lang="en-US" dirty="0" smtClean="0"/>
              <a:t>cross platforms</a:t>
            </a:r>
          </a:p>
          <a:p>
            <a:pPr lvl="2"/>
            <a:r>
              <a:rPr lang="en-US" dirty="0" smtClean="0"/>
              <a:t>Validated all SIPs that have normative language in v. 1.0 of spec</a:t>
            </a:r>
          </a:p>
          <a:p>
            <a:pPr lvl="2"/>
            <a:r>
              <a:rPr lang="en-US" dirty="0" smtClean="0"/>
              <a:t>Metro and .NET 3.5: close to full interoperability</a:t>
            </a:r>
          </a:p>
          <a:p>
            <a:pPr lvl="2"/>
            <a:r>
              <a:rPr lang="en-US" dirty="0" smtClean="0"/>
              <a:t>Problem with .NET 4.0 (on hold pending MS patch)</a:t>
            </a:r>
          </a:p>
          <a:p>
            <a:pPr lvl="2"/>
            <a:r>
              <a:rPr lang="en-US" dirty="0" smtClean="0"/>
              <a:t>Plan to support .NET 4.5 when available</a:t>
            </a:r>
          </a:p>
          <a:p>
            <a:r>
              <a:rPr lang="en-US" dirty="0" smtClean="0"/>
              <a:t>Implementer tools in development now</a:t>
            </a:r>
          </a:p>
          <a:p>
            <a:pPr lvl="1"/>
            <a:r>
              <a:rPr lang="en-US" dirty="0" smtClean="0"/>
              <a:t>Implementer toolkits and libraries</a:t>
            </a:r>
          </a:p>
          <a:p>
            <a:pPr lvl="1"/>
            <a:r>
              <a:rPr lang="en-US" dirty="0" smtClean="0"/>
              <a:t>Reference services in GFIPM Ref. Federation</a:t>
            </a:r>
          </a:p>
          <a:p>
            <a:pPr lvl="1"/>
            <a:r>
              <a:rPr lang="en-US" dirty="0" smtClean="0"/>
              <a:t>Implementer documentation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3907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Implementer Integration Points (IIPs)</a:t>
            </a:r>
            <a:br>
              <a:rPr lang="en-US" dirty="0" smtClean="0"/>
            </a:br>
            <a:r>
              <a:rPr lang="en-US" dirty="0" smtClean="0"/>
              <a:t>(Conceptual – NOT the Actual APIs)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GFIPM User-to-System Use Case IIPs</a:t>
            </a:r>
          </a:p>
          <a:p>
            <a:pPr lvl="1"/>
            <a:r>
              <a:rPr lang="en-US" dirty="0" smtClean="0"/>
              <a:t>Single Sign-On IIP (at IDP)</a:t>
            </a:r>
          </a:p>
          <a:p>
            <a:pPr lvl="1"/>
            <a:r>
              <a:rPr lang="en-US" dirty="0" smtClean="0"/>
              <a:t>Attribute Repository IIP (at IDP)</a:t>
            </a:r>
          </a:p>
          <a:p>
            <a:pPr lvl="1"/>
            <a:r>
              <a:rPr lang="en-US" dirty="0" smtClean="0"/>
              <a:t>Protected Resource IIP (at SP)</a:t>
            </a:r>
          </a:p>
          <a:p>
            <a:r>
              <a:rPr lang="en-US" dirty="0" smtClean="0"/>
              <a:t>GFIPM System-to-System Use Case IIPs</a:t>
            </a:r>
          </a:p>
          <a:p>
            <a:pPr lvl="1"/>
            <a:r>
              <a:rPr lang="en-US" dirty="0" smtClean="0"/>
              <a:t>Data Payload IIP (at WSC and WSP)</a:t>
            </a:r>
          </a:p>
          <a:p>
            <a:pPr lvl="1"/>
            <a:r>
              <a:rPr lang="en-US" dirty="0" smtClean="0"/>
              <a:t>Authorization IIP (at WSP)</a:t>
            </a:r>
          </a:p>
          <a:p>
            <a:pPr lvl="1"/>
            <a:r>
              <a:rPr lang="en-US" dirty="0" smtClean="0"/>
              <a:t>SAML ADS IIP (at WSC)</a:t>
            </a:r>
          </a:p>
          <a:p>
            <a:pPr lvl="1"/>
            <a:r>
              <a:rPr lang="en-US" dirty="0" smtClean="0"/>
              <a:t>Trust Fabric IIP (at WSC, WSP, and ADS)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285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Payload IIP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WSC/WSP implementers must bind the data payload (e.g. NIEM IEPD) to the GFIPM layer</a:t>
            </a:r>
          </a:p>
          <a:p>
            <a:r>
              <a:rPr lang="en-US" dirty="0" smtClean="0"/>
              <a:t>Closely tied to WSDL interface</a:t>
            </a:r>
          </a:p>
          <a:p>
            <a:pPr lvl="1"/>
            <a:r>
              <a:rPr lang="en-US" dirty="0" smtClean="0"/>
              <a:t>“Contract-First Development”</a:t>
            </a:r>
          </a:p>
          <a:p>
            <a:r>
              <a:rPr lang="en-US" dirty="0" smtClean="0"/>
              <a:t>WSC: Provide stubs that map to WSDL </a:t>
            </a:r>
            <a:r>
              <a:rPr lang="en-US" dirty="0" err="1" smtClean="0"/>
              <a:t>ifc</a:t>
            </a:r>
            <a:r>
              <a:rPr lang="en-US" dirty="0" smtClean="0"/>
              <a:t>.</a:t>
            </a:r>
          </a:p>
          <a:p>
            <a:r>
              <a:rPr lang="en-US" dirty="0" smtClean="0"/>
              <a:t>WSP: Provide handler/callback stubs for implementing WSDL </a:t>
            </a:r>
            <a:r>
              <a:rPr lang="en-US" dirty="0" err="1" smtClean="0"/>
              <a:t>ifc</a:t>
            </a:r>
            <a:r>
              <a:rPr lang="en-US" dirty="0" smtClean="0"/>
              <a:t>. methods</a:t>
            </a:r>
          </a:p>
          <a:p>
            <a:r>
              <a:rPr lang="en-US" dirty="0" smtClean="0"/>
              <a:t>The payload itself is out of GFIPM scope</a:t>
            </a:r>
          </a:p>
        </p:txBody>
      </p:sp>
    </p:spTree>
    <p:extLst>
      <p:ext uri="{BB962C8B-B14F-4D97-AF65-F5344CB8AC3E}">
        <p14:creationId xmlns:p14="http://schemas.microsoft.com/office/powerpoint/2010/main" val="400519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Authorization IIP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WSP </a:t>
            </a:r>
            <a:r>
              <a:rPr lang="en-US" dirty="0"/>
              <a:t>d</a:t>
            </a:r>
            <a:r>
              <a:rPr lang="en-US" dirty="0" smtClean="0"/>
              <a:t>eveloper must implement access control logic for exposed services</a:t>
            </a:r>
          </a:p>
          <a:p>
            <a:r>
              <a:rPr lang="en-US" dirty="0" err="1" smtClean="0"/>
              <a:t>Authz</a:t>
            </a:r>
            <a:r>
              <a:rPr lang="en-US" dirty="0" smtClean="0"/>
              <a:t>. IIP must provide hooks into </a:t>
            </a:r>
            <a:r>
              <a:rPr lang="en-US" dirty="0" err="1" smtClean="0"/>
              <a:t>attr</a:t>
            </a:r>
            <a:r>
              <a:rPr lang="en-US" dirty="0" smtClean="0"/>
              <a:t>. sources</a:t>
            </a:r>
          </a:p>
          <a:p>
            <a:pPr lvl="1"/>
            <a:r>
              <a:rPr lang="en-US" dirty="0" smtClean="0"/>
              <a:t>User attributes </a:t>
            </a:r>
            <a:r>
              <a:rPr lang="en-US" dirty="0"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</a:t>
            </a:r>
            <a:r>
              <a:rPr lang="en-US" dirty="0" smtClean="0"/>
              <a:t>SAML Assertion</a:t>
            </a:r>
          </a:p>
          <a:p>
            <a:pPr lvl="1"/>
            <a:r>
              <a:rPr lang="en-US" dirty="0" smtClean="0"/>
              <a:t>Entity attributes of WSC </a:t>
            </a:r>
            <a:r>
              <a:rPr lang="en-US" dirty="0"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Trust Fabric</a:t>
            </a:r>
          </a:p>
          <a:p>
            <a:r>
              <a:rPr lang="en-US" dirty="0" smtClean="0"/>
              <a:t>Future work: integrate with XACML framework</a:t>
            </a:r>
          </a:p>
          <a:p>
            <a:pPr lvl="1"/>
            <a:r>
              <a:rPr lang="en-US" dirty="0" smtClean="0"/>
              <a:t>Enable WSP to act as XACML PEP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47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Web Services / XACML</a:t>
            </a:r>
            <a:br>
              <a:rPr lang="en-US" dirty="0" smtClean="0"/>
            </a:br>
            <a:r>
              <a:rPr lang="en-US" dirty="0" smtClean="0"/>
              <a:t>Integration Example: GBI JIMnet</a:t>
            </a:r>
            <a:endParaRPr lang="en-US" dirty="0"/>
          </a:p>
        </p:txBody>
      </p:sp>
      <p:pic>
        <p:nvPicPr>
          <p:cNvPr id="4" name="Picture 2" descr="C:\Users\shrom\AppData\Local\Microsoft\Windows\Temporary Internet Files\Content.Outlook\AW8V14W5\ws_xacml_prototype_architecture_final_repor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867" y="1562101"/>
            <a:ext cx="7061200" cy="5295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015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GFIPM Web Services Timeline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~2009: Development of use </a:t>
            </a:r>
            <a:r>
              <a:rPr lang="en-US" dirty="0"/>
              <a:t>c</a:t>
            </a:r>
            <a:r>
              <a:rPr lang="en-US" dirty="0" smtClean="0"/>
              <a:t>ases / CONOPS</a:t>
            </a:r>
          </a:p>
          <a:p>
            <a:r>
              <a:rPr lang="en-US" dirty="0" smtClean="0"/>
              <a:t>~2010: </a:t>
            </a:r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 smtClean="0"/>
              <a:t> solid draft of spec </a:t>
            </a:r>
            <a:r>
              <a:rPr lang="en-US" dirty="0"/>
              <a:t>–</a:t>
            </a:r>
            <a:r>
              <a:rPr lang="en-US" dirty="0" smtClean="0"/>
              <a:t> version 0.5</a:t>
            </a:r>
          </a:p>
          <a:p>
            <a:pPr lvl="1"/>
            <a:r>
              <a:rPr lang="en-US" dirty="0" smtClean="0"/>
              <a:t>Reviewed by community WS experts</a:t>
            </a:r>
          </a:p>
          <a:p>
            <a:pPr lvl="1"/>
            <a:r>
              <a:rPr lang="en-US" dirty="0" smtClean="0"/>
              <a:t>Aligned with GRA via Std. Global Package effort</a:t>
            </a:r>
          </a:p>
          <a:p>
            <a:pPr lvl="1"/>
            <a:r>
              <a:rPr lang="en-US" dirty="0" smtClean="0"/>
              <a:t>Aligned with implementation support for standards</a:t>
            </a:r>
          </a:p>
          <a:p>
            <a:r>
              <a:rPr lang="en-US" dirty="0" smtClean="0"/>
              <a:t>~2011: Verified implementability of spec</a:t>
            </a:r>
          </a:p>
          <a:p>
            <a:pPr lvl="1"/>
            <a:r>
              <a:rPr lang="en-US" dirty="0" smtClean="0"/>
              <a:t>Goals: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 smtClean="0"/>
              <a:t>Conformance on multiple platforms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 smtClean="0"/>
              <a:t>Interoperability between all platforms</a:t>
            </a:r>
          </a:p>
          <a:p>
            <a:pPr lvl="1"/>
            <a:r>
              <a:rPr lang="en-US" dirty="0" smtClean="0"/>
              <a:t>Encountered many impl. challenges</a:t>
            </a:r>
          </a:p>
          <a:p>
            <a:pPr lvl="1"/>
            <a:r>
              <a:rPr lang="en-US" dirty="0" smtClean="0"/>
              <a:t>Led to several normative language changes</a:t>
            </a:r>
          </a:p>
          <a:p>
            <a:pPr lvl="1"/>
            <a:r>
              <a:rPr lang="en-US" dirty="0" smtClean="0"/>
              <a:t>Now at version 1.0 DRAFT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35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SAML Assertion Delegate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Co-located with IDP</a:t>
            </a:r>
          </a:p>
          <a:p>
            <a:r>
              <a:rPr lang="en-US" dirty="0" smtClean="0"/>
              <a:t>Transforms one SAML assertion into another</a:t>
            </a:r>
          </a:p>
          <a:p>
            <a:pPr lvl="1"/>
            <a:r>
              <a:rPr lang="en-US" dirty="0" smtClean="0"/>
              <a:t>Changes “Audience Restriction” and “Subject Confirmation Method”</a:t>
            </a:r>
          </a:p>
          <a:p>
            <a:pPr lvl="1"/>
            <a:r>
              <a:rPr lang="en-US" dirty="0" smtClean="0"/>
              <a:t>Adds “Delegate” info (preserves delegate chain)</a:t>
            </a:r>
          </a:p>
          <a:p>
            <a:r>
              <a:rPr lang="en-US" dirty="0" smtClean="0"/>
              <a:t>Re-signs new assertion with IDP’s private key</a:t>
            </a:r>
          </a:p>
          <a:p>
            <a:r>
              <a:rPr lang="en-US" dirty="0" smtClean="0"/>
              <a:t>Does NOT require access to IDP’s attribute data store</a:t>
            </a:r>
          </a:p>
          <a:p>
            <a:pPr lvl="1"/>
            <a:r>
              <a:rPr lang="en-US" dirty="0" smtClean="0"/>
              <a:t>Minimal integration with existing IDP</a:t>
            </a:r>
          </a:p>
          <a:p>
            <a:pPr lvl="1"/>
            <a:r>
              <a:rPr lang="en-US" dirty="0" smtClean="0"/>
              <a:t>No software changes required / </a:t>
            </a:r>
            <a:r>
              <a:rPr lang="en-US" dirty="0" err="1" smtClean="0"/>
              <a:t>config</a:t>
            </a:r>
            <a:r>
              <a:rPr lang="en-US" dirty="0" smtClean="0"/>
              <a:t>. only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048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2434058" y="1425676"/>
            <a:ext cx="2537401" cy="126196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8" name="Rectangle 7"/>
          <p:cNvSpPr/>
          <p:nvPr/>
        </p:nvSpPr>
        <p:spPr>
          <a:xfrm>
            <a:off x="3166533" y="4918705"/>
            <a:ext cx="2658534" cy="16438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000" b="1" dirty="0" smtClean="0">
                <a:solidFill>
                  <a:schemeClr val="tx2"/>
                </a:solidFill>
              </a:rPr>
              <a:t>CJIS Fed. Query Svc.</a:t>
            </a:r>
            <a:endParaRPr lang="en-US" sz="2000" b="1" dirty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 of Nesting/Chaining with ADS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72158" y="5054172"/>
            <a:ext cx="1136509" cy="994355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CISA APP (WSC)</a:t>
            </a:r>
            <a:endParaRPr lang="en-US" sz="2400" b="1" dirty="0"/>
          </a:p>
        </p:txBody>
      </p:sp>
      <p:sp>
        <p:nvSpPr>
          <p:cNvPr id="5" name="Rectangle 4"/>
          <p:cNvSpPr/>
          <p:nvPr/>
        </p:nvSpPr>
        <p:spPr>
          <a:xfrm>
            <a:off x="3318932" y="5054172"/>
            <a:ext cx="1084273" cy="994355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FBI CJIS WSP</a:t>
            </a:r>
            <a:endParaRPr lang="en-US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4583529" y="5054172"/>
            <a:ext cx="1038338" cy="994355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FBI CJIS WSC</a:t>
            </a:r>
            <a:endParaRPr lang="en-US" sz="2400" b="1" dirty="0"/>
          </a:p>
        </p:txBody>
      </p:sp>
      <p:sp>
        <p:nvSpPr>
          <p:cNvPr id="11" name="Rectangle 10"/>
          <p:cNvSpPr/>
          <p:nvPr/>
        </p:nvSpPr>
        <p:spPr>
          <a:xfrm>
            <a:off x="3640977" y="1565673"/>
            <a:ext cx="1136509" cy="994355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RISS ADS</a:t>
            </a:r>
            <a:endParaRPr lang="en-US" sz="2400" b="1" dirty="0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1794933" y="2861733"/>
            <a:ext cx="2040017" cy="21755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1794933" y="2861733"/>
            <a:ext cx="2302934" cy="24969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4403205" y="2861733"/>
            <a:ext cx="568254" cy="18965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Us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58" y="1844725"/>
            <a:ext cx="787400" cy="7874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52400" y="2677067"/>
            <a:ext cx="1337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RISS User</a:t>
            </a:r>
            <a:endParaRPr lang="en-US" b="1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982133" y="3046399"/>
            <a:ext cx="277425" cy="187230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 flipV="1">
            <a:off x="728133" y="3046399"/>
            <a:ext cx="254000" cy="187230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4583529" y="2861733"/>
            <a:ext cx="630328" cy="18965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6028267" y="5358708"/>
            <a:ext cx="1236133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6028267" y="5774267"/>
            <a:ext cx="123613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V="1">
            <a:off x="1794933" y="5485016"/>
            <a:ext cx="1236133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H="1">
            <a:off x="1794932" y="5892801"/>
            <a:ext cx="123613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2598278" y="1565673"/>
            <a:ext cx="873055" cy="994355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RISS IDP</a:t>
            </a:r>
            <a:endParaRPr lang="en-US" sz="2400" b="1" dirty="0"/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1203198" y="1844725"/>
            <a:ext cx="1144719" cy="1179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H="1">
            <a:off x="1280699" y="2057400"/>
            <a:ext cx="1064929" cy="1185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Oval 48"/>
          <p:cNvSpPr/>
          <p:nvPr/>
        </p:nvSpPr>
        <p:spPr>
          <a:xfrm>
            <a:off x="1608667" y="1798105"/>
            <a:ext cx="457200" cy="4572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1</a:t>
            </a:r>
            <a:endParaRPr lang="en-US" b="1" dirty="0"/>
          </a:p>
        </p:txBody>
      </p:sp>
      <p:sp>
        <p:nvSpPr>
          <p:cNvPr id="50" name="Oval 49"/>
          <p:cNvSpPr/>
          <p:nvPr/>
        </p:nvSpPr>
        <p:spPr>
          <a:xfrm>
            <a:off x="974598" y="3682285"/>
            <a:ext cx="457200" cy="4572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2</a:t>
            </a:r>
          </a:p>
        </p:txBody>
      </p:sp>
      <p:sp>
        <p:nvSpPr>
          <p:cNvPr id="51" name="Oval 50"/>
          <p:cNvSpPr/>
          <p:nvPr/>
        </p:nvSpPr>
        <p:spPr>
          <a:xfrm>
            <a:off x="2802466" y="3644558"/>
            <a:ext cx="457200" cy="4572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3</a:t>
            </a:r>
          </a:p>
        </p:txBody>
      </p:sp>
      <p:sp>
        <p:nvSpPr>
          <p:cNvPr id="55" name="Oval 54"/>
          <p:cNvSpPr/>
          <p:nvPr/>
        </p:nvSpPr>
        <p:spPr>
          <a:xfrm>
            <a:off x="2004668" y="5224535"/>
            <a:ext cx="457200" cy="4572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4</a:t>
            </a:r>
            <a:endParaRPr lang="en-US" b="1" dirty="0"/>
          </a:p>
        </p:txBody>
      </p:sp>
      <p:sp>
        <p:nvSpPr>
          <p:cNvPr id="58" name="Oval 57"/>
          <p:cNvSpPr/>
          <p:nvPr/>
        </p:nvSpPr>
        <p:spPr>
          <a:xfrm>
            <a:off x="4497051" y="3453685"/>
            <a:ext cx="457200" cy="4572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5</a:t>
            </a:r>
            <a:endParaRPr lang="en-US" b="1" dirty="0"/>
          </a:p>
        </p:txBody>
      </p:sp>
      <p:sp>
        <p:nvSpPr>
          <p:cNvPr id="59" name="Oval 58"/>
          <p:cNvSpPr/>
          <p:nvPr/>
        </p:nvSpPr>
        <p:spPr>
          <a:xfrm>
            <a:off x="6363926" y="5106116"/>
            <a:ext cx="457200" cy="4572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6</a:t>
            </a:r>
            <a:endParaRPr lang="en-US" b="1" dirty="0"/>
          </a:p>
        </p:txBody>
      </p:sp>
      <p:sp>
        <p:nvSpPr>
          <p:cNvPr id="60" name="Oval 59"/>
          <p:cNvSpPr/>
          <p:nvPr/>
        </p:nvSpPr>
        <p:spPr>
          <a:xfrm>
            <a:off x="6704225" y="5545667"/>
            <a:ext cx="457200" cy="4572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7</a:t>
            </a:r>
            <a:endParaRPr lang="en-US" b="1" dirty="0"/>
          </a:p>
        </p:txBody>
      </p:sp>
      <p:sp>
        <p:nvSpPr>
          <p:cNvPr id="61" name="Oval 60"/>
          <p:cNvSpPr/>
          <p:nvPr/>
        </p:nvSpPr>
        <p:spPr>
          <a:xfrm>
            <a:off x="2434058" y="5664201"/>
            <a:ext cx="457200" cy="4572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8</a:t>
            </a:r>
          </a:p>
        </p:txBody>
      </p:sp>
      <p:sp>
        <p:nvSpPr>
          <p:cNvPr id="62" name="Oval 61"/>
          <p:cNvSpPr/>
          <p:nvPr/>
        </p:nvSpPr>
        <p:spPr>
          <a:xfrm>
            <a:off x="596877" y="4236707"/>
            <a:ext cx="457200" cy="4572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9</a:t>
            </a:r>
            <a:endParaRPr lang="en-US" b="1" dirty="0"/>
          </a:p>
        </p:txBody>
      </p:sp>
      <p:sp>
        <p:nvSpPr>
          <p:cNvPr id="63" name="Content Placeholder 2"/>
          <p:cNvSpPr>
            <a:spLocks noGrp="1"/>
          </p:cNvSpPr>
          <p:nvPr>
            <p:ph idx="1"/>
          </p:nvPr>
        </p:nvSpPr>
        <p:spPr>
          <a:xfrm>
            <a:off x="5504417" y="1417638"/>
            <a:ext cx="3178280" cy="3093707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Each relying party requires a </a:t>
            </a:r>
            <a:r>
              <a:rPr lang="en-US" i="1" dirty="0" smtClean="0"/>
              <a:t>new</a:t>
            </a:r>
            <a:r>
              <a:rPr lang="en-US" dirty="0" smtClean="0"/>
              <a:t> SAML assertion</a:t>
            </a:r>
          </a:p>
          <a:p>
            <a:r>
              <a:rPr lang="en-US" dirty="0" smtClean="0"/>
              <a:t>CISA</a:t>
            </a:r>
          </a:p>
          <a:p>
            <a:r>
              <a:rPr lang="en-US" dirty="0" smtClean="0"/>
              <a:t>FBI CJIS</a:t>
            </a:r>
          </a:p>
          <a:p>
            <a:r>
              <a:rPr lang="en-US" dirty="0" smtClean="0"/>
              <a:t>LAC</a:t>
            </a:r>
            <a:endParaRPr lang="en-US" dirty="0"/>
          </a:p>
        </p:txBody>
      </p:sp>
      <p:sp>
        <p:nvSpPr>
          <p:cNvPr id="66" name="Rectangle 65"/>
          <p:cNvSpPr/>
          <p:nvPr/>
        </p:nvSpPr>
        <p:spPr>
          <a:xfrm>
            <a:off x="7721599" y="5358972"/>
            <a:ext cx="1050945" cy="994355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65" name="Rectangle 64"/>
          <p:cNvSpPr/>
          <p:nvPr/>
        </p:nvSpPr>
        <p:spPr>
          <a:xfrm>
            <a:off x="7569199" y="5206572"/>
            <a:ext cx="1050945" cy="994355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7" name="Rectangle 6"/>
          <p:cNvSpPr/>
          <p:nvPr/>
        </p:nvSpPr>
        <p:spPr>
          <a:xfrm>
            <a:off x="7416799" y="5054172"/>
            <a:ext cx="1050945" cy="994355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LAC WSP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436691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SAML ADS IIP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WSC must acquire the “right” SAML assertion for each WSP</a:t>
            </a:r>
          </a:p>
          <a:p>
            <a:pPr lvl="1"/>
            <a:r>
              <a:rPr lang="en-US" dirty="0" smtClean="0"/>
              <a:t>Transform one SAML assertion into another</a:t>
            </a:r>
          </a:p>
          <a:p>
            <a:r>
              <a:rPr lang="en-US" dirty="0" smtClean="0"/>
              <a:t>Must contact the “right” ADS for each user</a:t>
            </a:r>
          </a:p>
          <a:p>
            <a:pPr lvl="1"/>
            <a:r>
              <a:rPr lang="en-US" dirty="0" smtClean="0"/>
              <a:t>Equivalent to “calling back” to the user’s IDP</a:t>
            </a:r>
          </a:p>
          <a:p>
            <a:pPr lvl="1"/>
            <a:r>
              <a:rPr lang="en-US" dirty="0" smtClean="0"/>
              <a:t>Receives SAML assertion from the right IDP, for the right WSP</a:t>
            </a:r>
          </a:p>
          <a:p>
            <a:r>
              <a:rPr lang="en-US" dirty="0" smtClean="0"/>
              <a:t>WSC-side processing logic can be transparent to the app developer</a:t>
            </a:r>
          </a:p>
        </p:txBody>
      </p:sp>
    </p:spTree>
    <p:extLst>
      <p:ext uri="{BB962C8B-B14F-4D97-AF65-F5344CB8AC3E}">
        <p14:creationId xmlns:p14="http://schemas.microsoft.com/office/powerpoint/2010/main" val="40966200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Trust Fabric IIP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Secure web </a:t>
            </a:r>
            <a:r>
              <a:rPr lang="en-US" dirty="0" err="1"/>
              <a:t>svcs</a:t>
            </a:r>
            <a:r>
              <a:rPr lang="en-US" dirty="0"/>
              <a:t>. typically use a traditional local certificate store</a:t>
            </a:r>
          </a:p>
          <a:p>
            <a:r>
              <a:rPr lang="en-US" dirty="0" smtClean="0"/>
              <a:t>GFIPM WS endpoints must use trust fabric</a:t>
            </a:r>
          </a:p>
          <a:p>
            <a:pPr lvl="1"/>
            <a:r>
              <a:rPr lang="en-US" dirty="0" smtClean="0"/>
              <a:t>Defines which endpoints are trustworthy</a:t>
            </a:r>
          </a:p>
          <a:p>
            <a:pPr lvl="1"/>
            <a:r>
              <a:rPr lang="en-US" dirty="0" smtClean="0"/>
              <a:t>No native support in COTS WS products</a:t>
            </a:r>
          </a:p>
          <a:p>
            <a:r>
              <a:rPr lang="en-US" dirty="0" smtClean="0"/>
              <a:t>Trust Fabric IIP provides “glue” between local cert store and trust fabric</a:t>
            </a:r>
          </a:p>
          <a:p>
            <a:pPr lvl="1"/>
            <a:r>
              <a:rPr lang="en-US" dirty="0" smtClean="0"/>
              <a:t>Manages TF updates: cert addition, removal</a:t>
            </a:r>
          </a:p>
          <a:p>
            <a:pPr lvl="2"/>
            <a:r>
              <a:rPr lang="en-US" dirty="0" smtClean="0"/>
              <a:t>Syncs local cert store with latest TF state</a:t>
            </a:r>
          </a:p>
          <a:p>
            <a:pPr lvl="1"/>
            <a:r>
              <a:rPr lang="en-US" dirty="0" smtClean="0"/>
              <a:t>Handles entity attribute lookup</a:t>
            </a:r>
          </a:p>
          <a:p>
            <a:pPr lvl="2"/>
            <a:r>
              <a:rPr lang="en-US" dirty="0" smtClean="0"/>
              <a:t>Used by WSP for </a:t>
            </a:r>
            <a:r>
              <a:rPr lang="en-US" dirty="0" err="1" smtClean="0"/>
              <a:t>authz</a:t>
            </a:r>
            <a:r>
              <a:rPr lang="en-US" dirty="0" smtClean="0"/>
              <a:t> decisions</a:t>
            </a:r>
          </a:p>
        </p:txBody>
      </p:sp>
    </p:spTree>
    <p:extLst>
      <p:ext uri="{BB962C8B-B14F-4D97-AF65-F5344CB8AC3E}">
        <p14:creationId xmlns:p14="http://schemas.microsoft.com/office/powerpoint/2010/main" val="12241905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Detail: IIP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63" y="1600200"/>
            <a:ext cx="7153275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35133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Detail: IIP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63" y="1600200"/>
            <a:ext cx="7153275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48545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63" y="1600200"/>
            <a:ext cx="7153275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Detail: IIP</a:t>
            </a:r>
          </a:p>
        </p:txBody>
      </p:sp>
      <p:sp>
        <p:nvSpPr>
          <p:cNvPr id="5" name="Oval 4"/>
          <p:cNvSpPr/>
          <p:nvPr/>
        </p:nvSpPr>
        <p:spPr>
          <a:xfrm>
            <a:off x="1905000" y="1600200"/>
            <a:ext cx="990600" cy="6096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7086600" y="3962400"/>
            <a:ext cx="990600" cy="6096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Horizontal Scroll 3"/>
          <p:cNvSpPr/>
          <p:nvPr/>
        </p:nvSpPr>
        <p:spPr>
          <a:xfrm>
            <a:off x="6096000" y="2057400"/>
            <a:ext cx="1600200" cy="762000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GFIPM Trust Fabric</a:t>
            </a:r>
            <a:endParaRPr lang="en-US" dirty="0"/>
          </a:p>
        </p:txBody>
      </p:sp>
      <p:sp>
        <p:nvSpPr>
          <p:cNvPr id="7" name="Left Arrow 6"/>
          <p:cNvSpPr/>
          <p:nvPr/>
        </p:nvSpPr>
        <p:spPr>
          <a:xfrm rot="376997">
            <a:off x="3114352" y="2024445"/>
            <a:ext cx="2835823" cy="248048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Arrow 8"/>
          <p:cNvSpPr/>
          <p:nvPr/>
        </p:nvSpPr>
        <p:spPr>
          <a:xfrm rot="15459379">
            <a:off x="6884056" y="3248629"/>
            <a:ext cx="1075430" cy="244348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905000" y="5400675"/>
            <a:ext cx="990600" cy="6096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eft Arrow 11"/>
          <p:cNvSpPr/>
          <p:nvPr/>
        </p:nvSpPr>
        <p:spPr>
          <a:xfrm rot="19320076">
            <a:off x="2468501" y="3979454"/>
            <a:ext cx="3972142" cy="248048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037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63" y="1600200"/>
            <a:ext cx="7153275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Detail: IIP</a:t>
            </a:r>
          </a:p>
        </p:txBody>
      </p:sp>
      <p:sp>
        <p:nvSpPr>
          <p:cNvPr id="4" name="Oval 3"/>
          <p:cNvSpPr/>
          <p:nvPr/>
        </p:nvSpPr>
        <p:spPr>
          <a:xfrm>
            <a:off x="2514600" y="2819400"/>
            <a:ext cx="1143000" cy="838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791200" y="4800600"/>
            <a:ext cx="1143000" cy="838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ular Callout 4"/>
          <p:cNvSpPr/>
          <p:nvPr/>
        </p:nvSpPr>
        <p:spPr>
          <a:xfrm>
            <a:off x="5105400" y="1905000"/>
            <a:ext cx="3124200" cy="990600"/>
          </a:xfrm>
          <a:prstGeom prst="wedgeRoundRectCallout">
            <a:avLst>
              <a:gd name="adj1" fmla="val -9248"/>
              <a:gd name="adj2" fmla="val 265385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1"/>
            <a:r>
              <a:rPr lang="en-US" dirty="0" smtClean="0"/>
              <a:t>Service Contract</a:t>
            </a:r>
          </a:p>
          <a:p>
            <a:pPr lvl="1"/>
            <a:r>
              <a:rPr lang="en-US" dirty="0" smtClean="0"/>
              <a:t>WS-Policy templates</a:t>
            </a:r>
            <a:endParaRPr lang="en-US" dirty="0"/>
          </a:p>
        </p:txBody>
      </p:sp>
      <p:sp>
        <p:nvSpPr>
          <p:cNvPr id="9" name="Rounded Rectangular Callout 8"/>
          <p:cNvSpPr/>
          <p:nvPr/>
        </p:nvSpPr>
        <p:spPr>
          <a:xfrm>
            <a:off x="5105400" y="1905000"/>
            <a:ext cx="3124200" cy="990600"/>
          </a:xfrm>
          <a:prstGeom prst="wedgeRoundRectCallout">
            <a:avLst>
              <a:gd name="adj1" fmla="val -93395"/>
              <a:gd name="adj2" fmla="val 68270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1"/>
            <a:r>
              <a:rPr lang="en-US" dirty="0" smtClean="0"/>
              <a:t>Service Contract</a:t>
            </a:r>
          </a:p>
          <a:p>
            <a:pPr lvl="1"/>
            <a:r>
              <a:rPr lang="en-US" dirty="0" smtClean="0"/>
              <a:t>WS-Policy templates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554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63" y="1600200"/>
            <a:ext cx="7153275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Detail: IIP</a:t>
            </a:r>
          </a:p>
        </p:txBody>
      </p:sp>
      <p:sp>
        <p:nvSpPr>
          <p:cNvPr id="5" name="Oval 4"/>
          <p:cNvSpPr/>
          <p:nvPr/>
        </p:nvSpPr>
        <p:spPr>
          <a:xfrm>
            <a:off x="3505200" y="1828800"/>
            <a:ext cx="2590800" cy="6096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ular Callout 5"/>
          <p:cNvSpPr/>
          <p:nvPr/>
        </p:nvSpPr>
        <p:spPr>
          <a:xfrm>
            <a:off x="4572000" y="3086099"/>
            <a:ext cx="3805238" cy="719138"/>
          </a:xfrm>
          <a:prstGeom prst="wedgeRoundRectCallout">
            <a:avLst>
              <a:gd name="adj1" fmla="val -54306"/>
              <a:gd name="adj2" fmla="val -120116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SAML Token Provider sample </a:t>
            </a:r>
            <a:r>
              <a:rPr lang="en-US" dirty="0" smtClean="0"/>
              <a:t>stub</a:t>
            </a:r>
          </a:p>
          <a:p>
            <a:r>
              <a:rPr lang="en-US" dirty="0" smtClean="0"/>
              <a:t>SAML Attribute </a:t>
            </a:r>
            <a:r>
              <a:rPr lang="en-US" dirty="0"/>
              <a:t>Provider sample </a:t>
            </a:r>
            <a:r>
              <a:rPr lang="en-US" dirty="0" smtClean="0"/>
              <a:t>stub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9149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63" y="1600200"/>
            <a:ext cx="7153275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Detail: IIP</a:t>
            </a:r>
          </a:p>
        </p:txBody>
      </p:sp>
      <p:sp>
        <p:nvSpPr>
          <p:cNvPr id="5" name="Oval 4"/>
          <p:cNvSpPr/>
          <p:nvPr/>
        </p:nvSpPr>
        <p:spPr>
          <a:xfrm>
            <a:off x="5410200" y="4295775"/>
            <a:ext cx="1600200" cy="6096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571875" y="3124200"/>
            <a:ext cx="1600200" cy="5334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ular Callout 8"/>
          <p:cNvSpPr/>
          <p:nvPr/>
        </p:nvSpPr>
        <p:spPr>
          <a:xfrm>
            <a:off x="4724400" y="1676400"/>
            <a:ext cx="4033838" cy="871538"/>
          </a:xfrm>
          <a:prstGeom prst="wedgeRoundRectCallout">
            <a:avLst>
              <a:gd name="adj1" fmla="val -13978"/>
              <a:gd name="adj2" fmla="val 248551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SAML Assertion validation stub</a:t>
            </a:r>
          </a:p>
          <a:p>
            <a:r>
              <a:rPr lang="en-US" dirty="0"/>
              <a:t>SAML Assertion attribute PEP/PDP stub</a:t>
            </a:r>
          </a:p>
          <a:p>
            <a:r>
              <a:rPr lang="en-US" dirty="0"/>
              <a:t>SAML Assertion handling stubs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4724400" y="1666875"/>
            <a:ext cx="4033838" cy="871538"/>
          </a:xfrm>
          <a:prstGeom prst="wedgeRoundRectCallout">
            <a:avLst>
              <a:gd name="adj1" fmla="val -45383"/>
              <a:gd name="adj2" fmla="val 123961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SAML Assertion validation stub</a:t>
            </a:r>
          </a:p>
          <a:p>
            <a:r>
              <a:rPr lang="en-US" dirty="0"/>
              <a:t>SAML Assertion attribute PEP/PDP stub</a:t>
            </a:r>
          </a:p>
          <a:p>
            <a:r>
              <a:rPr lang="en-US" dirty="0"/>
              <a:t>SAML Assertion handling stubs</a:t>
            </a:r>
          </a:p>
        </p:txBody>
      </p:sp>
    </p:spTree>
    <p:extLst>
      <p:ext uri="{BB962C8B-B14F-4D97-AF65-F5344CB8AC3E}">
        <p14:creationId xmlns:p14="http://schemas.microsoft.com/office/powerpoint/2010/main" val="32838086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Conformance and Interoperability:</a:t>
            </a:r>
            <a:br>
              <a:rPr lang="en-US" dirty="0" smtClean="0"/>
            </a:br>
            <a:r>
              <a:rPr lang="en-US" dirty="0" smtClean="0"/>
              <a:t>The Scope of the Challenge (Model #1)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72158" y="3597906"/>
            <a:ext cx="1367632" cy="994355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Java Metro WSC</a:t>
            </a:r>
            <a:endParaRPr lang="en-US" sz="2400" b="1" dirty="0"/>
          </a:p>
        </p:txBody>
      </p:sp>
      <p:sp>
        <p:nvSpPr>
          <p:cNvPr id="5" name="Rectangle 4"/>
          <p:cNvSpPr/>
          <p:nvPr/>
        </p:nvSpPr>
        <p:spPr>
          <a:xfrm>
            <a:off x="457200" y="4753794"/>
            <a:ext cx="1367632" cy="890884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.NET 3.5 WSC</a:t>
            </a:r>
            <a:endParaRPr lang="en-US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457200" y="5779442"/>
            <a:ext cx="1367632" cy="830286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.NET 4.0 WSC</a:t>
            </a:r>
            <a:endParaRPr lang="en-US" sz="2400" b="1" dirty="0"/>
          </a:p>
        </p:txBody>
      </p:sp>
      <p:sp>
        <p:nvSpPr>
          <p:cNvPr id="7" name="Rectangle 6"/>
          <p:cNvSpPr/>
          <p:nvPr/>
        </p:nvSpPr>
        <p:spPr>
          <a:xfrm>
            <a:off x="7319168" y="3597906"/>
            <a:ext cx="1367632" cy="994355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Java Metro WSP</a:t>
            </a:r>
            <a:endParaRPr lang="en-US" sz="2400" b="1" dirty="0"/>
          </a:p>
        </p:txBody>
      </p:sp>
      <p:sp>
        <p:nvSpPr>
          <p:cNvPr id="8" name="Rectangle 7"/>
          <p:cNvSpPr/>
          <p:nvPr/>
        </p:nvSpPr>
        <p:spPr>
          <a:xfrm>
            <a:off x="7304210" y="4753794"/>
            <a:ext cx="1367632" cy="890884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.NET 3.5 WSP</a:t>
            </a:r>
            <a:endParaRPr lang="en-US" sz="2400" b="1" dirty="0"/>
          </a:p>
        </p:txBody>
      </p:sp>
      <p:sp>
        <p:nvSpPr>
          <p:cNvPr id="9" name="Rectangle 8"/>
          <p:cNvSpPr/>
          <p:nvPr/>
        </p:nvSpPr>
        <p:spPr>
          <a:xfrm>
            <a:off x="7304210" y="5779442"/>
            <a:ext cx="1367632" cy="830286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.NET 4.0 WSP</a:t>
            </a:r>
            <a:endParaRPr lang="en-US" sz="2400" b="1" dirty="0"/>
          </a:p>
        </p:txBody>
      </p:sp>
      <p:cxnSp>
        <p:nvCxnSpPr>
          <p:cNvPr id="60" name="Straight Arrow Connector 59"/>
          <p:cNvCxnSpPr/>
          <p:nvPr/>
        </p:nvCxnSpPr>
        <p:spPr>
          <a:xfrm flipV="1">
            <a:off x="1942353" y="3720354"/>
            <a:ext cx="5304118" cy="286870"/>
          </a:xfrm>
          <a:prstGeom prst="straightConnector1">
            <a:avLst/>
          </a:prstGeom>
          <a:ln w="38100"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>
            <a:off x="1942353" y="4150660"/>
            <a:ext cx="5304118" cy="802342"/>
          </a:xfrm>
          <a:prstGeom prst="straightConnector1">
            <a:avLst/>
          </a:prstGeom>
          <a:ln w="38100"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>
            <a:off x="1942353" y="4330792"/>
            <a:ext cx="5304118" cy="1615796"/>
          </a:xfrm>
          <a:prstGeom prst="straightConnector1">
            <a:avLst/>
          </a:prstGeom>
          <a:ln w="38100"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 flipV="1">
            <a:off x="1942353" y="4007224"/>
            <a:ext cx="5304118" cy="1131466"/>
          </a:xfrm>
          <a:prstGeom prst="straightConnector1">
            <a:avLst/>
          </a:prstGeom>
          <a:ln w="38100"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 flipV="1">
            <a:off x="1942353" y="5138690"/>
            <a:ext cx="5304118" cy="167343"/>
          </a:xfrm>
          <a:prstGeom prst="straightConnector1">
            <a:avLst/>
          </a:prstGeom>
          <a:ln w="38100"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>
            <a:off x="1942353" y="5473377"/>
            <a:ext cx="5304118" cy="645035"/>
          </a:xfrm>
          <a:prstGeom prst="straightConnector1">
            <a:avLst/>
          </a:prstGeom>
          <a:ln w="38100"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 flipV="1">
            <a:off x="1942353" y="4330793"/>
            <a:ext cx="5304118" cy="1847383"/>
          </a:xfrm>
          <a:prstGeom prst="straightConnector1">
            <a:avLst/>
          </a:prstGeom>
          <a:ln w="38100"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/>
          <p:nvPr/>
        </p:nvCxnSpPr>
        <p:spPr>
          <a:xfrm flipV="1">
            <a:off x="1942353" y="5378824"/>
            <a:ext cx="5304118" cy="951753"/>
          </a:xfrm>
          <a:prstGeom prst="straightConnector1">
            <a:avLst/>
          </a:prstGeom>
          <a:ln w="38100"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 flipV="1">
            <a:off x="1942353" y="6330577"/>
            <a:ext cx="5304118" cy="152401"/>
          </a:xfrm>
          <a:prstGeom prst="straightConnector1">
            <a:avLst/>
          </a:prstGeom>
          <a:ln w="38100"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0742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63" y="1600200"/>
            <a:ext cx="7153275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Detail: IIP</a:t>
            </a:r>
          </a:p>
        </p:txBody>
      </p:sp>
      <p:sp>
        <p:nvSpPr>
          <p:cNvPr id="5" name="Oval 4"/>
          <p:cNvSpPr/>
          <p:nvPr/>
        </p:nvSpPr>
        <p:spPr>
          <a:xfrm>
            <a:off x="5572125" y="3790948"/>
            <a:ext cx="1371600" cy="457201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733800" y="2514600"/>
            <a:ext cx="1447800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ular Callout 7"/>
          <p:cNvSpPr/>
          <p:nvPr/>
        </p:nvSpPr>
        <p:spPr>
          <a:xfrm>
            <a:off x="5572125" y="1781173"/>
            <a:ext cx="3200400" cy="719138"/>
          </a:xfrm>
          <a:prstGeom prst="wedgeRoundRectCallout">
            <a:avLst>
              <a:gd name="adj1" fmla="val -29901"/>
              <a:gd name="adj2" fmla="val 230877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GFIPM Specific Code</a:t>
            </a:r>
          </a:p>
          <a:p>
            <a:r>
              <a:rPr lang="en-US" dirty="0" smtClean="0"/>
              <a:t>Workarounds, bug fixes</a:t>
            </a:r>
            <a:endParaRPr lang="en-US" dirty="0"/>
          </a:p>
        </p:txBody>
      </p:sp>
      <p:sp>
        <p:nvSpPr>
          <p:cNvPr id="9" name="Rounded Rectangular Callout 8"/>
          <p:cNvSpPr/>
          <p:nvPr/>
        </p:nvSpPr>
        <p:spPr>
          <a:xfrm>
            <a:off x="5572125" y="1795462"/>
            <a:ext cx="3200400" cy="719138"/>
          </a:xfrm>
          <a:prstGeom prst="wedgeRoundRectCallout">
            <a:avLst>
              <a:gd name="adj1" fmla="val -61746"/>
              <a:gd name="adj2" fmla="val 81208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GFIPM Specific Code</a:t>
            </a:r>
          </a:p>
          <a:p>
            <a:r>
              <a:rPr lang="en-US" dirty="0" smtClean="0"/>
              <a:t>Workarounds, bug fixes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410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Timeline for Implementer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Java Metro and .NET 3.5 Toolkits and Documentation for Spec version 1.0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Spring 2012 GAC Mtg.</a:t>
            </a:r>
          </a:p>
          <a:p>
            <a:r>
              <a:rPr lang="en-US" dirty="0" smtClean="0"/>
              <a:t>Reference </a:t>
            </a:r>
            <a:r>
              <a:rPr lang="en-US" dirty="0"/>
              <a:t>Services in GFIPM Ref. </a:t>
            </a:r>
            <a:r>
              <a:rPr lang="en-US" dirty="0" smtClean="0"/>
              <a:t>Federation for Spec version 1.0</a:t>
            </a:r>
            <a:endParaRPr lang="en-US" dirty="0"/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Spring 2012 GAC Mtg.</a:t>
            </a:r>
          </a:p>
          <a:p>
            <a:r>
              <a:rPr lang="en-US" dirty="0" smtClean="0"/>
              <a:t>.NET 4.0 Toolkit and Documentation for v. 1.0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TBD / On hold pending MS patch to .NET 4.0</a:t>
            </a:r>
          </a:p>
          <a:p>
            <a:r>
              <a:rPr lang="en-US" dirty="0" smtClean="0"/>
              <a:t>.NET 4.5 Toolkit</a:t>
            </a:r>
            <a:r>
              <a:rPr lang="en-US" dirty="0"/>
              <a:t> and </a:t>
            </a:r>
            <a:r>
              <a:rPr lang="en-US" dirty="0" smtClean="0"/>
              <a:t>Documentation for v. 1.0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TBD / Depends on availability of .NET 4.5</a:t>
            </a:r>
          </a:p>
        </p:txBody>
      </p:sp>
    </p:spTree>
    <p:extLst>
      <p:ext uri="{BB962C8B-B14F-4D97-AF65-F5344CB8AC3E}">
        <p14:creationId xmlns:p14="http://schemas.microsoft.com/office/powerpoint/2010/main" val="3011252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Conformance and Interoperability:</a:t>
            </a:r>
            <a:br>
              <a:rPr lang="en-US" dirty="0" smtClean="0"/>
            </a:br>
            <a:r>
              <a:rPr lang="en-US" dirty="0" smtClean="0"/>
              <a:t>The Scope of the Challenge (Model #2)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72158" y="3597906"/>
            <a:ext cx="1367632" cy="994355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Java Metro WSC</a:t>
            </a:r>
            <a:endParaRPr lang="en-US" sz="2400" b="1" dirty="0"/>
          </a:p>
        </p:txBody>
      </p:sp>
      <p:sp>
        <p:nvSpPr>
          <p:cNvPr id="5" name="Rectangle 4"/>
          <p:cNvSpPr/>
          <p:nvPr/>
        </p:nvSpPr>
        <p:spPr>
          <a:xfrm>
            <a:off x="457200" y="4753794"/>
            <a:ext cx="1367632" cy="890884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.NET 3.5 WSC</a:t>
            </a:r>
            <a:endParaRPr lang="en-US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457200" y="5779442"/>
            <a:ext cx="1367632" cy="830286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.NET 4.0 WSC</a:t>
            </a:r>
            <a:endParaRPr lang="en-US" sz="2400" b="1" dirty="0"/>
          </a:p>
        </p:txBody>
      </p:sp>
      <p:sp>
        <p:nvSpPr>
          <p:cNvPr id="7" name="Rectangle 6"/>
          <p:cNvSpPr/>
          <p:nvPr/>
        </p:nvSpPr>
        <p:spPr>
          <a:xfrm>
            <a:off x="7319168" y="3597906"/>
            <a:ext cx="1367632" cy="994355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Java Metro WSP</a:t>
            </a:r>
            <a:endParaRPr lang="en-US" sz="2400" b="1" dirty="0"/>
          </a:p>
        </p:txBody>
      </p:sp>
      <p:sp>
        <p:nvSpPr>
          <p:cNvPr id="8" name="Rectangle 7"/>
          <p:cNvSpPr/>
          <p:nvPr/>
        </p:nvSpPr>
        <p:spPr>
          <a:xfrm>
            <a:off x="7304210" y="4753794"/>
            <a:ext cx="1367632" cy="890884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.NET 3.5 WSP</a:t>
            </a:r>
            <a:endParaRPr lang="en-US" sz="2400" b="1" dirty="0"/>
          </a:p>
        </p:txBody>
      </p:sp>
      <p:sp>
        <p:nvSpPr>
          <p:cNvPr id="9" name="Rectangle 8"/>
          <p:cNvSpPr/>
          <p:nvPr/>
        </p:nvSpPr>
        <p:spPr>
          <a:xfrm>
            <a:off x="7304210" y="5779442"/>
            <a:ext cx="1367632" cy="830286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.NET 4.0 WSP</a:t>
            </a:r>
            <a:endParaRPr lang="en-US" sz="2400" b="1" dirty="0"/>
          </a:p>
        </p:txBody>
      </p:sp>
      <p:sp>
        <p:nvSpPr>
          <p:cNvPr id="10" name="Rectangle 9"/>
          <p:cNvSpPr/>
          <p:nvPr/>
        </p:nvSpPr>
        <p:spPr>
          <a:xfrm>
            <a:off x="2302858" y="1628012"/>
            <a:ext cx="1367632" cy="1026915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Java Metro ADS</a:t>
            </a:r>
            <a:endParaRPr lang="en-US" sz="2400" b="1" dirty="0"/>
          </a:p>
        </p:txBody>
      </p:sp>
      <p:sp>
        <p:nvSpPr>
          <p:cNvPr id="11" name="Rectangle 10"/>
          <p:cNvSpPr/>
          <p:nvPr/>
        </p:nvSpPr>
        <p:spPr>
          <a:xfrm>
            <a:off x="3822890" y="1628012"/>
            <a:ext cx="1367632" cy="1026915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.NET 3.5 ADS</a:t>
            </a:r>
            <a:endParaRPr lang="en-US" sz="2400" b="1" dirty="0"/>
          </a:p>
        </p:txBody>
      </p:sp>
      <p:sp>
        <p:nvSpPr>
          <p:cNvPr id="12" name="Rectangle 11"/>
          <p:cNvSpPr/>
          <p:nvPr/>
        </p:nvSpPr>
        <p:spPr>
          <a:xfrm>
            <a:off x="5342922" y="1628012"/>
            <a:ext cx="1367632" cy="1026915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.NET 4.0 ADS</a:t>
            </a:r>
            <a:endParaRPr lang="en-US" sz="2400" b="1" dirty="0"/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1942353" y="2771588"/>
            <a:ext cx="724647" cy="881530"/>
          </a:xfrm>
          <a:prstGeom prst="straightConnector1">
            <a:avLst/>
          </a:prstGeom>
          <a:ln w="38100"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1942353" y="2771588"/>
            <a:ext cx="2181412" cy="948766"/>
          </a:xfrm>
          <a:prstGeom prst="straightConnector1">
            <a:avLst/>
          </a:prstGeom>
          <a:ln w="38100"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1942353" y="2771588"/>
            <a:ext cx="3675529" cy="1083236"/>
          </a:xfrm>
          <a:prstGeom prst="straightConnector1">
            <a:avLst/>
          </a:prstGeom>
          <a:ln w="38100"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1942353" y="2771588"/>
            <a:ext cx="1075765" cy="2032002"/>
          </a:xfrm>
          <a:prstGeom prst="straightConnector1">
            <a:avLst/>
          </a:prstGeom>
          <a:ln w="38100"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V="1">
            <a:off x="1942353" y="2771588"/>
            <a:ext cx="2592294" cy="2181414"/>
          </a:xfrm>
          <a:prstGeom prst="straightConnector1">
            <a:avLst/>
          </a:prstGeom>
          <a:ln w="38100"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1942353" y="2771588"/>
            <a:ext cx="4093882" cy="2293471"/>
          </a:xfrm>
          <a:prstGeom prst="straightConnector1">
            <a:avLst/>
          </a:prstGeom>
          <a:ln w="38100"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1942353" y="2771588"/>
            <a:ext cx="1419412" cy="3106274"/>
          </a:xfrm>
          <a:prstGeom prst="straightConnector1">
            <a:avLst/>
          </a:prstGeom>
          <a:ln w="38100"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V="1">
            <a:off x="1942353" y="2771588"/>
            <a:ext cx="2943412" cy="3175000"/>
          </a:xfrm>
          <a:prstGeom prst="straightConnector1">
            <a:avLst/>
          </a:prstGeom>
          <a:ln w="38100"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V="1">
            <a:off x="1942353" y="2771588"/>
            <a:ext cx="4459941" cy="3287059"/>
          </a:xfrm>
          <a:prstGeom prst="straightConnector1">
            <a:avLst/>
          </a:prstGeom>
          <a:ln w="38100"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flipV="1">
            <a:off x="1942353" y="3720354"/>
            <a:ext cx="5304118" cy="286870"/>
          </a:xfrm>
          <a:prstGeom prst="straightConnector1">
            <a:avLst/>
          </a:prstGeom>
          <a:ln w="38100"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>
            <a:off x="1942353" y="4150660"/>
            <a:ext cx="5304118" cy="802342"/>
          </a:xfrm>
          <a:prstGeom prst="straightConnector1">
            <a:avLst/>
          </a:prstGeom>
          <a:ln w="38100"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>
            <a:off x="1942353" y="4330792"/>
            <a:ext cx="5304118" cy="1615796"/>
          </a:xfrm>
          <a:prstGeom prst="straightConnector1">
            <a:avLst/>
          </a:prstGeom>
          <a:ln w="38100"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 flipV="1">
            <a:off x="1942353" y="4007224"/>
            <a:ext cx="5304118" cy="1131466"/>
          </a:xfrm>
          <a:prstGeom prst="straightConnector1">
            <a:avLst/>
          </a:prstGeom>
          <a:ln w="38100"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 flipV="1">
            <a:off x="1942353" y="5138690"/>
            <a:ext cx="5304118" cy="167343"/>
          </a:xfrm>
          <a:prstGeom prst="straightConnector1">
            <a:avLst/>
          </a:prstGeom>
          <a:ln w="38100"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>
            <a:off x="1942353" y="5473377"/>
            <a:ext cx="5304118" cy="645035"/>
          </a:xfrm>
          <a:prstGeom prst="straightConnector1">
            <a:avLst/>
          </a:prstGeom>
          <a:ln w="38100"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 flipV="1">
            <a:off x="1942353" y="4330793"/>
            <a:ext cx="5304118" cy="1847383"/>
          </a:xfrm>
          <a:prstGeom prst="straightConnector1">
            <a:avLst/>
          </a:prstGeom>
          <a:ln w="38100"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/>
          <p:nvPr/>
        </p:nvCxnSpPr>
        <p:spPr>
          <a:xfrm flipV="1">
            <a:off x="1942353" y="5378824"/>
            <a:ext cx="5304118" cy="951753"/>
          </a:xfrm>
          <a:prstGeom prst="straightConnector1">
            <a:avLst/>
          </a:prstGeom>
          <a:ln w="38100"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 flipV="1">
            <a:off x="1942353" y="6330577"/>
            <a:ext cx="5304118" cy="152401"/>
          </a:xfrm>
          <a:prstGeom prst="straightConnector1">
            <a:avLst/>
          </a:prstGeom>
          <a:ln w="38100"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48127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 Issues Identified</a:t>
            </a:r>
            <a:endParaRPr lang="en-US" dirty="0"/>
          </a:p>
        </p:txBody>
      </p:sp>
      <p:pic>
        <p:nvPicPr>
          <p:cNvPr id="3" name="Picture 2" descr="Screen shot 2011-11-14 at 9.17.2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7638"/>
            <a:ext cx="8229600" cy="24726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603250" y="5789831"/>
            <a:ext cx="8083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Why does this matter?</a:t>
            </a:r>
          </a:p>
          <a:p>
            <a:r>
              <a:rPr lang="en-US" dirty="0" smtClean="0">
                <a:sym typeface="Wingdings"/>
              </a:rPr>
              <a:t> Required for secure, interoperable handling of user attributes in WS messages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5928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Issues Identified</a:t>
            </a:r>
          </a:p>
        </p:txBody>
      </p:sp>
      <p:pic>
        <p:nvPicPr>
          <p:cNvPr id="3" name="Picture 2" descr="Screen shot 2011-11-14 at 9.17.4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7638"/>
            <a:ext cx="8249438" cy="2568575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603250" y="5789831"/>
            <a:ext cx="8083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Why does this matter?</a:t>
            </a:r>
          </a:p>
          <a:p>
            <a:r>
              <a:rPr lang="en-US" dirty="0" smtClean="0">
                <a:sym typeface="Wingdings"/>
              </a:rPr>
              <a:t> Required for secure, </a:t>
            </a:r>
            <a:r>
              <a:rPr lang="en-US" dirty="0">
                <a:sym typeface="Wingdings"/>
              </a:rPr>
              <a:t>interoperable handling of user attributes in WS </a:t>
            </a:r>
            <a:r>
              <a:rPr lang="en-US" dirty="0" smtClean="0">
                <a:sym typeface="Wingdings"/>
              </a:rPr>
              <a:t>messages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2628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Issues Identified</a:t>
            </a:r>
          </a:p>
        </p:txBody>
      </p:sp>
      <p:pic>
        <p:nvPicPr>
          <p:cNvPr id="5" name="Picture 4" descr="Screen shot 2011-11-14 at 9.17.5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7637"/>
            <a:ext cx="8229600" cy="2348587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603250" y="5789831"/>
            <a:ext cx="8083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Why does this matter?</a:t>
            </a:r>
          </a:p>
          <a:p>
            <a:r>
              <a:rPr lang="en-US" dirty="0" smtClean="0">
                <a:sym typeface="Wingdings"/>
              </a:rPr>
              <a:t> Required for secure, interoperable </a:t>
            </a:r>
            <a:r>
              <a:rPr lang="en-US" dirty="0">
                <a:sym typeface="Wingdings"/>
              </a:rPr>
              <a:t>handling of user attributes in WS messages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78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Issues Identified</a:t>
            </a:r>
          </a:p>
        </p:txBody>
      </p:sp>
      <p:pic>
        <p:nvPicPr>
          <p:cNvPr id="4" name="Picture 3" descr="Screen shot 2011-11-14 at 9.18.0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7637"/>
            <a:ext cx="8258404" cy="2122487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603250" y="5789831"/>
            <a:ext cx="8083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Why does this matter?</a:t>
            </a:r>
          </a:p>
          <a:p>
            <a:r>
              <a:rPr lang="en-US" dirty="0" smtClean="0">
                <a:sym typeface="Wingdings"/>
              </a:rPr>
              <a:t> Required for specification of platform-independent, GFIPM conformant, standards-based security policies within web service definitions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78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Issues Identified</a:t>
            </a:r>
          </a:p>
        </p:txBody>
      </p:sp>
      <p:pic>
        <p:nvPicPr>
          <p:cNvPr id="4" name="Picture 3" descr="Screen shot 2011-11-14 at 9.18.09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417638"/>
            <a:ext cx="8229601" cy="1528894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603250" y="5789831"/>
            <a:ext cx="8083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Why does this matter?</a:t>
            </a:r>
          </a:p>
          <a:p>
            <a:r>
              <a:rPr lang="en-US" dirty="0" smtClean="0">
                <a:sym typeface="Wingdings"/>
              </a:rPr>
              <a:t> Required for conformance to GRA Reliable Secure WS SIP (</a:t>
            </a:r>
            <a:r>
              <a:rPr lang="en-US" dirty="0" err="1" smtClean="0">
                <a:sym typeface="Wingdings"/>
              </a:rPr>
              <a:t>interop</a:t>
            </a:r>
            <a:r>
              <a:rPr lang="en-US" dirty="0" smtClean="0">
                <a:sym typeface="Wingdings"/>
              </a:rPr>
              <a:t>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78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4D48FE4C711B4499683FC5C77D787A" ma:contentTypeVersion="0" ma:contentTypeDescription="Create a new document." ma:contentTypeScope="" ma:versionID="7dc67d28986d96b3c7cf6e8ffdc0245b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FFA8C7DD-0C9F-43F7-83C1-08BA8D16122B}"/>
</file>

<file path=customXml/itemProps2.xml><?xml version="1.0" encoding="utf-8"?>
<ds:datastoreItem xmlns:ds="http://schemas.openxmlformats.org/officeDocument/2006/customXml" ds:itemID="{0DE9666F-2C31-474D-8647-5BF396F7DA2D}"/>
</file>

<file path=customXml/itemProps3.xml><?xml version="1.0" encoding="utf-8"?>
<ds:datastoreItem xmlns:ds="http://schemas.openxmlformats.org/officeDocument/2006/customXml" ds:itemID="{D3959A40-99A8-4E6F-9D78-B932939C3F59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1166</TotalTime>
  <Words>2835</Words>
  <Application>Microsoft Macintosh PowerPoint</Application>
  <PresentationFormat>On-screen Show (4:3)</PresentationFormat>
  <Paragraphs>314</Paragraphs>
  <Slides>31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GFIPM Web Services Implementation Status Update</vt:lpstr>
      <vt:lpstr>GFIPM Web Services Timeline</vt:lpstr>
      <vt:lpstr>Conformance and Interoperability: The Scope of the Challenge (Model #1)</vt:lpstr>
      <vt:lpstr>Conformance and Interoperability: The Scope of the Challenge (Model #2)</vt:lpstr>
      <vt:lpstr>Example Issues Identified</vt:lpstr>
      <vt:lpstr>Example Issues Identified</vt:lpstr>
      <vt:lpstr>Example Issues Identified</vt:lpstr>
      <vt:lpstr>Example Issues Identified</vt:lpstr>
      <vt:lpstr>Example Issues Identified</vt:lpstr>
      <vt:lpstr>Example Issues Identified</vt:lpstr>
      <vt:lpstr>Example Issues Identified</vt:lpstr>
      <vt:lpstr>Example Issues Identified</vt:lpstr>
      <vt:lpstr>Example Issues Identified</vt:lpstr>
      <vt:lpstr>Example Issues Identified</vt:lpstr>
      <vt:lpstr>Current Status</vt:lpstr>
      <vt:lpstr>Implementer Integration Points (IIPs) (Conceptual – NOT the Actual APIs)</vt:lpstr>
      <vt:lpstr>Data Payload IIP</vt:lpstr>
      <vt:lpstr>Authorization IIP</vt:lpstr>
      <vt:lpstr>Web Services / XACML Integration Example: GBI JIMnet</vt:lpstr>
      <vt:lpstr>SAML Assertion Delegate Service</vt:lpstr>
      <vt:lpstr>Example of Nesting/Chaining with ADS</vt:lpstr>
      <vt:lpstr>SAML ADS IIP</vt:lpstr>
      <vt:lpstr>Trust Fabric IIP</vt:lpstr>
      <vt:lpstr>More Detail: IIP</vt:lpstr>
      <vt:lpstr>More Detail: IIP</vt:lpstr>
      <vt:lpstr>More Detail: IIP</vt:lpstr>
      <vt:lpstr>More Detail: IIP</vt:lpstr>
      <vt:lpstr>More Detail: IIP</vt:lpstr>
      <vt:lpstr>More Detail: IIP</vt:lpstr>
      <vt:lpstr>More Detail: IIP</vt:lpstr>
      <vt:lpstr>Timeline for Implementer Tools</vt:lpstr>
    </vt:vector>
  </TitlesOfParts>
  <Company>GTRI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GFIPM Web Services Implementation</dc:title>
  <dc:creator>Matthew Moyer</dc:creator>
  <cp:lastModifiedBy>Matthew J. Moyer</cp:lastModifiedBy>
  <cp:revision>489</cp:revision>
  <dcterms:created xsi:type="dcterms:W3CDTF">2010-11-29T20:54:21Z</dcterms:created>
  <dcterms:modified xsi:type="dcterms:W3CDTF">2011-11-16T22:29:21Z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0x010100BF4D48FE4C711B4499683FC5C77D787A</vt:lpwstr>
  </property>
</Properties>
</file>