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sldIdLst>
    <p:sldId id="257" r:id="rId5"/>
    <p:sldId id="258" r:id="rId6"/>
    <p:sldId id="259" r:id="rId7"/>
    <p:sldId id="262" r:id="rId8"/>
    <p:sldId id="263" r:id="rId9"/>
    <p:sldId id="261" r:id="rId10"/>
    <p:sldId id="264" r:id="rId11"/>
    <p:sldId id="266" r:id="rId12"/>
    <p:sldId id="267" r:id="rId13"/>
    <p:sldId id="270" r:id="rId14"/>
    <p:sldId id="268" r:id="rId15"/>
    <p:sldId id="269"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Cabe, Prof. James E." userId="1a774d9e-eb42-4786-a5ad-ae6c03f1cdfa" providerId="ADAL" clId="{C8349918-857F-48AB-9E41-8A50F32F30C0}"/>
    <pc:docChg chg="undo custSel addSld delSld modSld">
      <pc:chgData name="McCabe, Prof. James E." userId="1a774d9e-eb42-4786-a5ad-ae6c03f1cdfa" providerId="ADAL" clId="{C8349918-857F-48AB-9E41-8A50F32F30C0}" dt="2021-10-05T22:34:48.398" v="923" actId="1076"/>
      <pc:docMkLst>
        <pc:docMk/>
      </pc:docMkLst>
      <pc:sldChg chg="modSp">
        <pc:chgData name="McCabe, Prof. James E." userId="1a774d9e-eb42-4786-a5ad-ae6c03f1cdfa" providerId="ADAL" clId="{C8349918-857F-48AB-9E41-8A50F32F30C0}" dt="2021-10-05T22:29:15.334" v="921" actId="6549"/>
        <pc:sldMkLst>
          <pc:docMk/>
          <pc:sldMk cId="819384583" sldId="258"/>
        </pc:sldMkLst>
        <pc:spChg chg="mod">
          <ac:chgData name="McCabe, Prof. James E." userId="1a774d9e-eb42-4786-a5ad-ae6c03f1cdfa" providerId="ADAL" clId="{C8349918-857F-48AB-9E41-8A50F32F30C0}" dt="2021-10-05T22:29:15.334" v="921" actId="6549"/>
          <ac:spMkLst>
            <pc:docMk/>
            <pc:sldMk cId="819384583" sldId="258"/>
            <ac:spMk id="3" creationId="{EEB24C04-FAC0-46C8-A4F7-A09279BCA9A5}"/>
          </ac:spMkLst>
        </pc:spChg>
      </pc:sldChg>
      <pc:sldChg chg="addSp delSp modSp add">
        <pc:chgData name="McCabe, Prof. James E." userId="1a774d9e-eb42-4786-a5ad-ae6c03f1cdfa" providerId="ADAL" clId="{C8349918-857F-48AB-9E41-8A50F32F30C0}" dt="2021-10-05T17:26:03.488" v="610" actId="122"/>
        <pc:sldMkLst>
          <pc:docMk/>
          <pc:sldMk cId="1183110016" sldId="271"/>
        </pc:sldMkLst>
        <pc:spChg chg="mod">
          <ac:chgData name="McCabe, Prof. James E." userId="1a774d9e-eb42-4786-a5ad-ae6c03f1cdfa" providerId="ADAL" clId="{C8349918-857F-48AB-9E41-8A50F32F30C0}" dt="2021-10-05T02:00:08.882" v="27" actId="20577"/>
          <ac:spMkLst>
            <pc:docMk/>
            <pc:sldMk cId="1183110016" sldId="271"/>
            <ac:spMk id="2" creationId="{79C455BB-25C8-48B1-9E37-FF98E7FE376D}"/>
          </ac:spMkLst>
        </pc:spChg>
        <pc:spChg chg="del">
          <ac:chgData name="McCabe, Prof. James E." userId="1a774d9e-eb42-4786-a5ad-ae6c03f1cdfa" providerId="ADAL" clId="{C8349918-857F-48AB-9E41-8A50F32F30C0}" dt="2021-10-05T02:00:22.118" v="28"/>
          <ac:spMkLst>
            <pc:docMk/>
            <pc:sldMk cId="1183110016" sldId="271"/>
            <ac:spMk id="3" creationId="{64EE51D1-BCCE-489C-A417-CD2FFCC0C1A3}"/>
          </ac:spMkLst>
        </pc:spChg>
        <pc:spChg chg="add mod">
          <ac:chgData name="McCabe, Prof. James E." userId="1a774d9e-eb42-4786-a5ad-ae6c03f1cdfa" providerId="ADAL" clId="{C8349918-857F-48AB-9E41-8A50F32F30C0}" dt="2021-10-05T02:02:23.237" v="62" actId="1076"/>
          <ac:spMkLst>
            <pc:docMk/>
            <pc:sldMk cId="1183110016" sldId="271"/>
            <ac:spMk id="5" creationId="{DA341B82-CD7B-44F1-A07C-38253C7FAA10}"/>
          </ac:spMkLst>
        </pc:spChg>
        <pc:graphicFrameChg chg="add mod modGraphic">
          <ac:chgData name="McCabe, Prof. James E." userId="1a774d9e-eb42-4786-a5ad-ae6c03f1cdfa" providerId="ADAL" clId="{C8349918-857F-48AB-9E41-8A50F32F30C0}" dt="2021-10-05T17:26:03.488" v="610" actId="122"/>
          <ac:graphicFrameMkLst>
            <pc:docMk/>
            <pc:sldMk cId="1183110016" sldId="271"/>
            <ac:graphicFrameMk id="4" creationId="{9C122D33-365D-4D94-8F7F-76C6B8FE8BED}"/>
          </ac:graphicFrameMkLst>
        </pc:graphicFrameChg>
      </pc:sldChg>
      <pc:sldChg chg="addSp delSp modSp add">
        <pc:chgData name="McCabe, Prof. James E." userId="1a774d9e-eb42-4786-a5ad-ae6c03f1cdfa" providerId="ADAL" clId="{C8349918-857F-48AB-9E41-8A50F32F30C0}" dt="2021-10-05T17:29:29.692" v="919" actId="1076"/>
        <pc:sldMkLst>
          <pc:docMk/>
          <pc:sldMk cId="3976440308" sldId="272"/>
        </pc:sldMkLst>
        <pc:spChg chg="mod">
          <ac:chgData name="McCabe, Prof. James E." userId="1a774d9e-eb42-4786-a5ad-ae6c03f1cdfa" providerId="ADAL" clId="{C8349918-857F-48AB-9E41-8A50F32F30C0}" dt="2021-10-05T02:04:54.562" v="83" actId="20577"/>
          <ac:spMkLst>
            <pc:docMk/>
            <pc:sldMk cId="3976440308" sldId="272"/>
            <ac:spMk id="2" creationId="{B8CE4E22-D8D7-474C-BA53-730071B4293C}"/>
          </ac:spMkLst>
        </pc:spChg>
        <pc:spChg chg="del">
          <ac:chgData name="McCabe, Prof. James E." userId="1a774d9e-eb42-4786-a5ad-ae6c03f1cdfa" providerId="ADAL" clId="{C8349918-857F-48AB-9E41-8A50F32F30C0}" dt="2021-10-05T02:05:20.363" v="84"/>
          <ac:spMkLst>
            <pc:docMk/>
            <pc:sldMk cId="3976440308" sldId="272"/>
            <ac:spMk id="3" creationId="{88B6AB56-B1BF-4F9B-8B1C-0C724F6415A4}"/>
          </ac:spMkLst>
        </pc:spChg>
        <pc:spChg chg="add mod">
          <ac:chgData name="McCabe, Prof. James E." userId="1a774d9e-eb42-4786-a5ad-ae6c03f1cdfa" providerId="ADAL" clId="{C8349918-857F-48AB-9E41-8A50F32F30C0}" dt="2021-10-05T17:29:29.692" v="919" actId="1076"/>
          <ac:spMkLst>
            <pc:docMk/>
            <pc:sldMk cId="3976440308" sldId="272"/>
            <ac:spMk id="3" creationId="{911EC86A-4D8E-4C60-9531-72A4DC0FA86A}"/>
          </ac:spMkLst>
        </pc:spChg>
        <pc:graphicFrameChg chg="add mod modGraphic">
          <ac:chgData name="McCabe, Prof. James E." userId="1a774d9e-eb42-4786-a5ad-ae6c03f1cdfa" providerId="ADAL" clId="{C8349918-857F-48AB-9E41-8A50F32F30C0}" dt="2021-10-05T17:29:26.300" v="918" actId="1076"/>
          <ac:graphicFrameMkLst>
            <pc:docMk/>
            <pc:sldMk cId="3976440308" sldId="272"/>
            <ac:graphicFrameMk id="4" creationId="{7F74BAF6-8D7E-4C49-A95C-3AAD8ACE45CA}"/>
          </ac:graphicFrameMkLst>
        </pc:graphicFrameChg>
        <pc:graphicFrameChg chg="add del mod">
          <ac:chgData name="McCabe, Prof. James E." userId="1a774d9e-eb42-4786-a5ad-ae6c03f1cdfa" providerId="ADAL" clId="{C8349918-857F-48AB-9E41-8A50F32F30C0}" dt="2021-10-05T17:26:26.743" v="613" actId="478"/>
          <ac:graphicFrameMkLst>
            <pc:docMk/>
            <pc:sldMk cId="3976440308" sldId="272"/>
            <ac:graphicFrameMk id="5" creationId="{63DCE756-F630-40F4-97A3-5AEC74D2D7B2}"/>
          </ac:graphicFrameMkLst>
        </pc:graphicFrameChg>
      </pc:sldChg>
      <pc:sldChg chg="addSp delSp modSp add">
        <pc:chgData name="McCabe, Prof. James E." userId="1a774d9e-eb42-4786-a5ad-ae6c03f1cdfa" providerId="ADAL" clId="{C8349918-857F-48AB-9E41-8A50F32F30C0}" dt="2021-10-05T17:25:51.706" v="609" actId="2063"/>
        <pc:sldMkLst>
          <pc:docMk/>
          <pc:sldMk cId="2413980408" sldId="273"/>
        </pc:sldMkLst>
        <pc:spChg chg="mod">
          <ac:chgData name="McCabe, Prof. James E." userId="1a774d9e-eb42-4786-a5ad-ae6c03f1cdfa" providerId="ADAL" clId="{C8349918-857F-48AB-9E41-8A50F32F30C0}" dt="2021-10-05T02:07:07.891" v="187" actId="20577"/>
          <ac:spMkLst>
            <pc:docMk/>
            <pc:sldMk cId="2413980408" sldId="273"/>
            <ac:spMk id="2" creationId="{3673C905-CFFA-4FFE-8A6B-8B8FF305C7D1}"/>
          </ac:spMkLst>
        </pc:spChg>
        <pc:spChg chg="del">
          <ac:chgData name="McCabe, Prof. James E." userId="1a774d9e-eb42-4786-a5ad-ae6c03f1cdfa" providerId="ADAL" clId="{C8349918-857F-48AB-9E41-8A50F32F30C0}" dt="2021-10-05T02:06:09.920" v="86"/>
          <ac:spMkLst>
            <pc:docMk/>
            <pc:sldMk cId="2413980408" sldId="273"/>
            <ac:spMk id="3" creationId="{9D616918-6EE9-4FAA-8185-84855154A3AD}"/>
          </ac:spMkLst>
        </pc:spChg>
        <pc:spChg chg="add del mod">
          <ac:chgData name="McCabe, Prof. James E." userId="1a774d9e-eb42-4786-a5ad-ae6c03f1cdfa" providerId="ADAL" clId="{C8349918-857F-48AB-9E41-8A50F32F30C0}" dt="2021-10-05T17:25:23.247" v="587"/>
          <ac:spMkLst>
            <pc:docMk/>
            <pc:sldMk cId="2413980408" sldId="273"/>
            <ac:spMk id="6" creationId="{0E6B983E-E9C4-421D-BEBE-54216DE36A4D}"/>
          </ac:spMkLst>
        </pc:spChg>
        <pc:graphicFrameChg chg="add del mod">
          <ac:chgData name="McCabe, Prof. James E." userId="1a774d9e-eb42-4786-a5ad-ae6c03f1cdfa" providerId="ADAL" clId="{C8349918-857F-48AB-9E41-8A50F32F30C0}" dt="2021-10-05T17:25:18.590" v="586" actId="478"/>
          <ac:graphicFrameMkLst>
            <pc:docMk/>
            <pc:sldMk cId="2413980408" sldId="273"/>
            <ac:graphicFrameMk id="4" creationId="{1FF6C53F-B118-4115-9F9D-154A36BD4AA0}"/>
          </ac:graphicFrameMkLst>
        </pc:graphicFrameChg>
        <pc:graphicFrameChg chg="add mod modGraphic">
          <ac:chgData name="McCabe, Prof. James E." userId="1a774d9e-eb42-4786-a5ad-ae6c03f1cdfa" providerId="ADAL" clId="{C8349918-857F-48AB-9E41-8A50F32F30C0}" dt="2021-10-05T17:25:51.706" v="609" actId="2063"/>
          <ac:graphicFrameMkLst>
            <pc:docMk/>
            <pc:sldMk cId="2413980408" sldId="273"/>
            <ac:graphicFrameMk id="5" creationId="{B03B3FDF-76B9-41C5-A3CB-6B30BF744FB5}"/>
          </ac:graphicFrameMkLst>
        </pc:graphicFrameChg>
      </pc:sldChg>
      <pc:sldChg chg="addSp delSp modSp add">
        <pc:chgData name="McCabe, Prof. James E." userId="1a774d9e-eb42-4786-a5ad-ae6c03f1cdfa" providerId="ADAL" clId="{C8349918-857F-48AB-9E41-8A50F32F30C0}" dt="2021-10-05T22:34:42.268" v="922"/>
        <pc:sldMkLst>
          <pc:docMk/>
          <pc:sldMk cId="2115543028" sldId="274"/>
        </pc:sldMkLst>
        <pc:spChg chg="mod">
          <ac:chgData name="McCabe, Prof. James E." userId="1a774d9e-eb42-4786-a5ad-ae6c03f1cdfa" providerId="ADAL" clId="{C8349918-857F-48AB-9E41-8A50F32F30C0}" dt="2021-10-05T02:06:47.480" v="178" actId="20577"/>
          <ac:spMkLst>
            <pc:docMk/>
            <pc:sldMk cId="2115543028" sldId="274"/>
            <ac:spMk id="2" creationId="{11ECD260-9D56-4D99-B9D1-70BC14528F06}"/>
          </ac:spMkLst>
        </pc:spChg>
        <pc:spChg chg="del">
          <ac:chgData name="McCabe, Prof. James E." userId="1a774d9e-eb42-4786-a5ad-ae6c03f1cdfa" providerId="ADAL" clId="{C8349918-857F-48AB-9E41-8A50F32F30C0}" dt="2021-10-05T02:06:57.789" v="179"/>
          <ac:spMkLst>
            <pc:docMk/>
            <pc:sldMk cId="2115543028" sldId="274"/>
            <ac:spMk id="3" creationId="{CC8C62DE-4097-41F5-99B8-E8D1146459CD}"/>
          </ac:spMkLst>
        </pc:spChg>
        <pc:spChg chg="add del mod">
          <ac:chgData name="McCabe, Prof. James E." userId="1a774d9e-eb42-4786-a5ad-ae6c03f1cdfa" providerId="ADAL" clId="{C8349918-857F-48AB-9E41-8A50F32F30C0}" dt="2021-10-05T17:23:44.102" v="541" actId="478"/>
          <ac:spMkLst>
            <pc:docMk/>
            <pc:sldMk cId="2115543028" sldId="274"/>
            <ac:spMk id="7" creationId="{A532F752-981B-47FF-BBBA-8E7A93E05A7B}"/>
          </ac:spMkLst>
        </pc:spChg>
        <pc:spChg chg="add del mod">
          <ac:chgData name="McCabe, Prof. James E." userId="1a774d9e-eb42-4786-a5ad-ae6c03f1cdfa" providerId="ADAL" clId="{C8349918-857F-48AB-9E41-8A50F32F30C0}" dt="2021-10-05T22:34:42.268" v="922"/>
          <ac:spMkLst>
            <pc:docMk/>
            <pc:sldMk cId="2115543028" sldId="274"/>
            <ac:spMk id="9" creationId="{7C420CE1-5ECC-44D8-969F-0E5455EB40FB}"/>
          </ac:spMkLst>
        </pc:spChg>
        <pc:graphicFrameChg chg="add del mod modGraphic">
          <ac:chgData name="McCabe, Prof. James E." userId="1a774d9e-eb42-4786-a5ad-ae6c03f1cdfa" providerId="ADAL" clId="{C8349918-857F-48AB-9E41-8A50F32F30C0}" dt="2021-10-05T17:24:21.371" v="546" actId="478"/>
          <ac:graphicFrameMkLst>
            <pc:docMk/>
            <pc:sldMk cId="2115543028" sldId="274"/>
            <ac:graphicFrameMk id="4" creationId="{41B88C02-2255-4AEB-A996-F5FBDD4B7A79}"/>
          </ac:graphicFrameMkLst>
        </pc:graphicFrameChg>
        <pc:graphicFrameChg chg="add del mod modGraphic">
          <ac:chgData name="McCabe, Prof. James E." userId="1a774d9e-eb42-4786-a5ad-ae6c03f1cdfa" providerId="ADAL" clId="{C8349918-857F-48AB-9E41-8A50F32F30C0}" dt="2021-10-05T17:18:48.412" v="399" actId="478"/>
          <ac:graphicFrameMkLst>
            <pc:docMk/>
            <pc:sldMk cId="2115543028" sldId="274"/>
            <ac:graphicFrameMk id="5" creationId="{4D47004E-EA3F-40D9-85BE-A03501B74917}"/>
          </ac:graphicFrameMkLst>
        </pc:graphicFrameChg>
        <pc:graphicFrameChg chg="add mod modGraphic">
          <ac:chgData name="McCabe, Prof. James E." userId="1a774d9e-eb42-4786-a5ad-ae6c03f1cdfa" providerId="ADAL" clId="{C8349918-857F-48AB-9E41-8A50F32F30C0}" dt="2021-10-05T17:24:11.752" v="544" actId="2711"/>
          <ac:graphicFrameMkLst>
            <pc:docMk/>
            <pc:sldMk cId="2115543028" sldId="274"/>
            <ac:graphicFrameMk id="6" creationId="{BA1C5781-52EF-40E6-9BB3-6A8411FAA391}"/>
          </ac:graphicFrameMkLst>
        </pc:graphicFrameChg>
      </pc:sldChg>
      <pc:sldChg chg="addSp delSp modSp add">
        <pc:chgData name="McCabe, Prof. James E." userId="1a774d9e-eb42-4786-a5ad-ae6c03f1cdfa" providerId="ADAL" clId="{C8349918-857F-48AB-9E41-8A50F32F30C0}" dt="2021-10-05T22:34:48.398" v="923" actId="1076"/>
        <pc:sldMkLst>
          <pc:docMk/>
          <pc:sldMk cId="3954580364" sldId="275"/>
        </pc:sldMkLst>
        <pc:spChg chg="mod">
          <ac:chgData name="McCabe, Prof. James E." userId="1a774d9e-eb42-4786-a5ad-ae6c03f1cdfa" providerId="ADAL" clId="{C8349918-857F-48AB-9E41-8A50F32F30C0}" dt="2021-10-05T02:07:29.992" v="232" actId="20577"/>
          <ac:spMkLst>
            <pc:docMk/>
            <pc:sldMk cId="3954580364" sldId="275"/>
            <ac:spMk id="2" creationId="{B4493A73-0B62-421C-8600-202BA15CA391}"/>
          </ac:spMkLst>
        </pc:spChg>
        <pc:spChg chg="del">
          <ac:chgData name="McCabe, Prof. James E." userId="1a774d9e-eb42-4786-a5ad-ae6c03f1cdfa" providerId="ADAL" clId="{C8349918-857F-48AB-9E41-8A50F32F30C0}" dt="2021-10-05T02:07:39.890" v="233"/>
          <ac:spMkLst>
            <pc:docMk/>
            <pc:sldMk cId="3954580364" sldId="275"/>
            <ac:spMk id="3" creationId="{BFC688F6-3EC5-46F2-8203-763C82EEC004}"/>
          </ac:spMkLst>
        </pc:spChg>
        <pc:graphicFrameChg chg="add mod modGraphic">
          <ac:chgData name="McCabe, Prof. James E." userId="1a774d9e-eb42-4786-a5ad-ae6c03f1cdfa" providerId="ADAL" clId="{C8349918-857F-48AB-9E41-8A50F32F30C0}" dt="2021-10-05T22:34:48.398" v="923" actId="1076"/>
          <ac:graphicFrameMkLst>
            <pc:docMk/>
            <pc:sldMk cId="3954580364" sldId="275"/>
            <ac:graphicFrameMk id="4" creationId="{4E5B3D68-00C6-438B-B4BD-CB4A8264AFD7}"/>
          </ac:graphicFrameMkLst>
        </pc:graphicFrameChg>
      </pc:sldChg>
      <pc:sldChg chg="addSp delSp modSp add">
        <pc:chgData name="McCabe, Prof. James E." userId="1a774d9e-eb42-4786-a5ad-ae6c03f1cdfa" providerId="ADAL" clId="{C8349918-857F-48AB-9E41-8A50F32F30C0}" dt="2021-10-05T17:17:02.625" v="382" actId="20577"/>
        <pc:sldMkLst>
          <pc:docMk/>
          <pc:sldMk cId="3686628299" sldId="276"/>
        </pc:sldMkLst>
        <pc:spChg chg="mod">
          <ac:chgData name="McCabe, Prof. James E." userId="1a774d9e-eb42-4786-a5ad-ae6c03f1cdfa" providerId="ADAL" clId="{C8349918-857F-48AB-9E41-8A50F32F30C0}" dt="2021-10-05T02:08:03.606" v="268" actId="20577"/>
          <ac:spMkLst>
            <pc:docMk/>
            <pc:sldMk cId="3686628299" sldId="276"/>
            <ac:spMk id="2" creationId="{ADEFF941-185D-4BC0-9997-57611448A3DB}"/>
          </ac:spMkLst>
        </pc:spChg>
        <pc:spChg chg="del">
          <ac:chgData name="McCabe, Prof. James E." userId="1a774d9e-eb42-4786-a5ad-ae6c03f1cdfa" providerId="ADAL" clId="{C8349918-857F-48AB-9E41-8A50F32F30C0}" dt="2021-10-05T02:07:55.485" v="235"/>
          <ac:spMkLst>
            <pc:docMk/>
            <pc:sldMk cId="3686628299" sldId="276"/>
            <ac:spMk id="3" creationId="{1624A808-F2B2-4F1D-B762-4F052B5F7732}"/>
          </ac:spMkLst>
        </pc:spChg>
        <pc:graphicFrameChg chg="add mod modGraphic">
          <ac:chgData name="McCabe, Prof. James E." userId="1a774d9e-eb42-4786-a5ad-ae6c03f1cdfa" providerId="ADAL" clId="{C8349918-857F-48AB-9E41-8A50F32F30C0}" dt="2021-10-05T17:17:02.625" v="382" actId="20577"/>
          <ac:graphicFrameMkLst>
            <pc:docMk/>
            <pc:sldMk cId="3686628299" sldId="276"/>
            <ac:graphicFrameMk id="4" creationId="{B49BADAE-7751-447F-AECF-13D2657037C2}"/>
          </ac:graphicFrameMkLst>
        </pc:graphicFrameChg>
      </pc:sldChg>
      <pc:sldChg chg="modSp add">
        <pc:chgData name="McCabe, Prof. James E." userId="1a774d9e-eb42-4786-a5ad-ae6c03f1cdfa" providerId="ADAL" clId="{C8349918-857F-48AB-9E41-8A50F32F30C0}" dt="2021-10-05T02:08:53.198" v="293" actId="20577"/>
        <pc:sldMkLst>
          <pc:docMk/>
          <pc:sldMk cId="2285879737" sldId="277"/>
        </pc:sldMkLst>
        <pc:spChg chg="mod">
          <ac:chgData name="McCabe, Prof. James E." userId="1a774d9e-eb42-4786-a5ad-ae6c03f1cdfa" providerId="ADAL" clId="{C8349918-857F-48AB-9E41-8A50F32F30C0}" dt="2021-10-05T02:08:37.260" v="291" actId="20577"/>
          <ac:spMkLst>
            <pc:docMk/>
            <pc:sldMk cId="2285879737" sldId="277"/>
            <ac:spMk id="2" creationId="{23E0D06A-8B7B-4742-8AC5-324F8A9489FC}"/>
          </ac:spMkLst>
        </pc:spChg>
        <pc:spChg chg="mod">
          <ac:chgData name="McCabe, Prof. James E." userId="1a774d9e-eb42-4786-a5ad-ae6c03f1cdfa" providerId="ADAL" clId="{C8349918-857F-48AB-9E41-8A50F32F30C0}" dt="2021-10-05T02:08:53.198" v="293" actId="20577"/>
          <ac:spMkLst>
            <pc:docMk/>
            <pc:sldMk cId="2285879737" sldId="277"/>
            <ac:spMk id="3" creationId="{6BE072F0-A2BC-46BF-8305-2421189FD267}"/>
          </ac:spMkLst>
        </pc:spChg>
      </pc:sldChg>
      <pc:sldChg chg="add del">
        <pc:chgData name="McCabe, Prof. James E." userId="1a774d9e-eb42-4786-a5ad-ae6c03f1cdfa" providerId="ADAL" clId="{C8349918-857F-48AB-9E41-8A50F32F30C0}" dt="2021-10-05T17:21:43.459" v="473" actId="2696"/>
        <pc:sldMkLst>
          <pc:docMk/>
          <pc:sldMk cId="1621879536" sldId="278"/>
        </pc:sldMkLst>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6624EC-5CB2-4FFA-84C8-B046ED77EC29}"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7D8437B-0CD7-47F1-9042-DCC8B5C59EE8}" type="slidenum">
              <a:rPr lang="en-US" smtClean="0"/>
              <a:t>‹#›</a:t>
            </a:fld>
            <a:endParaRPr lang="en-US"/>
          </a:p>
        </p:txBody>
      </p:sp>
    </p:spTree>
    <p:extLst>
      <p:ext uri="{BB962C8B-B14F-4D97-AF65-F5344CB8AC3E}">
        <p14:creationId xmlns:p14="http://schemas.microsoft.com/office/powerpoint/2010/main" val="2003016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6624EC-5CB2-4FFA-84C8-B046ED77EC29}"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8437B-0CD7-47F1-9042-DCC8B5C59EE8}" type="slidenum">
              <a:rPr lang="en-US" smtClean="0"/>
              <a:t>‹#›</a:t>
            </a:fld>
            <a:endParaRPr lang="en-US"/>
          </a:p>
        </p:txBody>
      </p:sp>
    </p:spTree>
    <p:extLst>
      <p:ext uri="{BB962C8B-B14F-4D97-AF65-F5344CB8AC3E}">
        <p14:creationId xmlns:p14="http://schemas.microsoft.com/office/powerpoint/2010/main" val="34972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6624EC-5CB2-4FFA-84C8-B046ED77EC29}"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8437B-0CD7-47F1-9042-DCC8B5C59EE8}" type="slidenum">
              <a:rPr lang="en-US" smtClean="0"/>
              <a:t>‹#›</a:t>
            </a:fld>
            <a:endParaRPr lang="en-US"/>
          </a:p>
        </p:txBody>
      </p:sp>
    </p:spTree>
    <p:extLst>
      <p:ext uri="{BB962C8B-B14F-4D97-AF65-F5344CB8AC3E}">
        <p14:creationId xmlns:p14="http://schemas.microsoft.com/office/powerpoint/2010/main" val="2019517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6624EC-5CB2-4FFA-84C8-B046ED77EC29}"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8437B-0CD7-47F1-9042-DCC8B5C59EE8}" type="slidenum">
              <a:rPr lang="en-US" smtClean="0"/>
              <a:t>‹#›</a:t>
            </a:fld>
            <a:endParaRPr lang="en-US"/>
          </a:p>
        </p:txBody>
      </p:sp>
    </p:spTree>
    <p:extLst>
      <p:ext uri="{BB962C8B-B14F-4D97-AF65-F5344CB8AC3E}">
        <p14:creationId xmlns:p14="http://schemas.microsoft.com/office/powerpoint/2010/main" val="223942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593667" y="6272784"/>
            <a:ext cx="2644309" cy="365125"/>
          </a:xfrm>
        </p:spPr>
        <p:txBody>
          <a:bodyPr/>
          <a:lstStyle/>
          <a:p>
            <a:fld id="{436624EC-5CB2-4FFA-84C8-B046ED77EC29}" type="datetimeFigureOut">
              <a:rPr lang="en-US" smtClean="0"/>
              <a:t>10/5/2021</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7D8437B-0CD7-47F1-9042-DCC8B5C59EE8}" type="slidenum">
              <a:rPr lang="en-US" smtClean="0"/>
              <a:t>‹#›</a:t>
            </a:fld>
            <a:endParaRPr lang="en-US"/>
          </a:p>
        </p:txBody>
      </p:sp>
    </p:spTree>
    <p:extLst>
      <p:ext uri="{BB962C8B-B14F-4D97-AF65-F5344CB8AC3E}">
        <p14:creationId xmlns:p14="http://schemas.microsoft.com/office/powerpoint/2010/main" val="176814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6624EC-5CB2-4FFA-84C8-B046ED77EC29}" type="datetimeFigureOut">
              <a:rPr lang="en-US" smtClean="0"/>
              <a:t>10/5/2021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D8437B-0CD7-47F1-9042-DCC8B5C59EE8}" type="slidenum">
              <a:rPr lang="en-US" smtClean="0"/>
              <a:t>‹#›</a:t>
            </a:fld>
            <a:endParaRPr lang="en-US"/>
          </a:p>
        </p:txBody>
      </p:sp>
    </p:spTree>
    <p:extLst>
      <p:ext uri="{BB962C8B-B14F-4D97-AF65-F5344CB8AC3E}">
        <p14:creationId xmlns:p14="http://schemas.microsoft.com/office/powerpoint/2010/main" val="2181322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6624EC-5CB2-4FFA-84C8-B046ED77EC29}" type="datetimeFigureOut">
              <a:rPr lang="en-US" smtClean="0"/>
              <a:t>10/5/2021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D8437B-0CD7-47F1-9042-DCC8B5C59EE8}" type="slidenum">
              <a:rPr lang="en-US" smtClean="0"/>
              <a:t>‹#›</a:t>
            </a:fld>
            <a:endParaRPr lang="en-US"/>
          </a:p>
        </p:txBody>
      </p:sp>
    </p:spTree>
    <p:extLst>
      <p:ext uri="{BB962C8B-B14F-4D97-AF65-F5344CB8AC3E}">
        <p14:creationId xmlns:p14="http://schemas.microsoft.com/office/powerpoint/2010/main" val="3380281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6624EC-5CB2-4FFA-84C8-B046ED77EC29}" type="datetimeFigureOut">
              <a:rPr lang="en-US" smtClean="0"/>
              <a:t>10/5/2021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D8437B-0CD7-47F1-9042-DCC8B5C59EE8}" type="slidenum">
              <a:rPr lang="en-US" smtClean="0"/>
              <a:t>‹#›</a:t>
            </a:fld>
            <a:endParaRPr lang="en-US"/>
          </a:p>
        </p:txBody>
      </p:sp>
    </p:spTree>
    <p:extLst>
      <p:ext uri="{BB962C8B-B14F-4D97-AF65-F5344CB8AC3E}">
        <p14:creationId xmlns:p14="http://schemas.microsoft.com/office/powerpoint/2010/main" val="4199867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6624EC-5CB2-4FFA-84C8-B046ED77EC29}" type="datetimeFigureOut">
              <a:rPr lang="en-US" smtClean="0"/>
              <a:t>10/5/2021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D8437B-0CD7-47F1-9042-DCC8B5C59EE8}" type="slidenum">
              <a:rPr lang="en-US" smtClean="0"/>
              <a:t>‹#›</a:t>
            </a:fld>
            <a:endParaRPr lang="en-US"/>
          </a:p>
        </p:txBody>
      </p:sp>
    </p:spTree>
    <p:extLst>
      <p:ext uri="{BB962C8B-B14F-4D97-AF65-F5344CB8AC3E}">
        <p14:creationId xmlns:p14="http://schemas.microsoft.com/office/powerpoint/2010/main" val="2901743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6624EC-5CB2-4FFA-84C8-B046ED77EC29}" type="datetimeFigureOut">
              <a:rPr lang="en-US" smtClean="0"/>
              <a:t>10/5/2021</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7D8437B-0CD7-47F1-9042-DCC8B5C59EE8}" type="slidenum">
              <a:rPr lang="en-US" smtClean="0"/>
              <a:t>‹#›</a:t>
            </a:fld>
            <a:endParaRPr lang="en-US"/>
          </a:p>
        </p:txBody>
      </p:sp>
    </p:spTree>
    <p:extLst>
      <p:ext uri="{BB962C8B-B14F-4D97-AF65-F5344CB8AC3E}">
        <p14:creationId xmlns:p14="http://schemas.microsoft.com/office/powerpoint/2010/main" val="2349815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6624EC-5CB2-4FFA-84C8-B046ED77EC29}" type="datetimeFigureOut">
              <a:rPr lang="en-US" smtClean="0"/>
              <a:t>10/5/2021</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7D8437B-0CD7-47F1-9042-DCC8B5C59EE8}" type="slidenum">
              <a:rPr lang="en-US" smtClean="0"/>
              <a:t>‹#›</a:t>
            </a:fld>
            <a:endParaRPr lang="en-US"/>
          </a:p>
        </p:txBody>
      </p:sp>
    </p:spTree>
    <p:extLst>
      <p:ext uri="{BB962C8B-B14F-4D97-AF65-F5344CB8AC3E}">
        <p14:creationId xmlns:p14="http://schemas.microsoft.com/office/powerpoint/2010/main" val="4248147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36624EC-5CB2-4FFA-84C8-B046ED77EC29}" type="datetimeFigureOut">
              <a:rPr lang="en-US" smtClean="0"/>
              <a:t>10/5/2021</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7D8437B-0CD7-47F1-9042-DCC8B5C59EE8}" type="slidenum">
              <a:rPr lang="en-US" smtClean="0"/>
              <a:t>‹#›</a:t>
            </a:fld>
            <a:endParaRPr lang="en-US"/>
          </a:p>
        </p:txBody>
      </p:sp>
    </p:spTree>
    <p:extLst>
      <p:ext uri="{BB962C8B-B14F-4D97-AF65-F5344CB8AC3E}">
        <p14:creationId xmlns:p14="http://schemas.microsoft.com/office/powerpoint/2010/main" val="39000269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5058A-9D5D-4781-9B03-2E5D51F7D25C}"/>
              </a:ext>
            </a:extLst>
          </p:cNvPr>
          <p:cNvSpPr>
            <a:spLocks noGrp="1"/>
          </p:cNvSpPr>
          <p:nvPr>
            <p:ph type="ctrTitle"/>
          </p:nvPr>
        </p:nvSpPr>
        <p:spPr/>
        <p:txBody>
          <a:bodyPr/>
          <a:lstStyle/>
          <a:p>
            <a:r>
              <a:rPr lang="en-US" sz="4000" dirty="0"/>
              <a:t>Newtown Police</a:t>
            </a:r>
            <a:br>
              <a:rPr lang="en-US" sz="4000" dirty="0"/>
            </a:br>
            <a:r>
              <a:rPr lang="en-US" sz="4000" dirty="0"/>
              <a:t>Body-Worn Camera Assessment Project</a:t>
            </a:r>
          </a:p>
        </p:txBody>
      </p:sp>
      <p:sp>
        <p:nvSpPr>
          <p:cNvPr id="3" name="Subtitle 2">
            <a:extLst>
              <a:ext uri="{FF2B5EF4-FFF2-40B4-BE49-F238E27FC236}">
                <a16:creationId xmlns:a16="http://schemas.microsoft.com/office/drawing/2014/main" id="{07567B94-7F3C-4772-B036-3CA0A1D91D0E}"/>
              </a:ext>
            </a:extLst>
          </p:cNvPr>
          <p:cNvSpPr>
            <a:spLocks noGrp="1"/>
          </p:cNvSpPr>
          <p:nvPr>
            <p:ph type="subTitle" idx="1"/>
          </p:nvPr>
        </p:nvSpPr>
        <p:spPr/>
        <p:txBody>
          <a:bodyPr/>
          <a:lstStyle/>
          <a:p>
            <a:r>
              <a:rPr lang="en-US" dirty="0"/>
              <a:t>James E. McCabe, Ph.D.</a:t>
            </a:r>
          </a:p>
          <a:p>
            <a:r>
              <a:rPr lang="en-US" dirty="0"/>
              <a:t>Sacred Heart University </a:t>
            </a:r>
          </a:p>
        </p:txBody>
      </p:sp>
    </p:spTree>
    <p:extLst>
      <p:ext uri="{BB962C8B-B14F-4D97-AF65-F5344CB8AC3E}">
        <p14:creationId xmlns:p14="http://schemas.microsoft.com/office/powerpoint/2010/main" val="4043328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F0374-68BA-47B0-828E-1A70D3C6FE15}"/>
              </a:ext>
            </a:extLst>
          </p:cNvPr>
          <p:cNvSpPr>
            <a:spLocks noGrp="1"/>
          </p:cNvSpPr>
          <p:nvPr>
            <p:ph type="title"/>
          </p:nvPr>
        </p:nvSpPr>
        <p:spPr/>
        <p:txBody>
          <a:bodyPr/>
          <a:lstStyle/>
          <a:p>
            <a:r>
              <a:rPr lang="en-US" dirty="0"/>
              <a:t>Results - Demographics</a:t>
            </a:r>
          </a:p>
        </p:txBody>
      </p:sp>
      <p:graphicFrame>
        <p:nvGraphicFramePr>
          <p:cNvPr id="4" name="Content Placeholder 3">
            <a:extLst>
              <a:ext uri="{FF2B5EF4-FFF2-40B4-BE49-F238E27FC236}">
                <a16:creationId xmlns:a16="http://schemas.microsoft.com/office/drawing/2014/main" id="{CF865C10-629A-46BB-A6B6-DD2150A5CBB6}"/>
              </a:ext>
            </a:extLst>
          </p:cNvPr>
          <p:cNvGraphicFramePr>
            <a:graphicFrameLocks noGrp="1"/>
          </p:cNvGraphicFramePr>
          <p:nvPr>
            <p:ph idx="1"/>
            <p:extLst>
              <p:ext uri="{D42A27DB-BD31-4B8C-83A1-F6EECF244321}">
                <p14:modId xmlns:p14="http://schemas.microsoft.com/office/powerpoint/2010/main" val="3314415520"/>
              </p:ext>
            </p:extLst>
          </p:nvPr>
        </p:nvGraphicFramePr>
        <p:xfrm>
          <a:off x="4545496" y="2090663"/>
          <a:ext cx="2515704" cy="2083770"/>
        </p:xfrm>
        <a:graphic>
          <a:graphicData uri="http://schemas.openxmlformats.org/drawingml/2006/table">
            <a:tbl>
              <a:tblPr firstRow="1" firstCol="1" bandRow="1">
                <a:tableStyleId>{5C22544A-7EE6-4342-B048-85BDC9FD1C3A}</a:tableStyleId>
              </a:tblPr>
              <a:tblGrid>
                <a:gridCol w="1656521">
                  <a:extLst>
                    <a:ext uri="{9D8B030D-6E8A-4147-A177-3AD203B41FA5}">
                      <a16:colId xmlns:a16="http://schemas.microsoft.com/office/drawing/2014/main" val="3323687420"/>
                    </a:ext>
                  </a:extLst>
                </a:gridCol>
                <a:gridCol w="859183">
                  <a:extLst>
                    <a:ext uri="{9D8B030D-6E8A-4147-A177-3AD203B41FA5}">
                      <a16:colId xmlns:a16="http://schemas.microsoft.com/office/drawing/2014/main" val="1714408197"/>
                    </a:ext>
                  </a:extLst>
                </a:gridCol>
              </a:tblGrid>
              <a:tr h="416754">
                <a:tc>
                  <a:txBody>
                    <a:bodyPr/>
                    <a:lstStyle/>
                    <a:p>
                      <a:pPr marL="0" marR="0">
                        <a:lnSpc>
                          <a:spcPct val="107000"/>
                        </a:lnSpc>
                        <a:spcBef>
                          <a:spcPts val="0"/>
                        </a:spcBef>
                        <a:spcAft>
                          <a:spcPts val="0"/>
                        </a:spcAft>
                      </a:pPr>
                      <a:r>
                        <a:rPr lang="en-US" sz="1800" dirty="0">
                          <a:effectLst/>
                        </a:rPr>
                        <a:t>Gender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97898392"/>
                  </a:ext>
                </a:extLst>
              </a:tr>
              <a:tr h="416754">
                <a:tc>
                  <a:txBody>
                    <a:bodyPr/>
                    <a:lstStyle/>
                    <a:p>
                      <a:pPr marL="0" marR="0">
                        <a:lnSpc>
                          <a:spcPct val="107000"/>
                        </a:lnSpc>
                        <a:spcBef>
                          <a:spcPts val="0"/>
                        </a:spcBef>
                        <a:spcAft>
                          <a:spcPts val="0"/>
                        </a:spcAft>
                      </a:pPr>
                      <a:r>
                        <a:rPr lang="en-US" sz="1800" dirty="0">
                          <a:effectLst/>
                        </a:rPr>
                        <a:t>Female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211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56745829"/>
                  </a:ext>
                </a:extLst>
              </a:tr>
              <a:tr h="416754">
                <a:tc>
                  <a:txBody>
                    <a:bodyPr/>
                    <a:lstStyle/>
                    <a:p>
                      <a:pPr marL="0" marR="0">
                        <a:lnSpc>
                          <a:spcPct val="107000"/>
                        </a:lnSpc>
                        <a:spcBef>
                          <a:spcPts val="0"/>
                        </a:spcBef>
                        <a:spcAft>
                          <a:spcPts val="0"/>
                        </a:spcAft>
                      </a:pPr>
                      <a:r>
                        <a:rPr lang="en-US" sz="1800" dirty="0">
                          <a:effectLst/>
                        </a:rPr>
                        <a:t>Male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224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772305"/>
                  </a:ext>
                </a:extLst>
              </a:tr>
              <a:tr h="416754">
                <a:tc>
                  <a:txBody>
                    <a:bodyPr/>
                    <a:lstStyle/>
                    <a:p>
                      <a:pPr marL="0" marR="0">
                        <a:lnSpc>
                          <a:spcPct val="107000"/>
                        </a:lnSpc>
                        <a:spcBef>
                          <a:spcPts val="0"/>
                        </a:spcBef>
                        <a:spcAft>
                          <a:spcPts val="0"/>
                        </a:spcAft>
                      </a:pPr>
                      <a:r>
                        <a:rPr lang="en-US" sz="1800" dirty="0">
                          <a:effectLst/>
                        </a:rPr>
                        <a:t>UNKONWN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65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32922303"/>
                  </a:ext>
                </a:extLst>
              </a:tr>
              <a:tr h="416754">
                <a:tc>
                  <a:txBody>
                    <a:bodyPr/>
                    <a:lstStyle/>
                    <a:p>
                      <a:pPr marL="0" marR="0">
                        <a:lnSpc>
                          <a:spcPct val="107000"/>
                        </a:lnSpc>
                        <a:spcBef>
                          <a:spcPts val="0"/>
                        </a:spcBef>
                        <a:spcAft>
                          <a:spcPts val="0"/>
                        </a:spcAft>
                      </a:pPr>
                      <a:r>
                        <a:rPr lang="en-US" sz="1800" dirty="0">
                          <a:effectLst/>
                        </a:rPr>
                        <a:t>Grand Total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500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26752086"/>
                  </a:ext>
                </a:extLst>
              </a:tr>
            </a:tbl>
          </a:graphicData>
        </a:graphic>
      </p:graphicFrame>
      <p:graphicFrame>
        <p:nvGraphicFramePr>
          <p:cNvPr id="5" name="Table 4">
            <a:extLst>
              <a:ext uri="{FF2B5EF4-FFF2-40B4-BE49-F238E27FC236}">
                <a16:creationId xmlns:a16="http://schemas.microsoft.com/office/drawing/2014/main" id="{F6C6ABE4-DC02-4EE2-A1CC-DA098029F6E9}"/>
              </a:ext>
            </a:extLst>
          </p:cNvPr>
          <p:cNvGraphicFramePr>
            <a:graphicFrameLocks noGrp="1"/>
          </p:cNvGraphicFramePr>
          <p:nvPr>
            <p:extLst>
              <p:ext uri="{D42A27DB-BD31-4B8C-83A1-F6EECF244321}">
                <p14:modId xmlns:p14="http://schemas.microsoft.com/office/powerpoint/2010/main" val="317088072"/>
              </p:ext>
            </p:extLst>
          </p:nvPr>
        </p:nvGraphicFramePr>
        <p:xfrm>
          <a:off x="583095" y="2093976"/>
          <a:ext cx="2994992" cy="3978655"/>
        </p:xfrm>
        <a:graphic>
          <a:graphicData uri="http://schemas.openxmlformats.org/drawingml/2006/table">
            <a:tbl>
              <a:tblPr firstRow="1" firstCol="1" bandRow="1">
                <a:tableStyleId>{5C22544A-7EE6-4342-B048-85BDC9FD1C3A}</a:tableStyleId>
              </a:tblPr>
              <a:tblGrid>
                <a:gridCol w="1987827">
                  <a:extLst>
                    <a:ext uri="{9D8B030D-6E8A-4147-A177-3AD203B41FA5}">
                      <a16:colId xmlns:a16="http://schemas.microsoft.com/office/drawing/2014/main" val="3277529312"/>
                    </a:ext>
                  </a:extLst>
                </a:gridCol>
                <a:gridCol w="1007165">
                  <a:extLst>
                    <a:ext uri="{9D8B030D-6E8A-4147-A177-3AD203B41FA5}">
                      <a16:colId xmlns:a16="http://schemas.microsoft.com/office/drawing/2014/main" val="2133679395"/>
                    </a:ext>
                  </a:extLst>
                </a:gridCol>
              </a:tblGrid>
              <a:tr h="598801">
                <a:tc>
                  <a:txBody>
                    <a:bodyPr/>
                    <a:lstStyle/>
                    <a:p>
                      <a:pPr marL="0" marR="0">
                        <a:lnSpc>
                          <a:spcPct val="107000"/>
                        </a:lnSpc>
                        <a:spcBef>
                          <a:spcPts val="0"/>
                        </a:spcBef>
                        <a:spcAft>
                          <a:spcPts val="0"/>
                        </a:spcAft>
                      </a:pPr>
                      <a:r>
                        <a:rPr lang="en-US" sz="1800" dirty="0">
                          <a:effectLst/>
                        </a:rPr>
                        <a:t>Race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47510333"/>
                  </a:ext>
                </a:extLst>
              </a:tr>
              <a:tr h="395863">
                <a:tc>
                  <a:txBody>
                    <a:bodyPr/>
                    <a:lstStyle/>
                    <a:p>
                      <a:pPr marL="0" marR="0">
                        <a:lnSpc>
                          <a:spcPct val="107000"/>
                        </a:lnSpc>
                        <a:spcBef>
                          <a:spcPts val="0"/>
                        </a:spcBef>
                        <a:spcAft>
                          <a:spcPts val="0"/>
                        </a:spcAft>
                      </a:pPr>
                      <a:r>
                        <a:rPr lang="en-US" sz="1800" dirty="0">
                          <a:effectLst/>
                        </a:rPr>
                        <a:t>Asian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57275834"/>
                  </a:ext>
                </a:extLst>
              </a:tr>
              <a:tr h="395863">
                <a:tc>
                  <a:txBody>
                    <a:bodyPr/>
                    <a:lstStyle/>
                    <a:p>
                      <a:pPr marL="0" marR="0">
                        <a:lnSpc>
                          <a:spcPct val="107000"/>
                        </a:lnSpc>
                        <a:spcBef>
                          <a:spcPts val="0"/>
                        </a:spcBef>
                        <a:spcAft>
                          <a:spcPts val="0"/>
                        </a:spcAft>
                      </a:pPr>
                      <a:r>
                        <a:rPr lang="en-US" sz="1800" dirty="0">
                          <a:effectLst/>
                        </a:rPr>
                        <a:t>Black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34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58163711"/>
                  </a:ext>
                </a:extLst>
              </a:tr>
              <a:tr h="395863">
                <a:tc>
                  <a:txBody>
                    <a:bodyPr/>
                    <a:lstStyle/>
                    <a:p>
                      <a:pPr marL="0" marR="0">
                        <a:lnSpc>
                          <a:spcPct val="107000"/>
                        </a:lnSpc>
                        <a:spcBef>
                          <a:spcPts val="0"/>
                        </a:spcBef>
                        <a:spcAft>
                          <a:spcPts val="0"/>
                        </a:spcAft>
                      </a:pPr>
                      <a:r>
                        <a:rPr lang="en-US" sz="1800" dirty="0">
                          <a:effectLst/>
                        </a:rPr>
                        <a:t>Hispanic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41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0835362"/>
                  </a:ext>
                </a:extLst>
              </a:tr>
              <a:tr h="395863">
                <a:tc>
                  <a:txBody>
                    <a:bodyPr/>
                    <a:lstStyle/>
                    <a:p>
                      <a:pPr marL="0" marR="0">
                        <a:lnSpc>
                          <a:spcPct val="107000"/>
                        </a:lnSpc>
                        <a:spcBef>
                          <a:spcPts val="0"/>
                        </a:spcBef>
                        <a:spcAft>
                          <a:spcPts val="0"/>
                        </a:spcAft>
                      </a:pPr>
                      <a:r>
                        <a:rPr lang="en-US" sz="1800">
                          <a:effectLst/>
                        </a:rPr>
                        <a:t>White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331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26391017"/>
                  </a:ext>
                </a:extLst>
              </a:tr>
              <a:tr h="395863">
                <a:tc>
                  <a:txBody>
                    <a:bodyPr/>
                    <a:lstStyle/>
                    <a:p>
                      <a:pPr marL="0" marR="0">
                        <a:lnSpc>
                          <a:spcPct val="107000"/>
                        </a:lnSpc>
                        <a:spcBef>
                          <a:spcPts val="0"/>
                        </a:spcBef>
                        <a:spcAft>
                          <a:spcPts val="0"/>
                        </a:spcAft>
                      </a:pPr>
                      <a:r>
                        <a:rPr lang="en-US" sz="1800">
                          <a:effectLst/>
                        </a:rPr>
                        <a:t>Other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88669442"/>
                  </a:ext>
                </a:extLst>
              </a:tr>
              <a:tr h="598801">
                <a:tc>
                  <a:txBody>
                    <a:bodyPr/>
                    <a:lstStyle/>
                    <a:p>
                      <a:pPr marL="0" marR="0">
                        <a:lnSpc>
                          <a:spcPct val="107000"/>
                        </a:lnSpc>
                        <a:spcBef>
                          <a:spcPts val="0"/>
                        </a:spcBef>
                        <a:spcAft>
                          <a:spcPts val="0"/>
                        </a:spcAft>
                      </a:pPr>
                      <a:r>
                        <a:rPr lang="en-US" sz="1800">
                          <a:effectLst/>
                        </a:rPr>
                        <a:t>Unknown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86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11672217"/>
                  </a:ext>
                </a:extLst>
              </a:tr>
              <a:tr h="801738">
                <a:tc>
                  <a:txBody>
                    <a:bodyPr/>
                    <a:lstStyle/>
                    <a:p>
                      <a:pPr marL="0" marR="0">
                        <a:lnSpc>
                          <a:spcPct val="107000"/>
                        </a:lnSpc>
                        <a:spcBef>
                          <a:spcPts val="0"/>
                        </a:spcBef>
                        <a:spcAft>
                          <a:spcPts val="0"/>
                        </a:spcAft>
                      </a:pPr>
                      <a:r>
                        <a:rPr lang="en-US" sz="1800">
                          <a:effectLst/>
                        </a:rPr>
                        <a:t>Grand 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500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24038715"/>
                  </a:ext>
                </a:extLst>
              </a:tr>
            </a:tbl>
          </a:graphicData>
        </a:graphic>
      </p:graphicFrame>
      <p:graphicFrame>
        <p:nvGraphicFramePr>
          <p:cNvPr id="6" name="Table 5">
            <a:extLst>
              <a:ext uri="{FF2B5EF4-FFF2-40B4-BE49-F238E27FC236}">
                <a16:creationId xmlns:a16="http://schemas.microsoft.com/office/drawing/2014/main" id="{579AB4DF-91A8-4DA8-A473-B07A743A9639}"/>
              </a:ext>
            </a:extLst>
          </p:cNvPr>
          <p:cNvGraphicFramePr>
            <a:graphicFrameLocks noGrp="1"/>
          </p:cNvGraphicFramePr>
          <p:nvPr>
            <p:extLst>
              <p:ext uri="{D42A27DB-BD31-4B8C-83A1-F6EECF244321}">
                <p14:modId xmlns:p14="http://schemas.microsoft.com/office/powerpoint/2010/main" val="1373808492"/>
              </p:ext>
            </p:extLst>
          </p:nvPr>
        </p:nvGraphicFramePr>
        <p:xfrm>
          <a:off x="7699513" y="2093976"/>
          <a:ext cx="3140904" cy="2511171"/>
        </p:xfrm>
        <a:graphic>
          <a:graphicData uri="http://schemas.openxmlformats.org/drawingml/2006/table">
            <a:tbl>
              <a:tblPr firstRow="1" firstCol="1" bandRow="1">
                <a:tableStyleId>{5C22544A-7EE6-4342-B048-85BDC9FD1C3A}</a:tableStyleId>
              </a:tblPr>
              <a:tblGrid>
                <a:gridCol w="2001078">
                  <a:extLst>
                    <a:ext uri="{9D8B030D-6E8A-4147-A177-3AD203B41FA5}">
                      <a16:colId xmlns:a16="http://schemas.microsoft.com/office/drawing/2014/main" val="2369022864"/>
                    </a:ext>
                  </a:extLst>
                </a:gridCol>
                <a:gridCol w="1139826">
                  <a:extLst>
                    <a:ext uri="{9D8B030D-6E8A-4147-A177-3AD203B41FA5}">
                      <a16:colId xmlns:a16="http://schemas.microsoft.com/office/drawing/2014/main" val="3394256630"/>
                    </a:ext>
                  </a:extLst>
                </a:gridCol>
              </a:tblGrid>
              <a:tr h="190500">
                <a:tc>
                  <a:txBody>
                    <a:bodyPr/>
                    <a:lstStyle/>
                    <a:p>
                      <a:pPr marL="0" marR="0">
                        <a:lnSpc>
                          <a:spcPct val="107000"/>
                        </a:lnSpc>
                        <a:spcBef>
                          <a:spcPts val="0"/>
                        </a:spcBef>
                        <a:spcAft>
                          <a:spcPts val="0"/>
                        </a:spcAft>
                      </a:pPr>
                      <a:r>
                        <a:rPr lang="en-US" sz="1800" dirty="0">
                          <a:effectLst/>
                        </a:rPr>
                        <a:t>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03500038"/>
                  </a:ext>
                </a:extLst>
              </a:tr>
              <a:tr h="190500">
                <a:tc>
                  <a:txBody>
                    <a:bodyPr/>
                    <a:lstStyle/>
                    <a:p>
                      <a:pPr marL="0" marR="0">
                        <a:lnSpc>
                          <a:spcPct val="107000"/>
                        </a:lnSpc>
                        <a:spcBef>
                          <a:spcPts val="0"/>
                        </a:spcBef>
                        <a:spcAft>
                          <a:spcPts val="0"/>
                        </a:spcAft>
                      </a:pPr>
                      <a:r>
                        <a:rPr lang="en-US" sz="1800" dirty="0">
                          <a:effectLst/>
                        </a:rPr>
                        <a:t>16-20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17761186"/>
                  </a:ext>
                </a:extLst>
              </a:tr>
              <a:tr h="190500">
                <a:tc>
                  <a:txBody>
                    <a:bodyPr/>
                    <a:lstStyle/>
                    <a:p>
                      <a:pPr marL="0" marR="0">
                        <a:lnSpc>
                          <a:spcPct val="107000"/>
                        </a:lnSpc>
                        <a:spcBef>
                          <a:spcPts val="0"/>
                        </a:spcBef>
                        <a:spcAft>
                          <a:spcPts val="0"/>
                        </a:spcAft>
                      </a:pPr>
                      <a:r>
                        <a:rPr lang="en-US" sz="1800" dirty="0">
                          <a:effectLst/>
                        </a:rPr>
                        <a:t>20-30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101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10313176"/>
                  </a:ext>
                </a:extLst>
              </a:tr>
              <a:tr h="190500">
                <a:tc>
                  <a:txBody>
                    <a:bodyPr/>
                    <a:lstStyle/>
                    <a:p>
                      <a:pPr marL="0" marR="0">
                        <a:lnSpc>
                          <a:spcPct val="107000"/>
                        </a:lnSpc>
                        <a:spcBef>
                          <a:spcPts val="0"/>
                        </a:spcBef>
                        <a:spcAft>
                          <a:spcPts val="0"/>
                        </a:spcAft>
                      </a:pPr>
                      <a:r>
                        <a:rPr lang="en-US" sz="1800" dirty="0">
                          <a:effectLst/>
                        </a:rPr>
                        <a:t>30-40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84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35821220"/>
                  </a:ext>
                </a:extLst>
              </a:tr>
              <a:tr h="190500">
                <a:tc>
                  <a:txBody>
                    <a:bodyPr/>
                    <a:lstStyle/>
                    <a:p>
                      <a:pPr marL="0" marR="0">
                        <a:lnSpc>
                          <a:spcPct val="107000"/>
                        </a:lnSpc>
                        <a:spcBef>
                          <a:spcPts val="0"/>
                        </a:spcBef>
                        <a:spcAft>
                          <a:spcPts val="0"/>
                        </a:spcAft>
                      </a:pPr>
                      <a:r>
                        <a:rPr lang="en-US" sz="1800" dirty="0">
                          <a:effectLst/>
                        </a:rPr>
                        <a:t>40-50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96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21698147"/>
                  </a:ext>
                </a:extLst>
              </a:tr>
              <a:tr h="190500">
                <a:tc>
                  <a:txBody>
                    <a:bodyPr/>
                    <a:lstStyle/>
                    <a:p>
                      <a:pPr marL="0" marR="0">
                        <a:lnSpc>
                          <a:spcPct val="107000"/>
                        </a:lnSpc>
                        <a:spcBef>
                          <a:spcPts val="0"/>
                        </a:spcBef>
                        <a:spcAft>
                          <a:spcPts val="0"/>
                        </a:spcAft>
                      </a:pPr>
                      <a:r>
                        <a:rPr lang="en-US" sz="1800" dirty="0">
                          <a:effectLst/>
                        </a:rPr>
                        <a:t>50-60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55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39742296"/>
                  </a:ext>
                </a:extLst>
              </a:tr>
              <a:tr h="190500">
                <a:tc>
                  <a:txBody>
                    <a:bodyPr/>
                    <a:lstStyle/>
                    <a:p>
                      <a:pPr marL="0" marR="0">
                        <a:lnSpc>
                          <a:spcPct val="107000"/>
                        </a:lnSpc>
                        <a:spcBef>
                          <a:spcPts val="0"/>
                        </a:spcBef>
                        <a:spcAft>
                          <a:spcPts val="0"/>
                        </a:spcAft>
                      </a:pPr>
                      <a:r>
                        <a:rPr lang="en-US" sz="1800">
                          <a:effectLst/>
                        </a:rPr>
                        <a:t>Over 60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48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3463738"/>
                  </a:ext>
                </a:extLst>
              </a:tr>
              <a:tr h="190500">
                <a:tc>
                  <a:txBody>
                    <a:bodyPr/>
                    <a:lstStyle/>
                    <a:p>
                      <a:pPr marL="0" marR="0">
                        <a:lnSpc>
                          <a:spcPct val="107000"/>
                        </a:lnSpc>
                        <a:spcBef>
                          <a:spcPts val="0"/>
                        </a:spcBef>
                        <a:spcAft>
                          <a:spcPts val="0"/>
                        </a:spcAft>
                      </a:pPr>
                      <a:r>
                        <a:rPr lang="en-US" sz="1800">
                          <a:effectLst/>
                        </a:rPr>
                        <a:t>UNKNOWN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94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94896049"/>
                  </a:ext>
                </a:extLst>
              </a:tr>
              <a:tr h="190500">
                <a:tc>
                  <a:txBody>
                    <a:bodyPr/>
                    <a:lstStyle/>
                    <a:p>
                      <a:pPr marL="0" marR="0">
                        <a:lnSpc>
                          <a:spcPct val="107000"/>
                        </a:lnSpc>
                        <a:spcBef>
                          <a:spcPts val="0"/>
                        </a:spcBef>
                        <a:spcAft>
                          <a:spcPts val="0"/>
                        </a:spcAft>
                      </a:pPr>
                      <a:r>
                        <a:rPr lang="en-US" sz="1800">
                          <a:effectLst/>
                        </a:rPr>
                        <a:t>Grand 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500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89107887"/>
                  </a:ext>
                </a:extLst>
              </a:tr>
            </a:tbl>
          </a:graphicData>
        </a:graphic>
      </p:graphicFrame>
    </p:spTree>
    <p:extLst>
      <p:ext uri="{BB962C8B-B14F-4D97-AF65-F5344CB8AC3E}">
        <p14:creationId xmlns:p14="http://schemas.microsoft.com/office/powerpoint/2010/main" val="3431701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34736-8970-4DC3-ACD6-68864AAB0625}"/>
              </a:ext>
            </a:extLst>
          </p:cNvPr>
          <p:cNvSpPr>
            <a:spLocks noGrp="1"/>
          </p:cNvSpPr>
          <p:nvPr>
            <p:ph type="title"/>
          </p:nvPr>
        </p:nvSpPr>
        <p:spPr/>
        <p:txBody>
          <a:bodyPr/>
          <a:lstStyle/>
          <a:p>
            <a:r>
              <a:rPr lang="en-US" dirty="0"/>
              <a:t>Results – Encounter Type</a:t>
            </a:r>
          </a:p>
        </p:txBody>
      </p:sp>
      <p:graphicFrame>
        <p:nvGraphicFramePr>
          <p:cNvPr id="4" name="Content Placeholder 3">
            <a:extLst>
              <a:ext uri="{FF2B5EF4-FFF2-40B4-BE49-F238E27FC236}">
                <a16:creationId xmlns:a16="http://schemas.microsoft.com/office/drawing/2014/main" id="{AAF64CD7-BA35-4A41-887F-518FAD1ECE8A}"/>
              </a:ext>
            </a:extLst>
          </p:cNvPr>
          <p:cNvGraphicFramePr>
            <a:graphicFrameLocks noGrp="1"/>
          </p:cNvGraphicFramePr>
          <p:nvPr>
            <p:ph idx="1"/>
            <p:extLst>
              <p:ext uri="{D42A27DB-BD31-4B8C-83A1-F6EECF244321}">
                <p14:modId xmlns:p14="http://schemas.microsoft.com/office/powerpoint/2010/main" val="2821215393"/>
              </p:ext>
            </p:extLst>
          </p:nvPr>
        </p:nvGraphicFramePr>
        <p:xfrm>
          <a:off x="3445565" y="2093976"/>
          <a:ext cx="5300870" cy="3785001"/>
        </p:xfrm>
        <a:graphic>
          <a:graphicData uri="http://schemas.openxmlformats.org/drawingml/2006/table">
            <a:tbl>
              <a:tblPr firstRow="1" firstCol="1" bandRow="1">
                <a:tableStyleId>{5C22544A-7EE6-4342-B048-85BDC9FD1C3A}</a:tableStyleId>
              </a:tblPr>
              <a:tblGrid>
                <a:gridCol w="4121426">
                  <a:extLst>
                    <a:ext uri="{9D8B030D-6E8A-4147-A177-3AD203B41FA5}">
                      <a16:colId xmlns:a16="http://schemas.microsoft.com/office/drawing/2014/main" val="520032303"/>
                    </a:ext>
                  </a:extLst>
                </a:gridCol>
                <a:gridCol w="1179444">
                  <a:extLst>
                    <a:ext uri="{9D8B030D-6E8A-4147-A177-3AD203B41FA5}">
                      <a16:colId xmlns:a16="http://schemas.microsoft.com/office/drawing/2014/main" val="1818949042"/>
                    </a:ext>
                  </a:extLst>
                </a:gridCol>
              </a:tblGrid>
              <a:tr h="497469">
                <a:tc>
                  <a:txBody>
                    <a:bodyPr/>
                    <a:lstStyle/>
                    <a:p>
                      <a:pPr marL="0" marR="0">
                        <a:lnSpc>
                          <a:spcPct val="107000"/>
                        </a:lnSpc>
                        <a:spcBef>
                          <a:spcPts val="0"/>
                        </a:spcBef>
                        <a:spcAft>
                          <a:spcPts val="0"/>
                        </a:spcAft>
                      </a:pPr>
                      <a:r>
                        <a:rPr lang="en-US" sz="2000" dirty="0">
                          <a:effectLst/>
                        </a:rPr>
                        <a:t>Type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81548643"/>
                  </a:ext>
                </a:extLst>
              </a:tr>
              <a:tr h="270805">
                <a:tc>
                  <a:txBody>
                    <a:bodyPr/>
                    <a:lstStyle/>
                    <a:p>
                      <a:pPr marL="0" marR="0">
                        <a:lnSpc>
                          <a:spcPct val="107000"/>
                        </a:lnSpc>
                        <a:spcBef>
                          <a:spcPts val="0"/>
                        </a:spcBef>
                        <a:spcAft>
                          <a:spcPts val="0"/>
                        </a:spcAft>
                      </a:pPr>
                      <a:r>
                        <a:rPr lang="en-US" sz="2000">
                          <a:effectLst/>
                        </a:rPr>
                        <a:t>Alarm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14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75184907"/>
                  </a:ext>
                </a:extLst>
              </a:tr>
              <a:tr h="270805">
                <a:tc>
                  <a:txBody>
                    <a:bodyPr/>
                    <a:lstStyle/>
                    <a:p>
                      <a:pPr marL="0" marR="0">
                        <a:lnSpc>
                          <a:spcPct val="107000"/>
                        </a:lnSpc>
                        <a:spcBef>
                          <a:spcPts val="0"/>
                        </a:spcBef>
                        <a:spcAft>
                          <a:spcPts val="0"/>
                        </a:spcAft>
                      </a:pPr>
                      <a:r>
                        <a:rPr lang="en-US" sz="2000">
                          <a:effectLst/>
                        </a:rPr>
                        <a:t>Arrest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30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47616020"/>
                  </a:ext>
                </a:extLst>
              </a:tr>
              <a:tr h="270805">
                <a:tc>
                  <a:txBody>
                    <a:bodyPr/>
                    <a:lstStyle/>
                    <a:p>
                      <a:pPr marL="0" marR="0">
                        <a:lnSpc>
                          <a:spcPct val="107000"/>
                        </a:lnSpc>
                        <a:spcBef>
                          <a:spcPts val="0"/>
                        </a:spcBef>
                        <a:spcAft>
                          <a:spcPts val="0"/>
                        </a:spcAft>
                      </a:pPr>
                      <a:r>
                        <a:rPr lang="en-US" sz="2000">
                          <a:effectLst/>
                        </a:rPr>
                        <a:t>Dispute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23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22757406"/>
                  </a:ext>
                </a:extLst>
              </a:tr>
              <a:tr h="270805">
                <a:tc>
                  <a:txBody>
                    <a:bodyPr/>
                    <a:lstStyle/>
                    <a:p>
                      <a:pPr marL="0" marR="0">
                        <a:lnSpc>
                          <a:spcPct val="107000"/>
                        </a:lnSpc>
                        <a:spcBef>
                          <a:spcPts val="0"/>
                        </a:spcBef>
                        <a:spcAft>
                          <a:spcPts val="0"/>
                        </a:spcAft>
                      </a:pPr>
                      <a:r>
                        <a:rPr lang="en-US" sz="2000">
                          <a:effectLst/>
                        </a:rPr>
                        <a:t>General CFS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164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8840807"/>
                  </a:ext>
                </a:extLst>
              </a:tr>
              <a:tr h="270805">
                <a:tc>
                  <a:txBody>
                    <a:bodyPr/>
                    <a:lstStyle/>
                    <a:p>
                      <a:pPr marL="0" marR="0">
                        <a:lnSpc>
                          <a:spcPct val="107000"/>
                        </a:lnSpc>
                        <a:spcBef>
                          <a:spcPts val="0"/>
                        </a:spcBef>
                        <a:spcAft>
                          <a:spcPts val="0"/>
                        </a:spcAft>
                      </a:pPr>
                      <a:r>
                        <a:rPr lang="en-US" sz="2000">
                          <a:effectLst/>
                        </a:rPr>
                        <a:t>Miscellaneous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63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66144158"/>
                  </a:ext>
                </a:extLst>
              </a:tr>
              <a:tr h="270805">
                <a:tc>
                  <a:txBody>
                    <a:bodyPr/>
                    <a:lstStyle/>
                    <a:p>
                      <a:pPr marL="0" marR="0">
                        <a:lnSpc>
                          <a:spcPct val="107000"/>
                        </a:lnSpc>
                        <a:spcBef>
                          <a:spcPts val="0"/>
                        </a:spcBef>
                        <a:spcAft>
                          <a:spcPts val="0"/>
                        </a:spcAft>
                      </a:pPr>
                      <a:r>
                        <a:rPr lang="en-US" sz="2000">
                          <a:effectLst/>
                        </a:rPr>
                        <a:t>MVA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80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8960762"/>
                  </a:ext>
                </a:extLst>
              </a:tr>
              <a:tr h="270805">
                <a:tc>
                  <a:txBody>
                    <a:bodyPr/>
                    <a:lstStyle/>
                    <a:p>
                      <a:pPr marL="0" marR="0">
                        <a:lnSpc>
                          <a:spcPct val="107000"/>
                        </a:lnSpc>
                        <a:spcBef>
                          <a:spcPts val="0"/>
                        </a:spcBef>
                        <a:spcAft>
                          <a:spcPts val="0"/>
                        </a:spcAft>
                      </a:pPr>
                      <a:r>
                        <a:rPr lang="en-US" sz="2000">
                          <a:effectLst/>
                        </a:rPr>
                        <a:t>Report Crime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36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86665901"/>
                  </a:ext>
                </a:extLst>
              </a:tr>
              <a:tr h="497469">
                <a:tc>
                  <a:txBody>
                    <a:bodyPr/>
                    <a:lstStyle/>
                    <a:p>
                      <a:pPr marL="0" marR="0">
                        <a:lnSpc>
                          <a:spcPct val="107000"/>
                        </a:lnSpc>
                        <a:spcBef>
                          <a:spcPts val="0"/>
                        </a:spcBef>
                        <a:spcAft>
                          <a:spcPts val="0"/>
                        </a:spcAft>
                      </a:pPr>
                      <a:r>
                        <a:rPr lang="en-US" sz="2000">
                          <a:effectLst/>
                        </a:rPr>
                        <a:t>Suspicious Activity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2732799"/>
                  </a:ext>
                </a:extLst>
              </a:tr>
              <a:tr h="270805">
                <a:tc>
                  <a:txBody>
                    <a:bodyPr/>
                    <a:lstStyle/>
                    <a:p>
                      <a:pPr marL="0" marR="0">
                        <a:lnSpc>
                          <a:spcPct val="107000"/>
                        </a:lnSpc>
                        <a:spcBef>
                          <a:spcPts val="0"/>
                        </a:spcBef>
                        <a:spcAft>
                          <a:spcPts val="0"/>
                        </a:spcAft>
                      </a:pPr>
                      <a:r>
                        <a:rPr lang="en-US" sz="2000">
                          <a:effectLst/>
                        </a:rPr>
                        <a:t>Traffic Stop</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83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90517453"/>
                  </a:ext>
                </a:extLst>
              </a:tr>
              <a:tr h="270805">
                <a:tc>
                  <a:txBody>
                    <a:bodyPr/>
                    <a:lstStyle/>
                    <a:p>
                      <a:pPr marL="0" marR="0">
                        <a:lnSpc>
                          <a:spcPct val="107000"/>
                        </a:lnSpc>
                        <a:spcBef>
                          <a:spcPts val="0"/>
                        </a:spcBef>
                        <a:spcAft>
                          <a:spcPts val="0"/>
                        </a:spcAft>
                      </a:pPr>
                      <a:r>
                        <a:rPr lang="en-US" sz="2000">
                          <a:effectLst/>
                        </a:rPr>
                        <a:t>Grand Total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500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74454975"/>
                  </a:ext>
                </a:extLst>
              </a:tr>
            </a:tbl>
          </a:graphicData>
        </a:graphic>
      </p:graphicFrame>
    </p:spTree>
    <p:extLst>
      <p:ext uri="{BB962C8B-B14F-4D97-AF65-F5344CB8AC3E}">
        <p14:creationId xmlns:p14="http://schemas.microsoft.com/office/powerpoint/2010/main" val="4017071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7EE26-FAE3-401A-9827-51BF734AB87D}"/>
              </a:ext>
            </a:extLst>
          </p:cNvPr>
          <p:cNvSpPr>
            <a:spLocks noGrp="1"/>
          </p:cNvSpPr>
          <p:nvPr>
            <p:ph type="title"/>
          </p:nvPr>
        </p:nvSpPr>
        <p:spPr/>
        <p:txBody>
          <a:bodyPr/>
          <a:lstStyle/>
          <a:p>
            <a:r>
              <a:rPr lang="en-US" dirty="0"/>
              <a:t>Results - Location</a:t>
            </a:r>
          </a:p>
        </p:txBody>
      </p:sp>
      <p:graphicFrame>
        <p:nvGraphicFramePr>
          <p:cNvPr id="4" name="Content Placeholder 3">
            <a:extLst>
              <a:ext uri="{FF2B5EF4-FFF2-40B4-BE49-F238E27FC236}">
                <a16:creationId xmlns:a16="http://schemas.microsoft.com/office/drawing/2014/main" id="{E5040D81-2309-4B6A-A82E-732D6BB7DCCA}"/>
              </a:ext>
            </a:extLst>
          </p:cNvPr>
          <p:cNvGraphicFramePr>
            <a:graphicFrameLocks noGrp="1"/>
          </p:cNvGraphicFramePr>
          <p:nvPr>
            <p:ph idx="1"/>
            <p:extLst>
              <p:ext uri="{D42A27DB-BD31-4B8C-83A1-F6EECF244321}">
                <p14:modId xmlns:p14="http://schemas.microsoft.com/office/powerpoint/2010/main" val="367465092"/>
              </p:ext>
            </p:extLst>
          </p:nvPr>
        </p:nvGraphicFramePr>
        <p:xfrm>
          <a:off x="2875722" y="2398777"/>
          <a:ext cx="6440556" cy="3038223"/>
        </p:xfrm>
        <a:graphic>
          <a:graphicData uri="http://schemas.openxmlformats.org/drawingml/2006/table">
            <a:tbl>
              <a:tblPr firstRow="1" firstCol="1" bandRow="1">
                <a:tableStyleId>{5C22544A-7EE6-4342-B048-85BDC9FD1C3A}</a:tableStyleId>
              </a:tblPr>
              <a:tblGrid>
                <a:gridCol w="4505739">
                  <a:extLst>
                    <a:ext uri="{9D8B030D-6E8A-4147-A177-3AD203B41FA5}">
                      <a16:colId xmlns:a16="http://schemas.microsoft.com/office/drawing/2014/main" val="1349870880"/>
                    </a:ext>
                  </a:extLst>
                </a:gridCol>
                <a:gridCol w="1934817">
                  <a:extLst>
                    <a:ext uri="{9D8B030D-6E8A-4147-A177-3AD203B41FA5}">
                      <a16:colId xmlns:a16="http://schemas.microsoft.com/office/drawing/2014/main" val="1267839314"/>
                    </a:ext>
                  </a:extLst>
                </a:gridCol>
              </a:tblGrid>
              <a:tr h="586817">
                <a:tc>
                  <a:txBody>
                    <a:bodyPr/>
                    <a:lstStyle/>
                    <a:p>
                      <a:pPr marL="0" marR="0">
                        <a:lnSpc>
                          <a:spcPct val="107000"/>
                        </a:lnSpc>
                        <a:spcBef>
                          <a:spcPts val="0"/>
                        </a:spcBef>
                        <a:spcAft>
                          <a:spcPts val="0"/>
                        </a:spcAft>
                      </a:pPr>
                      <a:r>
                        <a:rPr lang="en-US" sz="1800" dirty="0">
                          <a:effectLst/>
                        </a:rPr>
                        <a:t>Location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15099764"/>
                  </a:ext>
                </a:extLst>
              </a:tr>
              <a:tr h="586817">
                <a:tc>
                  <a:txBody>
                    <a:bodyPr/>
                    <a:lstStyle/>
                    <a:p>
                      <a:pPr marL="0" marR="0">
                        <a:lnSpc>
                          <a:spcPct val="107000"/>
                        </a:lnSpc>
                        <a:spcBef>
                          <a:spcPts val="0"/>
                        </a:spcBef>
                        <a:spcAft>
                          <a:spcPts val="0"/>
                        </a:spcAft>
                      </a:pPr>
                      <a:r>
                        <a:rPr lang="en-US" sz="1800" dirty="0">
                          <a:effectLst/>
                        </a:rPr>
                        <a:t>Commercial/Building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327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23647772"/>
                  </a:ext>
                </a:extLst>
              </a:tr>
              <a:tr h="586817">
                <a:tc>
                  <a:txBody>
                    <a:bodyPr/>
                    <a:lstStyle/>
                    <a:p>
                      <a:pPr marL="0" marR="0">
                        <a:lnSpc>
                          <a:spcPct val="107000"/>
                        </a:lnSpc>
                        <a:spcBef>
                          <a:spcPts val="0"/>
                        </a:spcBef>
                        <a:spcAft>
                          <a:spcPts val="0"/>
                        </a:spcAft>
                      </a:pPr>
                      <a:r>
                        <a:rPr lang="en-US" sz="1800" dirty="0">
                          <a:effectLst/>
                        </a:rPr>
                        <a:t>Police Department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60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39098627"/>
                  </a:ext>
                </a:extLst>
              </a:tr>
              <a:tr h="319443">
                <a:tc>
                  <a:txBody>
                    <a:bodyPr/>
                    <a:lstStyle/>
                    <a:p>
                      <a:pPr marL="0" marR="0">
                        <a:lnSpc>
                          <a:spcPct val="107000"/>
                        </a:lnSpc>
                        <a:spcBef>
                          <a:spcPts val="0"/>
                        </a:spcBef>
                        <a:spcAft>
                          <a:spcPts val="0"/>
                        </a:spcAft>
                      </a:pPr>
                      <a:r>
                        <a:rPr lang="en-US" sz="1800" dirty="0">
                          <a:effectLst/>
                        </a:rPr>
                        <a:t>Residence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160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36233965"/>
                  </a:ext>
                </a:extLst>
              </a:tr>
              <a:tr h="319443">
                <a:tc>
                  <a:txBody>
                    <a:bodyPr/>
                    <a:lstStyle/>
                    <a:p>
                      <a:pPr marL="0" marR="0">
                        <a:lnSpc>
                          <a:spcPct val="107000"/>
                        </a:lnSpc>
                        <a:spcBef>
                          <a:spcPts val="0"/>
                        </a:spcBef>
                        <a:spcAft>
                          <a:spcPts val="0"/>
                        </a:spcAft>
                      </a:pPr>
                      <a:r>
                        <a:rPr lang="en-US" sz="1800">
                          <a:effectLst/>
                        </a:rPr>
                        <a:t>Street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235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32889945"/>
                  </a:ext>
                </a:extLst>
              </a:tr>
              <a:tr h="319443">
                <a:tc>
                  <a:txBody>
                    <a:bodyPr/>
                    <a:lstStyle/>
                    <a:p>
                      <a:pPr marL="0" marR="0">
                        <a:lnSpc>
                          <a:spcPct val="107000"/>
                        </a:lnSpc>
                        <a:spcBef>
                          <a:spcPts val="0"/>
                        </a:spcBef>
                        <a:spcAft>
                          <a:spcPts val="0"/>
                        </a:spcAft>
                      </a:pPr>
                      <a:r>
                        <a:rPr lang="en-US" sz="1800">
                          <a:effectLst/>
                        </a:rPr>
                        <a:t>Unclear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53304131"/>
                  </a:ext>
                </a:extLst>
              </a:tr>
              <a:tr h="319443">
                <a:tc>
                  <a:txBody>
                    <a:bodyPr/>
                    <a:lstStyle/>
                    <a:p>
                      <a:pPr marL="0" marR="0">
                        <a:lnSpc>
                          <a:spcPct val="107000"/>
                        </a:lnSpc>
                        <a:spcBef>
                          <a:spcPts val="0"/>
                        </a:spcBef>
                        <a:spcAft>
                          <a:spcPts val="0"/>
                        </a:spcAft>
                      </a:pPr>
                      <a:r>
                        <a:rPr lang="en-US" sz="1800">
                          <a:effectLst/>
                        </a:rPr>
                        <a:t>Grand 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500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06959622"/>
                  </a:ext>
                </a:extLst>
              </a:tr>
            </a:tbl>
          </a:graphicData>
        </a:graphic>
      </p:graphicFrame>
    </p:spTree>
    <p:extLst>
      <p:ext uri="{BB962C8B-B14F-4D97-AF65-F5344CB8AC3E}">
        <p14:creationId xmlns:p14="http://schemas.microsoft.com/office/powerpoint/2010/main" val="4229522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455BB-25C8-48B1-9E37-FF98E7FE376D}"/>
              </a:ext>
            </a:extLst>
          </p:cNvPr>
          <p:cNvSpPr>
            <a:spLocks noGrp="1"/>
          </p:cNvSpPr>
          <p:nvPr>
            <p:ph type="title"/>
          </p:nvPr>
        </p:nvSpPr>
        <p:spPr/>
        <p:txBody>
          <a:bodyPr/>
          <a:lstStyle/>
          <a:p>
            <a:r>
              <a:rPr lang="en-US" dirty="0"/>
              <a:t>Results – Use of Force</a:t>
            </a:r>
          </a:p>
        </p:txBody>
      </p:sp>
      <p:graphicFrame>
        <p:nvGraphicFramePr>
          <p:cNvPr id="4" name="Content Placeholder 3">
            <a:extLst>
              <a:ext uri="{FF2B5EF4-FFF2-40B4-BE49-F238E27FC236}">
                <a16:creationId xmlns:a16="http://schemas.microsoft.com/office/drawing/2014/main" id="{9C122D33-365D-4D94-8F7F-76C6B8FE8BED}"/>
              </a:ext>
            </a:extLst>
          </p:cNvPr>
          <p:cNvGraphicFramePr>
            <a:graphicFrameLocks noGrp="1"/>
          </p:cNvGraphicFramePr>
          <p:nvPr>
            <p:ph idx="1"/>
            <p:extLst>
              <p:ext uri="{D42A27DB-BD31-4B8C-83A1-F6EECF244321}">
                <p14:modId xmlns:p14="http://schemas.microsoft.com/office/powerpoint/2010/main" val="1308990887"/>
              </p:ext>
            </p:extLst>
          </p:nvPr>
        </p:nvGraphicFramePr>
        <p:xfrm>
          <a:off x="3564834" y="2093976"/>
          <a:ext cx="4799358" cy="2116076"/>
        </p:xfrm>
        <a:graphic>
          <a:graphicData uri="http://schemas.openxmlformats.org/drawingml/2006/table">
            <a:tbl>
              <a:tblPr firstRow="1" firstCol="1" bandRow="1">
                <a:tableStyleId>{5C22544A-7EE6-4342-B048-85BDC9FD1C3A}</a:tableStyleId>
              </a:tblPr>
              <a:tblGrid>
                <a:gridCol w="2204782">
                  <a:extLst>
                    <a:ext uri="{9D8B030D-6E8A-4147-A177-3AD203B41FA5}">
                      <a16:colId xmlns:a16="http://schemas.microsoft.com/office/drawing/2014/main" val="2460697196"/>
                    </a:ext>
                  </a:extLst>
                </a:gridCol>
                <a:gridCol w="2594576">
                  <a:extLst>
                    <a:ext uri="{9D8B030D-6E8A-4147-A177-3AD203B41FA5}">
                      <a16:colId xmlns:a16="http://schemas.microsoft.com/office/drawing/2014/main" val="2868151096"/>
                    </a:ext>
                  </a:extLst>
                </a:gridCol>
              </a:tblGrid>
              <a:tr h="685096">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Force Used?</a:t>
                      </a:r>
                    </a:p>
                  </a:txBody>
                  <a:tcPr marL="68580" marR="68580" marT="0" marB="0" anchor="b"/>
                </a:tc>
                <a:tc>
                  <a:txBody>
                    <a:bodyPr/>
                    <a:lstStyle/>
                    <a:p>
                      <a:pPr marL="0" marR="0" algn="ctr">
                        <a:lnSpc>
                          <a:spcPct val="107000"/>
                        </a:lnSpc>
                        <a:spcBef>
                          <a:spcPts val="0"/>
                        </a:spcBef>
                        <a:spcAft>
                          <a:spcPts val="0"/>
                        </a:spcAft>
                      </a:pP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96717986"/>
                  </a:ext>
                </a:extLst>
              </a:tr>
              <a:tr h="372942">
                <a:tc>
                  <a:txBody>
                    <a:bodyPr/>
                    <a:lstStyle/>
                    <a:p>
                      <a:pPr marL="0" marR="0" algn="ctr">
                        <a:lnSpc>
                          <a:spcPct val="107000"/>
                        </a:lnSpc>
                        <a:spcBef>
                          <a:spcPts val="0"/>
                        </a:spcBef>
                        <a:spcAft>
                          <a:spcPts val="0"/>
                        </a:spcAft>
                      </a:pPr>
                      <a:r>
                        <a:rPr lang="en-US" sz="1800" dirty="0">
                          <a:effectLst/>
                          <a:latin typeface="+mn-lt"/>
                        </a:rPr>
                        <a:t>No</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496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31832785"/>
                  </a:ext>
                </a:extLst>
              </a:tr>
              <a:tr h="372942">
                <a:tc>
                  <a:txBody>
                    <a:bodyPr/>
                    <a:lstStyle/>
                    <a:p>
                      <a:pPr marL="0" marR="0" algn="ctr">
                        <a:lnSpc>
                          <a:spcPct val="107000"/>
                        </a:lnSpc>
                        <a:spcBef>
                          <a:spcPts val="0"/>
                        </a:spcBef>
                        <a:spcAft>
                          <a:spcPts val="0"/>
                        </a:spcAft>
                      </a:pPr>
                      <a:r>
                        <a:rPr lang="en-US" sz="1800" dirty="0">
                          <a:effectLst/>
                          <a:latin typeface="+mn-lt"/>
                        </a:rPr>
                        <a:t>Yes</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50584282"/>
                  </a:ext>
                </a:extLst>
              </a:tr>
              <a:tr h="685096">
                <a:tc>
                  <a:txBody>
                    <a:bodyPr/>
                    <a:lstStyle/>
                    <a:p>
                      <a:pPr marL="0" marR="0" algn="ctr">
                        <a:lnSpc>
                          <a:spcPct val="107000"/>
                        </a:lnSpc>
                        <a:spcBef>
                          <a:spcPts val="0"/>
                        </a:spcBef>
                        <a:spcAft>
                          <a:spcPts val="0"/>
                        </a:spcAft>
                      </a:pPr>
                      <a:r>
                        <a:rPr lang="en-US" sz="1800" dirty="0">
                          <a:effectLst/>
                          <a:latin typeface="+mn-lt"/>
                        </a:rPr>
                        <a:t>Grand Total</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500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9041113"/>
                  </a:ext>
                </a:extLst>
              </a:tr>
            </a:tbl>
          </a:graphicData>
        </a:graphic>
      </p:graphicFrame>
      <p:sp>
        <p:nvSpPr>
          <p:cNvPr id="5" name="TextBox 4">
            <a:extLst>
              <a:ext uri="{FF2B5EF4-FFF2-40B4-BE49-F238E27FC236}">
                <a16:creationId xmlns:a16="http://schemas.microsoft.com/office/drawing/2014/main" id="{DA341B82-CD7B-44F1-A07C-38253C7FAA10}"/>
              </a:ext>
            </a:extLst>
          </p:cNvPr>
          <p:cNvSpPr txBox="1"/>
          <p:nvPr/>
        </p:nvSpPr>
        <p:spPr>
          <a:xfrm>
            <a:off x="1527313" y="4518991"/>
            <a:ext cx="9137374" cy="1477328"/>
          </a:xfrm>
          <a:prstGeom prst="rect">
            <a:avLst/>
          </a:prstGeom>
          <a:noFill/>
        </p:spPr>
        <p:txBody>
          <a:bodyPr wrap="square" rtlCol="0">
            <a:spAutoFit/>
          </a:bodyPr>
          <a:lstStyle/>
          <a:p>
            <a:pPr algn="just"/>
            <a:r>
              <a:rPr lang="en-US" dirty="0"/>
              <a:t>All 4 observed uses of force involved open hand techniques. Two of these incidents involved Male/White subjects and the other two involved Female/White subjects.  In all of these incidents the civilian encountered was hostile towards the police officer and the situation escalated to the point that the officer needed to uses open hand compliance techniques to manage the situation.</a:t>
            </a:r>
          </a:p>
        </p:txBody>
      </p:sp>
    </p:spTree>
    <p:extLst>
      <p:ext uri="{BB962C8B-B14F-4D97-AF65-F5344CB8AC3E}">
        <p14:creationId xmlns:p14="http://schemas.microsoft.com/office/powerpoint/2010/main" val="1183110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E4E22-D8D7-474C-BA53-730071B4293C}"/>
              </a:ext>
            </a:extLst>
          </p:cNvPr>
          <p:cNvSpPr>
            <a:spLocks noGrp="1"/>
          </p:cNvSpPr>
          <p:nvPr>
            <p:ph type="title"/>
          </p:nvPr>
        </p:nvSpPr>
        <p:spPr/>
        <p:txBody>
          <a:bodyPr/>
          <a:lstStyle/>
          <a:p>
            <a:r>
              <a:rPr lang="en-US" dirty="0"/>
              <a:t>Results - Escalation</a:t>
            </a:r>
          </a:p>
        </p:txBody>
      </p:sp>
      <p:graphicFrame>
        <p:nvGraphicFramePr>
          <p:cNvPr id="4" name="Content Placeholder 3">
            <a:extLst>
              <a:ext uri="{FF2B5EF4-FFF2-40B4-BE49-F238E27FC236}">
                <a16:creationId xmlns:a16="http://schemas.microsoft.com/office/drawing/2014/main" id="{7F74BAF6-8D7E-4C49-A95C-3AAD8ACE45CA}"/>
              </a:ext>
            </a:extLst>
          </p:cNvPr>
          <p:cNvGraphicFramePr>
            <a:graphicFrameLocks noGrp="1"/>
          </p:cNvGraphicFramePr>
          <p:nvPr>
            <p:ph idx="1"/>
            <p:extLst>
              <p:ext uri="{D42A27DB-BD31-4B8C-83A1-F6EECF244321}">
                <p14:modId xmlns:p14="http://schemas.microsoft.com/office/powerpoint/2010/main" val="1466467620"/>
              </p:ext>
            </p:extLst>
          </p:nvPr>
        </p:nvGraphicFramePr>
        <p:xfrm>
          <a:off x="3339548" y="2008506"/>
          <a:ext cx="4890203" cy="2755519"/>
        </p:xfrm>
        <a:graphic>
          <a:graphicData uri="http://schemas.openxmlformats.org/drawingml/2006/table">
            <a:tbl>
              <a:tblPr firstRow="1" firstCol="1" bandRow="1">
                <a:tableStyleId>{5C22544A-7EE6-4342-B048-85BDC9FD1C3A}</a:tableStyleId>
              </a:tblPr>
              <a:tblGrid>
                <a:gridCol w="1815548">
                  <a:extLst>
                    <a:ext uri="{9D8B030D-6E8A-4147-A177-3AD203B41FA5}">
                      <a16:colId xmlns:a16="http://schemas.microsoft.com/office/drawing/2014/main" val="594932522"/>
                    </a:ext>
                  </a:extLst>
                </a:gridCol>
                <a:gridCol w="1417982">
                  <a:extLst>
                    <a:ext uri="{9D8B030D-6E8A-4147-A177-3AD203B41FA5}">
                      <a16:colId xmlns:a16="http://schemas.microsoft.com/office/drawing/2014/main" val="1439387631"/>
                    </a:ext>
                  </a:extLst>
                </a:gridCol>
                <a:gridCol w="1656673">
                  <a:extLst>
                    <a:ext uri="{9D8B030D-6E8A-4147-A177-3AD203B41FA5}">
                      <a16:colId xmlns:a16="http://schemas.microsoft.com/office/drawing/2014/main" val="2333541874"/>
                    </a:ext>
                  </a:extLst>
                </a:gridCol>
              </a:tblGrid>
              <a:tr h="190500">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Escalation Rating</a:t>
                      </a: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Count</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 Rating</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22694989"/>
                  </a:ext>
                </a:extLst>
              </a:tr>
              <a:tr h="190500">
                <a:tc>
                  <a:txBody>
                    <a:bodyPr/>
                    <a:lstStyle/>
                    <a:p>
                      <a:pPr marL="0" marR="0" algn="ctr">
                        <a:lnSpc>
                          <a:spcPct val="107000"/>
                        </a:lnSpc>
                        <a:spcBef>
                          <a:spcPts val="0"/>
                        </a:spcBef>
                        <a:spcAft>
                          <a:spcPts val="0"/>
                        </a:spcAft>
                      </a:pPr>
                      <a:r>
                        <a:rPr lang="en-US" sz="1800">
                          <a:effectLst/>
                          <a:latin typeface="+mn-lt"/>
                        </a:rPr>
                        <a:t>-3</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1</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0.2</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58386316"/>
                  </a:ext>
                </a:extLst>
              </a:tr>
              <a:tr h="190500">
                <a:tc>
                  <a:txBody>
                    <a:bodyPr/>
                    <a:lstStyle/>
                    <a:p>
                      <a:pPr marL="0" marR="0" algn="ctr">
                        <a:lnSpc>
                          <a:spcPct val="107000"/>
                        </a:lnSpc>
                        <a:spcBef>
                          <a:spcPts val="0"/>
                        </a:spcBef>
                        <a:spcAft>
                          <a:spcPts val="0"/>
                        </a:spcAft>
                      </a:pPr>
                      <a:r>
                        <a:rPr lang="en-US" sz="1800">
                          <a:effectLst/>
                          <a:latin typeface="+mn-lt"/>
                        </a:rPr>
                        <a:t>-2</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1</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0.2</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00102867"/>
                  </a:ext>
                </a:extLst>
              </a:tr>
              <a:tr h="190500">
                <a:tc>
                  <a:txBody>
                    <a:bodyPr/>
                    <a:lstStyle/>
                    <a:p>
                      <a:pPr marL="0" marR="0" algn="ctr">
                        <a:lnSpc>
                          <a:spcPct val="107000"/>
                        </a:lnSpc>
                        <a:spcBef>
                          <a:spcPts val="0"/>
                        </a:spcBef>
                        <a:spcAft>
                          <a:spcPts val="0"/>
                        </a:spcAft>
                      </a:pPr>
                      <a:r>
                        <a:rPr lang="en-US" sz="1800">
                          <a:effectLst/>
                          <a:latin typeface="+mn-lt"/>
                        </a:rPr>
                        <a:t>0</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34</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7.8</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98692434"/>
                  </a:ext>
                </a:extLst>
              </a:tr>
              <a:tr h="190500">
                <a:tc>
                  <a:txBody>
                    <a:bodyPr/>
                    <a:lstStyle/>
                    <a:p>
                      <a:pPr marL="0" marR="0" algn="ctr">
                        <a:lnSpc>
                          <a:spcPct val="107000"/>
                        </a:lnSpc>
                        <a:spcBef>
                          <a:spcPts val="0"/>
                        </a:spcBef>
                        <a:spcAft>
                          <a:spcPts val="0"/>
                        </a:spcAft>
                      </a:pPr>
                      <a:r>
                        <a:rPr lang="en-US" sz="1800">
                          <a:effectLst/>
                          <a:latin typeface="+mn-lt"/>
                        </a:rPr>
                        <a:t>2</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1</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0.2</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00386606"/>
                  </a:ext>
                </a:extLst>
              </a:tr>
              <a:tr h="190500">
                <a:tc>
                  <a:txBody>
                    <a:bodyPr/>
                    <a:lstStyle/>
                    <a:p>
                      <a:pPr marL="0" marR="0" algn="ctr">
                        <a:lnSpc>
                          <a:spcPct val="107000"/>
                        </a:lnSpc>
                        <a:spcBef>
                          <a:spcPts val="0"/>
                        </a:spcBef>
                        <a:spcAft>
                          <a:spcPts val="0"/>
                        </a:spcAft>
                      </a:pPr>
                      <a:r>
                        <a:rPr lang="en-US" sz="1800">
                          <a:effectLst/>
                          <a:latin typeface="+mn-lt"/>
                        </a:rPr>
                        <a:t>3</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6</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1.4</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96561953"/>
                  </a:ext>
                </a:extLst>
              </a:tr>
              <a:tr h="190500">
                <a:tc>
                  <a:txBody>
                    <a:bodyPr/>
                    <a:lstStyle/>
                    <a:p>
                      <a:pPr marL="0" marR="0" algn="ctr">
                        <a:lnSpc>
                          <a:spcPct val="107000"/>
                        </a:lnSpc>
                        <a:spcBef>
                          <a:spcPts val="0"/>
                        </a:spcBef>
                        <a:spcAft>
                          <a:spcPts val="0"/>
                        </a:spcAft>
                      </a:pPr>
                      <a:r>
                        <a:rPr lang="en-US" sz="1800">
                          <a:effectLst/>
                          <a:latin typeface="+mn-lt"/>
                        </a:rPr>
                        <a:t>4</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5</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1.2</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69274732"/>
                  </a:ext>
                </a:extLst>
              </a:tr>
              <a:tr h="190500">
                <a:tc>
                  <a:txBody>
                    <a:bodyPr/>
                    <a:lstStyle/>
                    <a:p>
                      <a:pPr marL="0" marR="0" algn="ctr">
                        <a:lnSpc>
                          <a:spcPct val="107000"/>
                        </a:lnSpc>
                        <a:spcBef>
                          <a:spcPts val="0"/>
                        </a:spcBef>
                        <a:spcAft>
                          <a:spcPts val="0"/>
                        </a:spcAft>
                      </a:pPr>
                      <a:r>
                        <a:rPr lang="en-US" sz="1800">
                          <a:effectLst/>
                          <a:latin typeface="+mn-lt"/>
                        </a:rPr>
                        <a:t>5</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387</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89.0</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74090121"/>
                  </a:ext>
                </a:extLst>
              </a:tr>
              <a:tr h="190500">
                <a:tc>
                  <a:txBody>
                    <a:bodyPr/>
                    <a:lstStyle/>
                    <a:p>
                      <a:pPr marL="0" marR="0" algn="ctr">
                        <a:lnSpc>
                          <a:spcPct val="107000"/>
                        </a:lnSpc>
                        <a:spcBef>
                          <a:spcPts val="0"/>
                        </a:spcBef>
                        <a:spcAft>
                          <a:spcPts val="0"/>
                        </a:spcAft>
                      </a:pPr>
                      <a:r>
                        <a:rPr lang="en-US" sz="1800">
                          <a:effectLst/>
                          <a:latin typeface="+mn-lt"/>
                        </a:rPr>
                        <a:t>Grand Total</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435</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100.0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59335424"/>
                  </a:ext>
                </a:extLst>
              </a:tr>
            </a:tbl>
          </a:graphicData>
        </a:graphic>
      </p:graphicFrame>
      <p:sp>
        <p:nvSpPr>
          <p:cNvPr id="3" name="TextBox 2">
            <a:extLst>
              <a:ext uri="{FF2B5EF4-FFF2-40B4-BE49-F238E27FC236}">
                <a16:creationId xmlns:a16="http://schemas.microsoft.com/office/drawing/2014/main" id="{911EC86A-4D8E-4C60-9531-72A4DC0FA86A}"/>
              </a:ext>
            </a:extLst>
          </p:cNvPr>
          <p:cNvSpPr txBox="1"/>
          <p:nvPr/>
        </p:nvSpPr>
        <p:spPr>
          <a:xfrm>
            <a:off x="1577008" y="5181601"/>
            <a:ext cx="9037983" cy="923330"/>
          </a:xfrm>
          <a:prstGeom prst="rect">
            <a:avLst/>
          </a:prstGeom>
          <a:noFill/>
        </p:spPr>
        <p:txBody>
          <a:bodyPr wrap="square" rtlCol="0">
            <a:spAutoFit/>
          </a:bodyPr>
          <a:lstStyle/>
          <a:p>
            <a:r>
              <a:rPr lang="en-US" dirty="0"/>
              <a:t>65 Videos were removed from this analysis because the characteristics of the person were unknown.  The ambiguity of the event made it impossible to assess the level of escalation and procedural justice variables.</a:t>
            </a:r>
          </a:p>
        </p:txBody>
      </p:sp>
    </p:spTree>
    <p:extLst>
      <p:ext uri="{BB962C8B-B14F-4D97-AF65-F5344CB8AC3E}">
        <p14:creationId xmlns:p14="http://schemas.microsoft.com/office/powerpoint/2010/main" val="3976440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3C905-CFFA-4FFE-8A6B-8B8FF305C7D1}"/>
              </a:ext>
            </a:extLst>
          </p:cNvPr>
          <p:cNvSpPr>
            <a:spLocks noGrp="1"/>
          </p:cNvSpPr>
          <p:nvPr>
            <p:ph type="title"/>
          </p:nvPr>
        </p:nvSpPr>
        <p:spPr/>
        <p:txBody>
          <a:bodyPr/>
          <a:lstStyle/>
          <a:p>
            <a:r>
              <a:rPr lang="en-US" dirty="0"/>
              <a:t>Results – Procedural Justice</a:t>
            </a:r>
            <a:br>
              <a:rPr lang="en-US" dirty="0"/>
            </a:br>
            <a:r>
              <a:rPr lang="en-US" dirty="0"/>
              <a:t>VOICE</a:t>
            </a:r>
          </a:p>
        </p:txBody>
      </p:sp>
      <p:graphicFrame>
        <p:nvGraphicFramePr>
          <p:cNvPr id="5" name="Content Placeholder 3">
            <a:extLst>
              <a:ext uri="{FF2B5EF4-FFF2-40B4-BE49-F238E27FC236}">
                <a16:creationId xmlns:a16="http://schemas.microsoft.com/office/drawing/2014/main" id="{B03B3FDF-76B9-41C5-A3CB-6B30BF744FB5}"/>
              </a:ext>
            </a:extLst>
          </p:cNvPr>
          <p:cNvGraphicFramePr>
            <a:graphicFrameLocks/>
          </p:cNvGraphicFramePr>
          <p:nvPr>
            <p:extLst>
              <p:ext uri="{D42A27DB-BD31-4B8C-83A1-F6EECF244321}">
                <p14:modId xmlns:p14="http://schemas.microsoft.com/office/powerpoint/2010/main" val="2585913593"/>
              </p:ext>
            </p:extLst>
          </p:nvPr>
        </p:nvGraphicFramePr>
        <p:xfrm>
          <a:off x="2438399" y="2531166"/>
          <a:ext cx="6546574" cy="3390601"/>
        </p:xfrm>
        <a:graphic>
          <a:graphicData uri="http://schemas.openxmlformats.org/drawingml/2006/table">
            <a:tbl>
              <a:tblPr firstRow="1" firstCol="1" bandRow="1">
                <a:tableStyleId>{5C22544A-7EE6-4342-B048-85BDC9FD1C3A}</a:tableStyleId>
              </a:tblPr>
              <a:tblGrid>
                <a:gridCol w="1775792">
                  <a:extLst>
                    <a:ext uri="{9D8B030D-6E8A-4147-A177-3AD203B41FA5}">
                      <a16:colId xmlns:a16="http://schemas.microsoft.com/office/drawing/2014/main" val="316786081"/>
                    </a:ext>
                  </a:extLst>
                </a:gridCol>
                <a:gridCol w="2255813">
                  <a:extLst>
                    <a:ext uri="{9D8B030D-6E8A-4147-A177-3AD203B41FA5}">
                      <a16:colId xmlns:a16="http://schemas.microsoft.com/office/drawing/2014/main" val="2522833279"/>
                    </a:ext>
                  </a:extLst>
                </a:gridCol>
                <a:gridCol w="2514969">
                  <a:extLst>
                    <a:ext uri="{9D8B030D-6E8A-4147-A177-3AD203B41FA5}">
                      <a16:colId xmlns:a16="http://schemas.microsoft.com/office/drawing/2014/main" val="1873899452"/>
                    </a:ext>
                  </a:extLst>
                </a:gridCol>
              </a:tblGrid>
              <a:tr h="796249">
                <a:tc>
                  <a:txBody>
                    <a:bodyPr/>
                    <a:lstStyle/>
                    <a:p>
                      <a:pPr marL="0" marR="0" algn="ctr">
                        <a:lnSpc>
                          <a:spcPct val="107000"/>
                        </a:lnSpc>
                        <a:spcBef>
                          <a:spcPts val="0"/>
                        </a:spcBef>
                        <a:spcAft>
                          <a:spcPts val="0"/>
                        </a:spcAft>
                      </a:pPr>
                      <a:r>
                        <a:rPr lang="en-US" sz="1800" dirty="0">
                          <a:effectLst/>
                          <a:latin typeface="+mn-lt"/>
                        </a:rPr>
                        <a:t>Voice</a:t>
                      </a:r>
                    </a:p>
                    <a:p>
                      <a:pPr marL="0" marR="0" algn="ctr">
                        <a:lnSpc>
                          <a:spcPct val="107000"/>
                        </a:lnSpc>
                        <a:spcBef>
                          <a:spcPts val="0"/>
                        </a:spcBef>
                        <a:spcAft>
                          <a:spcPts val="0"/>
                        </a:spcAft>
                      </a:pPr>
                      <a:r>
                        <a:rPr lang="en-US" sz="1800" dirty="0">
                          <a:effectLst/>
                          <a:latin typeface="+mn-lt"/>
                        </a:rPr>
                        <a:t>Rating</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Count</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endParaRPr lang="en-US" sz="1800" dirty="0">
                        <a:effectLst/>
                        <a:latin typeface="+mn-lt"/>
                      </a:endParaRPr>
                    </a:p>
                    <a:p>
                      <a:pPr marL="0" marR="0" algn="ctr">
                        <a:lnSpc>
                          <a:spcPct val="107000"/>
                        </a:lnSpc>
                        <a:spcBef>
                          <a:spcPts val="0"/>
                        </a:spcBef>
                        <a:spcAft>
                          <a:spcPts val="0"/>
                        </a:spcAft>
                      </a:pPr>
                      <a:r>
                        <a:rPr lang="en-US" sz="1800" dirty="0">
                          <a:effectLst/>
                          <a:latin typeface="+mn-lt"/>
                        </a:rPr>
                        <a:t>% Rating</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74976212"/>
                  </a:ext>
                </a:extLst>
              </a:tr>
              <a:tr h="433450">
                <a:tc>
                  <a:txBody>
                    <a:bodyPr/>
                    <a:lstStyle/>
                    <a:p>
                      <a:pPr marL="0" marR="0" algn="ctr">
                        <a:lnSpc>
                          <a:spcPct val="107000"/>
                        </a:lnSpc>
                        <a:spcBef>
                          <a:spcPts val="0"/>
                        </a:spcBef>
                        <a:spcAft>
                          <a:spcPts val="0"/>
                        </a:spcAft>
                      </a:pPr>
                      <a:r>
                        <a:rPr lang="en-US" sz="1800" dirty="0">
                          <a:effectLst/>
                          <a:latin typeface="+mn-lt"/>
                        </a:rPr>
                        <a:t>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20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4.6</a:t>
                      </a:r>
                    </a:p>
                  </a:txBody>
                  <a:tcPr marL="68580" marR="68580" marT="0" marB="0" anchor="b"/>
                </a:tc>
                <a:extLst>
                  <a:ext uri="{0D108BD9-81ED-4DB2-BD59-A6C34878D82A}">
                    <a16:rowId xmlns:a16="http://schemas.microsoft.com/office/drawing/2014/main" val="3331884964"/>
                  </a:ext>
                </a:extLst>
              </a:tr>
              <a:tr h="433450">
                <a:tc>
                  <a:txBody>
                    <a:bodyPr/>
                    <a:lstStyle/>
                    <a:p>
                      <a:pPr marL="0" marR="0" algn="ctr">
                        <a:lnSpc>
                          <a:spcPct val="107000"/>
                        </a:lnSpc>
                        <a:spcBef>
                          <a:spcPts val="0"/>
                        </a:spcBef>
                        <a:spcAft>
                          <a:spcPts val="0"/>
                        </a:spcAft>
                      </a:pPr>
                      <a:r>
                        <a:rPr lang="en-US" sz="1800" dirty="0">
                          <a:effectLst/>
                          <a:latin typeface="+mn-lt"/>
                        </a:rPr>
                        <a:t>3</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6</a:t>
                      </a:r>
                    </a:p>
                  </a:txBody>
                  <a:tcPr marL="68580" marR="68580" marT="0" marB="0" anchor="b"/>
                </a:tc>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1.4</a:t>
                      </a:r>
                    </a:p>
                  </a:txBody>
                  <a:tcPr marL="68580" marR="68580" marT="0" marB="0" anchor="b"/>
                </a:tc>
                <a:extLst>
                  <a:ext uri="{0D108BD9-81ED-4DB2-BD59-A6C34878D82A}">
                    <a16:rowId xmlns:a16="http://schemas.microsoft.com/office/drawing/2014/main" val="1549396441"/>
                  </a:ext>
                </a:extLst>
              </a:tr>
              <a:tr h="433450">
                <a:tc>
                  <a:txBody>
                    <a:bodyPr/>
                    <a:lstStyle/>
                    <a:p>
                      <a:pPr marL="0" marR="0" algn="ctr">
                        <a:lnSpc>
                          <a:spcPct val="107000"/>
                        </a:lnSpc>
                        <a:spcBef>
                          <a:spcPts val="0"/>
                        </a:spcBef>
                        <a:spcAft>
                          <a:spcPts val="0"/>
                        </a:spcAft>
                      </a:pPr>
                      <a:r>
                        <a:rPr lang="en-US" sz="1800" dirty="0">
                          <a:effectLst/>
                          <a:latin typeface="+mn-lt"/>
                        </a:rPr>
                        <a:t>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14</a:t>
                      </a:r>
                    </a:p>
                  </a:txBody>
                  <a:tcPr marL="68580" marR="68580" marT="0" marB="0" anchor="b"/>
                </a:tc>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3.2</a:t>
                      </a:r>
                    </a:p>
                  </a:txBody>
                  <a:tcPr marL="68580" marR="68580" marT="0" marB="0" anchor="b"/>
                </a:tc>
                <a:extLst>
                  <a:ext uri="{0D108BD9-81ED-4DB2-BD59-A6C34878D82A}">
                    <a16:rowId xmlns:a16="http://schemas.microsoft.com/office/drawing/2014/main" val="3942740711"/>
                  </a:ext>
                </a:extLst>
              </a:tr>
              <a:tr h="433450">
                <a:tc>
                  <a:txBody>
                    <a:bodyPr/>
                    <a:lstStyle/>
                    <a:p>
                      <a:pPr marL="0" marR="0" algn="ctr">
                        <a:lnSpc>
                          <a:spcPct val="107000"/>
                        </a:lnSpc>
                        <a:spcBef>
                          <a:spcPts val="0"/>
                        </a:spcBef>
                        <a:spcAft>
                          <a:spcPts val="0"/>
                        </a:spcAft>
                      </a:pPr>
                      <a:r>
                        <a:rPr lang="en-US" sz="1800">
                          <a:effectLst/>
                          <a:latin typeface="+mn-lt"/>
                        </a:rPr>
                        <a:t>5</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395</a:t>
                      </a: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90.8</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70749436"/>
                  </a:ext>
                </a:extLst>
              </a:tr>
              <a:tr h="796249">
                <a:tc>
                  <a:txBody>
                    <a:bodyPr/>
                    <a:lstStyle/>
                    <a:p>
                      <a:pPr marL="0" marR="0" algn="ctr">
                        <a:lnSpc>
                          <a:spcPct val="107000"/>
                        </a:lnSpc>
                        <a:spcBef>
                          <a:spcPts val="0"/>
                        </a:spcBef>
                        <a:spcAft>
                          <a:spcPts val="0"/>
                        </a:spcAft>
                      </a:pPr>
                      <a:r>
                        <a:rPr lang="en-US" sz="1800">
                          <a:effectLst/>
                          <a:latin typeface="+mn-lt"/>
                        </a:rPr>
                        <a:t>Grand Total</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latin typeface="+mn-lt"/>
                        </a:rPr>
                        <a:t>435</a:t>
                      </a:r>
                      <a:endParaRPr lang="en-US" sz="18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endParaRPr lang="en-US" sz="1800" dirty="0">
                        <a:effectLst/>
                        <a:latin typeface="+mn-lt"/>
                      </a:endParaRPr>
                    </a:p>
                    <a:p>
                      <a:pPr marL="0" marR="0" algn="ctr">
                        <a:lnSpc>
                          <a:spcPct val="107000"/>
                        </a:lnSpc>
                        <a:spcBef>
                          <a:spcPts val="0"/>
                        </a:spcBef>
                        <a:spcAft>
                          <a:spcPts val="0"/>
                        </a:spcAft>
                      </a:pPr>
                      <a:endParaRPr lang="en-US" sz="1800" dirty="0">
                        <a:effectLst/>
                        <a:latin typeface="+mn-lt"/>
                      </a:endParaRPr>
                    </a:p>
                    <a:p>
                      <a:pPr marL="0" marR="0" algn="ctr">
                        <a:lnSpc>
                          <a:spcPct val="107000"/>
                        </a:lnSpc>
                        <a:spcBef>
                          <a:spcPts val="0"/>
                        </a:spcBef>
                        <a:spcAft>
                          <a:spcPts val="0"/>
                        </a:spcAft>
                      </a:pPr>
                      <a:r>
                        <a:rPr lang="en-US" sz="1800" dirty="0">
                          <a:effectLst/>
                          <a:latin typeface="+mn-lt"/>
                        </a:rPr>
                        <a:t>100.0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76231428"/>
                  </a:ext>
                </a:extLst>
              </a:tr>
            </a:tbl>
          </a:graphicData>
        </a:graphic>
      </p:graphicFrame>
    </p:spTree>
    <p:extLst>
      <p:ext uri="{BB962C8B-B14F-4D97-AF65-F5344CB8AC3E}">
        <p14:creationId xmlns:p14="http://schemas.microsoft.com/office/powerpoint/2010/main" val="2413980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CD260-9D56-4D99-B9D1-70BC14528F06}"/>
              </a:ext>
            </a:extLst>
          </p:cNvPr>
          <p:cNvSpPr>
            <a:spLocks noGrp="1"/>
          </p:cNvSpPr>
          <p:nvPr>
            <p:ph type="title"/>
          </p:nvPr>
        </p:nvSpPr>
        <p:spPr/>
        <p:txBody>
          <a:bodyPr/>
          <a:lstStyle/>
          <a:p>
            <a:r>
              <a:rPr lang="en-US" dirty="0"/>
              <a:t>Results – Procedural Justice Transparency </a:t>
            </a:r>
          </a:p>
        </p:txBody>
      </p:sp>
      <p:graphicFrame>
        <p:nvGraphicFramePr>
          <p:cNvPr id="6" name="Content Placeholder 3">
            <a:extLst>
              <a:ext uri="{FF2B5EF4-FFF2-40B4-BE49-F238E27FC236}">
                <a16:creationId xmlns:a16="http://schemas.microsoft.com/office/drawing/2014/main" id="{BA1C5781-52EF-40E6-9BB3-6A8411FAA391}"/>
              </a:ext>
            </a:extLst>
          </p:cNvPr>
          <p:cNvGraphicFramePr>
            <a:graphicFrameLocks/>
          </p:cNvGraphicFramePr>
          <p:nvPr>
            <p:extLst>
              <p:ext uri="{D42A27DB-BD31-4B8C-83A1-F6EECF244321}">
                <p14:modId xmlns:p14="http://schemas.microsoft.com/office/powerpoint/2010/main" val="1746898056"/>
              </p:ext>
            </p:extLst>
          </p:nvPr>
        </p:nvGraphicFramePr>
        <p:xfrm>
          <a:off x="2451652" y="2279373"/>
          <a:ext cx="6546574" cy="3390601"/>
        </p:xfrm>
        <a:graphic>
          <a:graphicData uri="http://schemas.openxmlformats.org/drawingml/2006/table">
            <a:tbl>
              <a:tblPr firstRow="1" firstCol="1" bandRow="1">
                <a:tableStyleId>{5C22544A-7EE6-4342-B048-85BDC9FD1C3A}</a:tableStyleId>
              </a:tblPr>
              <a:tblGrid>
                <a:gridCol w="1775792">
                  <a:extLst>
                    <a:ext uri="{9D8B030D-6E8A-4147-A177-3AD203B41FA5}">
                      <a16:colId xmlns:a16="http://schemas.microsoft.com/office/drawing/2014/main" val="316786081"/>
                    </a:ext>
                  </a:extLst>
                </a:gridCol>
                <a:gridCol w="2255813">
                  <a:extLst>
                    <a:ext uri="{9D8B030D-6E8A-4147-A177-3AD203B41FA5}">
                      <a16:colId xmlns:a16="http://schemas.microsoft.com/office/drawing/2014/main" val="2522833279"/>
                    </a:ext>
                  </a:extLst>
                </a:gridCol>
                <a:gridCol w="2514969">
                  <a:extLst>
                    <a:ext uri="{9D8B030D-6E8A-4147-A177-3AD203B41FA5}">
                      <a16:colId xmlns:a16="http://schemas.microsoft.com/office/drawing/2014/main" val="1873899452"/>
                    </a:ext>
                  </a:extLst>
                </a:gridCol>
              </a:tblGrid>
              <a:tr h="796249">
                <a:tc>
                  <a:txBody>
                    <a:bodyPr/>
                    <a:lstStyle/>
                    <a:p>
                      <a:pPr marL="0" marR="0" algn="ctr">
                        <a:lnSpc>
                          <a:spcPct val="107000"/>
                        </a:lnSpc>
                        <a:spcBef>
                          <a:spcPts val="0"/>
                        </a:spcBef>
                        <a:spcAft>
                          <a:spcPts val="0"/>
                        </a:spcAft>
                      </a:pPr>
                      <a:r>
                        <a:rPr lang="en-US" sz="1800" dirty="0">
                          <a:effectLst/>
                        </a:rPr>
                        <a:t>Transparency Rating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Count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endParaRPr lang="en-US" sz="1800" dirty="0">
                        <a:effectLst/>
                      </a:endParaRPr>
                    </a:p>
                    <a:p>
                      <a:pPr marL="0" marR="0" algn="ctr">
                        <a:lnSpc>
                          <a:spcPct val="107000"/>
                        </a:lnSpc>
                        <a:spcBef>
                          <a:spcPts val="0"/>
                        </a:spcBef>
                        <a:spcAft>
                          <a:spcPts val="0"/>
                        </a:spcAft>
                      </a:pPr>
                      <a:r>
                        <a:rPr lang="en-US" sz="1800" dirty="0">
                          <a:effectLst/>
                        </a:rPr>
                        <a:t>% Rating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4976212"/>
                  </a:ext>
                </a:extLst>
              </a:tr>
              <a:tr h="433450">
                <a:tc>
                  <a:txBody>
                    <a:bodyPr/>
                    <a:lstStyle/>
                    <a:p>
                      <a:pPr marL="0" marR="0" algn="ctr">
                        <a:lnSpc>
                          <a:spcPct val="107000"/>
                        </a:lnSpc>
                        <a:spcBef>
                          <a:spcPts val="0"/>
                        </a:spcBef>
                        <a:spcAft>
                          <a:spcPts val="0"/>
                        </a:spcAft>
                      </a:pPr>
                      <a:r>
                        <a:rPr lang="en-US" sz="1800" dirty="0">
                          <a:effectLst/>
                        </a:rPr>
                        <a:t>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41</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9.4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31884964"/>
                  </a:ext>
                </a:extLst>
              </a:tr>
              <a:tr h="433450">
                <a:tc>
                  <a:txBody>
                    <a:bodyPr/>
                    <a:lstStyle/>
                    <a:p>
                      <a:pPr marL="0" marR="0" algn="ctr">
                        <a:lnSpc>
                          <a:spcPct val="107000"/>
                        </a:lnSpc>
                        <a:spcBef>
                          <a:spcPts val="0"/>
                        </a:spcBef>
                        <a:spcAft>
                          <a:spcPts val="0"/>
                        </a:spcAft>
                      </a:pPr>
                      <a:r>
                        <a:rPr lang="en-US" sz="1800" dirty="0">
                          <a:effectLst/>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4</a:t>
                      </a: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0.9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49396441"/>
                  </a:ext>
                </a:extLst>
              </a:tr>
              <a:tr h="433450">
                <a:tc>
                  <a:txBody>
                    <a:bodyPr/>
                    <a:lstStyle/>
                    <a:p>
                      <a:pPr marL="0" marR="0" algn="ctr">
                        <a:lnSpc>
                          <a:spcPct val="107000"/>
                        </a:lnSpc>
                        <a:spcBef>
                          <a:spcPts val="0"/>
                        </a:spcBef>
                        <a:spcAft>
                          <a:spcPts val="0"/>
                        </a:spcAft>
                      </a:pPr>
                      <a:r>
                        <a:rPr lang="en-US" sz="1800" dirty="0">
                          <a:effectLst/>
                        </a:rPr>
                        <a:t>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10</a:t>
                      </a:r>
                    </a:p>
                  </a:txBody>
                  <a:tcPr marL="68580" marR="68580" marT="0" marB="0" anchor="b"/>
                </a:tc>
                <a:tc>
                  <a:txBody>
                    <a:bodyPr/>
                    <a:lstStyle/>
                    <a:p>
                      <a:pPr marL="0" marR="0" algn="ctr">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2.3</a:t>
                      </a:r>
                    </a:p>
                  </a:txBody>
                  <a:tcPr marL="68580" marR="68580" marT="0" marB="0" anchor="b"/>
                </a:tc>
                <a:extLst>
                  <a:ext uri="{0D108BD9-81ED-4DB2-BD59-A6C34878D82A}">
                    <a16:rowId xmlns:a16="http://schemas.microsoft.com/office/drawing/2014/main" val="3942740711"/>
                  </a:ext>
                </a:extLst>
              </a:tr>
              <a:tr h="433450">
                <a:tc>
                  <a:txBody>
                    <a:bodyPr/>
                    <a:lstStyle/>
                    <a:p>
                      <a:pPr marL="0" marR="0" algn="ctr">
                        <a:lnSpc>
                          <a:spcPct val="107000"/>
                        </a:lnSpc>
                        <a:spcBef>
                          <a:spcPts val="0"/>
                        </a:spcBef>
                        <a:spcAft>
                          <a:spcPts val="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380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87.4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70749436"/>
                  </a:ext>
                </a:extLst>
              </a:tr>
              <a:tr h="796249">
                <a:tc>
                  <a:txBody>
                    <a:bodyPr/>
                    <a:lstStyle/>
                    <a:p>
                      <a:pPr marL="0" marR="0" algn="ctr">
                        <a:lnSpc>
                          <a:spcPct val="107000"/>
                        </a:lnSpc>
                        <a:spcBef>
                          <a:spcPts val="0"/>
                        </a:spcBef>
                        <a:spcAft>
                          <a:spcPts val="0"/>
                        </a:spcAft>
                      </a:pPr>
                      <a:r>
                        <a:rPr lang="en-US" sz="1800">
                          <a:effectLst/>
                        </a:rPr>
                        <a:t>Grand 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latin typeface="+mn-lt"/>
                        </a:rPr>
                        <a:t>435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endParaRPr lang="en-US" sz="1800" dirty="0">
                        <a:effectLst/>
                        <a:latin typeface="+mn-lt"/>
                      </a:endParaRPr>
                    </a:p>
                    <a:p>
                      <a:pPr marL="0" marR="0" algn="ctr">
                        <a:lnSpc>
                          <a:spcPct val="107000"/>
                        </a:lnSpc>
                        <a:spcBef>
                          <a:spcPts val="0"/>
                        </a:spcBef>
                        <a:spcAft>
                          <a:spcPts val="0"/>
                        </a:spcAft>
                      </a:pPr>
                      <a:endParaRPr lang="en-US" sz="1800" dirty="0">
                        <a:effectLst/>
                        <a:latin typeface="+mn-lt"/>
                      </a:endParaRPr>
                    </a:p>
                    <a:p>
                      <a:pPr marL="0" marR="0" algn="ctr">
                        <a:lnSpc>
                          <a:spcPct val="107000"/>
                        </a:lnSpc>
                        <a:spcBef>
                          <a:spcPts val="0"/>
                        </a:spcBef>
                        <a:spcAft>
                          <a:spcPts val="0"/>
                        </a:spcAft>
                      </a:pPr>
                      <a:r>
                        <a:rPr lang="en-US" sz="1800" dirty="0">
                          <a:effectLst/>
                          <a:latin typeface="+mn-lt"/>
                        </a:rPr>
                        <a:t>100.0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76231428"/>
                  </a:ext>
                </a:extLst>
              </a:tr>
            </a:tbl>
          </a:graphicData>
        </a:graphic>
      </p:graphicFrame>
    </p:spTree>
    <p:extLst>
      <p:ext uri="{BB962C8B-B14F-4D97-AF65-F5344CB8AC3E}">
        <p14:creationId xmlns:p14="http://schemas.microsoft.com/office/powerpoint/2010/main" val="2115543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93A73-0B62-421C-8600-202BA15CA391}"/>
              </a:ext>
            </a:extLst>
          </p:cNvPr>
          <p:cNvSpPr>
            <a:spLocks noGrp="1"/>
          </p:cNvSpPr>
          <p:nvPr>
            <p:ph type="title"/>
          </p:nvPr>
        </p:nvSpPr>
        <p:spPr/>
        <p:txBody>
          <a:bodyPr/>
          <a:lstStyle/>
          <a:p>
            <a:r>
              <a:rPr lang="en-US" dirty="0"/>
              <a:t>Results – Procedural Justice</a:t>
            </a:r>
            <a:br>
              <a:rPr lang="en-US" dirty="0"/>
            </a:br>
            <a:r>
              <a:rPr lang="en-US" dirty="0"/>
              <a:t>Impartiality</a:t>
            </a:r>
          </a:p>
        </p:txBody>
      </p:sp>
      <p:graphicFrame>
        <p:nvGraphicFramePr>
          <p:cNvPr id="4" name="Content Placeholder 3">
            <a:extLst>
              <a:ext uri="{FF2B5EF4-FFF2-40B4-BE49-F238E27FC236}">
                <a16:creationId xmlns:a16="http://schemas.microsoft.com/office/drawing/2014/main" id="{4E5B3D68-00C6-438B-B4BD-CB4A8264AFD7}"/>
              </a:ext>
            </a:extLst>
          </p:cNvPr>
          <p:cNvGraphicFramePr>
            <a:graphicFrameLocks noGrp="1"/>
          </p:cNvGraphicFramePr>
          <p:nvPr>
            <p:ph idx="1"/>
            <p:extLst>
              <p:ext uri="{D42A27DB-BD31-4B8C-83A1-F6EECF244321}">
                <p14:modId xmlns:p14="http://schemas.microsoft.com/office/powerpoint/2010/main" val="3968449954"/>
              </p:ext>
            </p:extLst>
          </p:nvPr>
        </p:nvGraphicFramePr>
        <p:xfrm>
          <a:off x="2279373" y="2451653"/>
          <a:ext cx="6546574" cy="3396062"/>
        </p:xfrm>
        <a:graphic>
          <a:graphicData uri="http://schemas.openxmlformats.org/drawingml/2006/table">
            <a:tbl>
              <a:tblPr firstRow="1" firstCol="1" bandRow="1">
                <a:tableStyleId>{5C22544A-7EE6-4342-B048-85BDC9FD1C3A}</a:tableStyleId>
              </a:tblPr>
              <a:tblGrid>
                <a:gridCol w="1775792">
                  <a:extLst>
                    <a:ext uri="{9D8B030D-6E8A-4147-A177-3AD203B41FA5}">
                      <a16:colId xmlns:a16="http://schemas.microsoft.com/office/drawing/2014/main" val="316786081"/>
                    </a:ext>
                  </a:extLst>
                </a:gridCol>
                <a:gridCol w="2255813">
                  <a:extLst>
                    <a:ext uri="{9D8B030D-6E8A-4147-A177-3AD203B41FA5}">
                      <a16:colId xmlns:a16="http://schemas.microsoft.com/office/drawing/2014/main" val="2522833279"/>
                    </a:ext>
                  </a:extLst>
                </a:gridCol>
                <a:gridCol w="2514969">
                  <a:extLst>
                    <a:ext uri="{9D8B030D-6E8A-4147-A177-3AD203B41FA5}">
                      <a16:colId xmlns:a16="http://schemas.microsoft.com/office/drawing/2014/main" val="1873899452"/>
                    </a:ext>
                  </a:extLst>
                </a:gridCol>
              </a:tblGrid>
              <a:tr h="796249">
                <a:tc>
                  <a:txBody>
                    <a:bodyPr/>
                    <a:lstStyle/>
                    <a:p>
                      <a:pPr marL="0" marR="0" algn="ctr">
                        <a:lnSpc>
                          <a:spcPct val="107000"/>
                        </a:lnSpc>
                        <a:spcBef>
                          <a:spcPts val="0"/>
                        </a:spcBef>
                        <a:spcAft>
                          <a:spcPts val="0"/>
                        </a:spcAft>
                      </a:pPr>
                      <a:r>
                        <a:rPr lang="en-US" sz="1800" dirty="0">
                          <a:effectLst/>
                        </a:rPr>
                        <a:t>Impartiality Rating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Count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endParaRPr lang="en-US" sz="1800" dirty="0">
                        <a:effectLst/>
                      </a:endParaRPr>
                    </a:p>
                    <a:p>
                      <a:pPr marL="0" marR="0" algn="ctr">
                        <a:lnSpc>
                          <a:spcPct val="107000"/>
                        </a:lnSpc>
                        <a:spcBef>
                          <a:spcPts val="0"/>
                        </a:spcBef>
                        <a:spcAft>
                          <a:spcPts val="0"/>
                        </a:spcAft>
                      </a:pPr>
                      <a:r>
                        <a:rPr lang="en-US" sz="1800" dirty="0">
                          <a:effectLst/>
                        </a:rPr>
                        <a:t>% Rating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4976212"/>
                  </a:ext>
                </a:extLst>
              </a:tr>
              <a:tr h="433450">
                <a:tc>
                  <a:txBody>
                    <a:bodyPr/>
                    <a:lstStyle/>
                    <a:p>
                      <a:pPr marL="0" marR="0" algn="ctr">
                        <a:lnSpc>
                          <a:spcPct val="107000"/>
                        </a:lnSpc>
                        <a:spcBef>
                          <a:spcPts val="0"/>
                        </a:spcBef>
                        <a:spcAft>
                          <a:spcPts val="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27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6.2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1884964"/>
                  </a:ext>
                </a:extLst>
              </a:tr>
              <a:tr h="433450">
                <a:tc>
                  <a:txBody>
                    <a:bodyPr/>
                    <a:lstStyle/>
                    <a:p>
                      <a:pPr marL="0" marR="0" algn="ctr">
                        <a:lnSpc>
                          <a:spcPct val="107000"/>
                        </a:lnSpc>
                        <a:spcBef>
                          <a:spcPts val="0"/>
                        </a:spcBef>
                        <a:spcAft>
                          <a:spcPts val="0"/>
                        </a:spcAft>
                      </a:pPr>
                      <a:r>
                        <a:rPr lang="en-US" sz="1800" dirty="0">
                          <a:effectLst/>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0.7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9396441"/>
                  </a:ext>
                </a:extLst>
              </a:tr>
              <a:tr h="433450">
                <a:tc>
                  <a:txBody>
                    <a:bodyPr/>
                    <a:lstStyle/>
                    <a:p>
                      <a:pPr marL="0" marR="0" algn="ctr">
                        <a:lnSpc>
                          <a:spcPct val="107000"/>
                        </a:lnSpc>
                        <a:spcBef>
                          <a:spcPts val="0"/>
                        </a:spcBef>
                        <a:spcAft>
                          <a:spcPts val="0"/>
                        </a:spcAft>
                      </a:pPr>
                      <a:r>
                        <a:rPr lang="en-US" sz="1800" dirty="0">
                          <a:effectLst/>
                        </a:rPr>
                        <a:t>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42740711"/>
                  </a:ext>
                </a:extLst>
              </a:tr>
              <a:tr h="433450">
                <a:tc>
                  <a:txBody>
                    <a:bodyPr/>
                    <a:lstStyle/>
                    <a:p>
                      <a:pPr marL="0" marR="0" algn="ctr">
                        <a:lnSpc>
                          <a:spcPct val="107000"/>
                        </a:lnSpc>
                        <a:spcBef>
                          <a:spcPts val="0"/>
                        </a:spcBef>
                        <a:spcAft>
                          <a:spcPts val="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397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91.3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0749436"/>
                  </a:ext>
                </a:extLst>
              </a:tr>
              <a:tr h="796249">
                <a:tc>
                  <a:txBody>
                    <a:bodyPr/>
                    <a:lstStyle/>
                    <a:p>
                      <a:pPr marL="0" marR="0" algn="ctr">
                        <a:lnSpc>
                          <a:spcPct val="107000"/>
                        </a:lnSpc>
                        <a:spcBef>
                          <a:spcPts val="0"/>
                        </a:spcBef>
                        <a:spcAft>
                          <a:spcPts val="0"/>
                        </a:spcAft>
                      </a:pPr>
                      <a:r>
                        <a:rPr lang="en-US" sz="1800">
                          <a:effectLst/>
                        </a:rPr>
                        <a:t>Grand 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435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endParaRPr lang="en-US" sz="1800" dirty="0">
                        <a:effectLst/>
                      </a:endParaRPr>
                    </a:p>
                    <a:p>
                      <a:pPr marL="0" marR="0" algn="ctr">
                        <a:lnSpc>
                          <a:spcPct val="107000"/>
                        </a:lnSpc>
                        <a:spcBef>
                          <a:spcPts val="0"/>
                        </a:spcBef>
                        <a:spcAft>
                          <a:spcPts val="0"/>
                        </a:spcAft>
                      </a:pPr>
                      <a:endParaRPr lang="en-US" sz="1800" dirty="0">
                        <a:effectLst/>
                      </a:endParaRPr>
                    </a:p>
                    <a:p>
                      <a:pPr marL="0" marR="0" algn="ctr">
                        <a:lnSpc>
                          <a:spcPct val="107000"/>
                        </a:lnSpc>
                        <a:spcBef>
                          <a:spcPts val="0"/>
                        </a:spcBef>
                        <a:spcAft>
                          <a:spcPts val="0"/>
                        </a:spcAft>
                      </a:pPr>
                      <a:r>
                        <a:rPr lang="en-US" sz="1800" dirty="0">
                          <a:effectLst/>
                        </a:rPr>
                        <a:t>100.0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6231428"/>
                  </a:ext>
                </a:extLst>
              </a:tr>
            </a:tbl>
          </a:graphicData>
        </a:graphic>
      </p:graphicFrame>
    </p:spTree>
    <p:extLst>
      <p:ext uri="{BB962C8B-B14F-4D97-AF65-F5344CB8AC3E}">
        <p14:creationId xmlns:p14="http://schemas.microsoft.com/office/powerpoint/2010/main" val="3954580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FF941-185D-4BC0-9997-57611448A3DB}"/>
              </a:ext>
            </a:extLst>
          </p:cNvPr>
          <p:cNvSpPr>
            <a:spLocks noGrp="1"/>
          </p:cNvSpPr>
          <p:nvPr>
            <p:ph type="title"/>
          </p:nvPr>
        </p:nvSpPr>
        <p:spPr/>
        <p:txBody>
          <a:bodyPr/>
          <a:lstStyle/>
          <a:p>
            <a:r>
              <a:rPr lang="en-US" dirty="0"/>
              <a:t>Results – Overall Satisfaction</a:t>
            </a:r>
          </a:p>
        </p:txBody>
      </p:sp>
      <p:graphicFrame>
        <p:nvGraphicFramePr>
          <p:cNvPr id="4" name="Content Placeholder 3">
            <a:extLst>
              <a:ext uri="{FF2B5EF4-FFF2-40B4-BE49-F238E27FC236}">
                <a16:creationId xmlns:a16="http://schemas.microsoft.com/office/drawing/2014/main" id="{B49BADAE-7751-447F-AECF-13D2657037C2}"/>
              </a:ext>
            </a:extLst>
          </p:cNvPr>
          <p:cNvGraphicFramePr>
            <a:graphicFrameLocks noGrp="1"/>
          </p:cNvGraphicFramePr>
          <p:nvPr>
            <p:ph idx="1"/>
            <p:extLst>
              <p:ext uri="{D42A27DB-BD31-4B8C-83A1-F6EECF244321}">
                <p14:modId xmlns:p14="http://schemas.microsoft.com/office/powerpoint/2010/main" val="2577808980"/>
              </p:ext>
            </p:extLst>
          </p:nvPr>
        </p:nvGraphicFramePr>
        <p:xfrm>
          <a:off x="2279374" y="2279374"/>
          <a:ext cx="6453810" cy="3736145"/>
        </p:xfrm>
        <a:graphic>
          <a:graphicData uri="http://schemas.openxmlformats.org/drawingml/2006/table">
            <a:tbl>
              <a:tblPr firstRow="1" firstCol="1" bandRow="1">
                <a:tableStyleId>{5C22544A-7EE6-4342-B048-85BDC9FD1C3A}</a:tableStyleId>
              </a:tblPr>
              <a:tblGrid>
                <a:gridCol w="1699474">
                  <a:extLst>
                    <a:ext uri="{9D8B030D-6E8A-4147-A177-3AD203B41FA5}">
                      <a16:colId xmlns:a16="http://schemas.microsoft.com/office/drawing/2014/main" val="3718104518"/>
                    </a:ext>
                  </a:extLst>
                </a:gridCol>
                <a:gridCol w="2377168">
                  <a:extLst>
                    <a:ext uri="{9D8B030D-6E8A-4147-A177-3AD203B41FA5}">
                      <a16:colId xmlns:a16="http://schemas.microsoft.com/office/drawing/2014/main" val="2961619768"/>
                    </a:ext>
                  </a:extLst>
                </a:gridCol>
                <a:gridCol w="2377168">
                  <a:extLst>
                    <a:ext uri="{9D8B030D-6E8A-4147-A177-3AD203B41FA5}">
                      <a16:colId xmlns:a16="http://schemas.microsoft.com/office/drawing/2014/main" val="3812975133"/>
                    </a:ext>
                  </a:extLst>
                </a:gridCol>
              </a:tblGrid>
              <a:tr h="527591">
                <a:tc>
                  <a:txBody>
                    <a:bodyPr/>
                    <a:lstStyle/>
                    <a:p>
                      <a:pPr marL="0" marR="0" algn="ctr">
                        <a:lnSpc>
                          <a:spcPct val="107000"/>
                        </a:lnSpc>
                        <a:spcBef>
                          <a:spcPts val="0"/>
                        </a:spcBef>
                        <a:spcAft>
                          <a:spcPts val="0"/>
                        </a:spcAft>
                      </a:pPr>
                      <a:r>
                        <a:rPr lang="en-US" sz="1800" dirty="0">
                          <a:effectLst/>
                        </a:rPr>
                        <a:t>Satisfaction Score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Count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endParaRPr lang="en-US" sz="1800" dirty="0">
                        <a:effectLst/>
                      </a:endParaRPr>
                    </a:p>
                    <a:p>
                      <a:pPr marL="0" marR="0" algn="ctr">
                        <a:lnSpc>
                          <a:spcPct val="107000"/>
                        </a:lnSpc>
                        <a:spcBef>
                          <a:spcPts val="0"/>
                        </a:spcBef>
                        <a:spcAft>
                          <a:spcPts val="0"/>
                        </a:spcAft>
                      </a:pPr>
                      <a:endParaRPr lang="en-US" sz="1800" dirty="0">
                        <a:effectLst/>
                      </a:endParaRPr>
                    </a:p>
                    <a:p>
                      <a:pPr marL="0" marR="0" algn="ctr">
                        <a:lnSpc>
                          <a:spcPct val="107000"/>
                        </a:lnSpc>
                        <a:spcBef>
                          <a:spcPts val="0"/>
                        </a:spcBef>
                        <a:spcAft>
                          <a:spcPts val="0"/>
                        </a:spcAft>
                      </a:pPr>
                      <a:r>
                        <a:rPr lang="en-US" sz="1800" dirty="0">
                          <a:effectLst/>
                        </a:rPr>
                        <a:t>% Rating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5903538"/>
                  </a:ext>
                </a:extLst>
              </a:tr>
              <a:tr h="287202">
                <a:tc>
                  <a:txBody>
                    <a:bodyPr/>
                    <a:lstStyle/>
                    <a:p>
                      <a:pPr marL="0" marR="0" algn="ctr">
                        <a:lnSpc>
                          <a:spcPct val="107000"/>
                        </a:lnSpc>
                        <a:spcBef>
                          <a:spcPts val="0"/>
                        </a:spcBef>
                        <a:spcAft>
                          <a:spcPts val="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0.5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4485070"/>
                  </a:ext>
                </a:extLst>
              </a:tr>
              <a:tr h="287202">
                <a:tc>
                  <a:txBody>
                    <a:bodyPr/>
                    <a:lstStyle/>
                    <a:p>
                      <a:pPr marL="0" marR="0" algn="ctr">
                        <a:lnSpc>
                          <a:spcPct val="107000"/>
                        </a:lnSpc>
                        <a:spcBef>
                          <a:spcPts val="0"/>
                        </a:spcBef>
                        <a:spcAft>
                          <a:spcPts val="0"/>
                        </a:spcAft>
                      </a:pPr>
                      <a:r>
                        <a:rPr lang="en-US"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0.5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1299372"/>
                  </a:ext>
                </a:extLst>
              </a:tr>
              <a:tr h="287202">
                <a:tc>
                  <a:txBody>
                    <a:bodyPr/>
                    <a:lstStyle/>
                    <a:p>
                      <a:pPr marL="0" marR="0" algn="ctr">
                        <a:lnSpc>
                          <a:spcPct val="107000"/>
                        </a:lnSpc>
                        <a:spcBef>
                          <a:spcPts val="0"/>
                        </a:spcBef>
                        <a:spcAft>
                          <a:spcPts val="0"/>
                        </a:spcAft>
                      </a:pPr>
                      <a:r>
                        <a:rPr lang="en-US" sz="1800" dirty="0">
                          <a:effectLst/>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0.2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6967504"/>
                  </a:ext>
                </a:extLst>
              </a:tr>
              <a:tr h="287202">
                <a:tc>
                  <a:txBody>
                    <a:bodyPr/>
                    <a:lstStyle/>
                    <a:p>
                      <a:pPr marL="0" marR="0" algn="ctr">
                        <a:lnSpc>
                          <a:spcPct val="107000"/>
                        </a:lnSpc>
                        <a:spcBef>
                          <a:spcPts val="0"/>
                        </a:spcBef>
                        <a:spcAft>
                          <a:spcPts val="0"/>
                        </a:spcAft>
                      </a:pPr>
                      <a:r>
                        <a:rPr lang="en-US" sz="1800" dirty="0">
                          <a:effectLst/>
                        </a:rPr>
                        <a:t>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63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14.4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7917203"/>
                  </a:ext>
                </a:extLst>
              </a:tr>
              <a:tr h="287202">
                <a:tc>
                  <a:txBody>
                    <a:bodyPr/>
                    <a:lstStyle/>
                    <a:p>
                      <a:pPr marL="0" marR="0" algn="ctr">
                        <a:lnSpc>
                          <a:spcPct val="107000"/>
                        </a:lnSpc>
                        <a:spcBef>
                          <a:spcPts val="0"/>
                        </a:spcBef>
                        <a:spcAft>
                          <a:spcPts val="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0.2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9198482"/>
                  </a:ext>
                </a:extLst>
              </a:tr>
              <a:tr h="287202">
                <a:tc>
                  <a:txBody>
                    <a:bodyPr/>
                    <a:lstStyle/>
                    <a:p>
                      <a:pPr marL="0" marR="0" algn="ctr">
                        <a:lnSpc>
                          <a:spcPct val="107000"/>
                        </a:lnSpc>
                        <a:spcBef>
                          <a:spcPts val="0"/>
                        </a:spcBef>
                        <a:spcAft>
                          <a:spcPts val="0"/>
                        </a:spcAft>
                      </a:pPr>
                      <a:r>
                        <a:rPr lang="en-US"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12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2.8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0611025"/>
                  </a:ext>
                </a:extLst>
              </a:tr>
              <a:tr h="287202">
                <a:tc>
                  <a:txBody>
                    <a:bodyPr/>
                    <a:lstStyle/>
                    <a:p>
                      <a:pPr marL="0" marR="0" algn="ctr">
                        <a:lnSpc>
                          <a:spcPct val="107000"/>
                        </a:lnSpc>
                        <a:spcBef>
                          <a:spcPts val="0"/>
                        </a:spcBef>
                        <a:spcAft>
                          <a:spcPts val="0"/>
                        </a:spcAft>
                      </a:pPr>
                      <a:r>
                        <a:rPr lang="en-US" sz="1800">
                          <a:effectLst/>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11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2.5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7070676"/>
                  </a:ext>
                </a:extLst>
              </a:tr>
              <a:tr h="287202">
                <a:tc>
                  <a:txBody>
                    <a:bodyPr/>
                    <a:lstStyle/>
                    <a:p>
                      <a:pPr marL="0" marR="0" algn="ctr">
                        <a:lnSpc>
                          <a:spcPct val="107000"/>
                        </a:lnSpc>
                        <a:spcBef>
                          <a:spcPts val="0"/>
                        </a:spcBef>
                        <a:spcAft>
                          <a:spcPts val="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343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78.9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46397869"/>
                  </a:ext>
                </a:extLst>
              </a:tr>
              <a:tr h="527591">
                <a:tc>
                  <a:txBody>
                    <a:bodyPr/>
                    <a:lstStyle/>
                    <a:p>
                      <a:pPr marL="0" marR="0" algn="ctr">
                        <a:lnSpc>
                          <a:spcPct val="107000"/>
                        </a:lnSpc>
                        <a:spcBef>
                          <a:spcPts val="0"/>
                        </a:spcBef>
                        <a:spcAft>
                          <a:spcPts val="0"/>
                        </a:spcAft>
                      </a:pPr>
                      <a:r>
                        <a:rPr lang="en-US" sz="1800">
                          <a:effectLst/>
                        </a:rPr>
                        <a:t>Grand 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435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endParaRPr lang="en-US" sz="1800" dirty="0">
                        <a:effectLst/>
                      </a:endParaRPr>
                    </a:p>
                    <a:p>
                      <a:pPr marL="0" marR="0" algn="ctr">
                        <a:lnSpc>
                          <a:spcPct val="107000"/>
                        </a:lnSpc>
                        <a:spcBef>
                          <a:spcPts val="0"/>
                        </a:spcBef>
                        <a:spcAft>
                          <a:spcPts val="0"/>
                        </a:spcAft>
                      </a:pPr>
                      <a:r>
                        <a:rPr lang="en-US" sz="1800" dirty="0">
                          <a:effectLst/>
                        </a:rPr>
                        <a:t>100.0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46315927"/>
                  </a:ext>
                </a:extLst>
              </a:tr>
            </a:tbl>
          </a:graphicData>
        </a:graphic>
      </p:graphicFrame>
    </p:spTree>
    <p:extLst>
      <p:ext uri="{BB962C8B-B14F-4D97-AF65-F5344CB8AC3E}">
        <p14:creationId xmlns:p14="http://schemas.microsoft.com/office/powerpoint/2010/main" val="3686628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D06A-8B7B-4742-8AC5-324F8A9489FC}"/>
              </a:ext>
            </a:extLst>
          </p:cNvPr>
          <p:cNvSpPr>
            <a:spLocks noGrp="1"/>
          </p:cNvSpPr>
          <p:nvPr>
            <p:ph type="title"/>
          </p:nvPr>
        </p:nvSpPr>
        <p:spPr/>
        <p:txBody>
          <a:bodyPr/>
          <a:lstStyle/>
          <a:p>
            <a:r>
              <a:rPr lang="en-US" dirty="0"/>
              <a:t>Results - Satisfaction</a:t>
            </a:r>
          </a:p>
        </p:txBody>
      </p:sp>
      <p:sp>
        <p:nvSpPr>
          <p:cNvPr id="3" name="Content Placeholder 2">
            <a:extLst>
              <a:ext uri="{FF2B5EF4-FFF2-40B4-BE49-F238E27FC236}">
                <a16:creationId xmlns:a16="http://schemas.microsoft.com/office/drawing/2014/main" id="{6BE072F0-A2BC-46BF-8305-2421189FD267}"/>
              </a:ext>
            </a:extLst>
          </p:cNvPr>
          <p:cNvSpPr>
            <a:spLocks noGrp="1"/>
          </p:cNvSpPr>
          <p:nvPr>
            <p:ph idx="1"/>
          </p:nvPr>
        </p:nvSpPr>
        <p:spPr/>
        <p:txBody>
          <a:bodyPr/>
          <a:lstStyle/>
          <a:p>
            <a:r>
              <a:rPr lang="en-US" dirty="0"/>
              <a:t>Both -5 scores involved the same encounter.  The BWC videos were taken at two separate times and recorded a DWI arrest of a M/W/20-30.  The defendant was belligerent, disrespectful, and hostile towards the </a:t>
            </a:r>
            <a:r>
              <a:rPr lang="en-US"/>
              <a:t>officer.</a:t>
            </a:r>
          </a:p>
          <a:p>
            <a:endParaRPr lang="en-US" dirty="0"/>
          </a:p>
          <a:p>
            <a:r>
              <a:rPr lang="en-US" dirty="0"/>
              <a:t>The other three negative satisfaction scores involved traffic stops where the motorists were not pleased about receiving a ticket.  These encounters involved a F/B/40-50, a M/H/20-30, and a F/H/30-40. </a:t>
            </a:r>
          </a:p>
          <a:p>
            <a:endParaRPr lang="en-US" dirty="0"/>
          </a:p>
        </p:txBody>
      </p:sp>
    </p:spTree>
    <p:extLst>
      <p:ext uri="{BB962C8B-B14F-4D97-AF65-F5344CB8AC3E}">
        <p14:creationId xmlns:p14="http://schemas.microsoft.com/office/powerpoint/2010/main" val="2285879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22EDA-8AED-4E10-A48D-0530171E7DF8}"/>
              </a:ext>
            </a:extLst>
          </p:cNvPr>
          <p:cNvSpPr>
            <a:spLocks noGrp="1"/>
          </p:cNvSpPr>
          <p:nvPr>
            <p:ph type="title"/>
          </p:nvPr>
        </p:nvSpPr>
        <p:spPr/>
        <p:txBody>
          <a:bodyPr/>
          <a:lstStyle/>
          <a:p>
            <a:r>
              <a:rPr lang="en-US" dirty="0"/>
              <a:t>Police Body-Worn Cameras</a:t>
            </a:r>
          </a:p>
        </p:txBody>
      </p:sp>
      <p:sp>
        <p:nvSpPr>
          <p:cNvPr id="3" name="Content Placeholder 2">
            <a:extLst>
              <a:ext uri="{FF2B5EF4-FFF2-40B4-BE49-F238E27FC236}">
                <a16:creationId xmlns:a16="http://schemas.microsoft.com/office/drawing/2014/main" id="{EEB24C04-FAC0-46C8-A4F7-A09279BCA9A5}"/>
              </a:ext>
            </a:extLst>
          </p:cNvPr>
          <p:cNvSpPr>
            <a:spLocks noGrp="1"/>
          </p:cNvSpPr>
          <p:nvPr>
            <p:ph idx="1"/>
          </p:nvPr>
        </p:nvSpPr>
        <p:spPr/>
        <p:txBody>
          <a:bodyPr>
            <a:normAutofit fontScale="92500" lnSpcReduction="10000"/>
          </a:bodyPr>
          <a:lstStyle/>
          <a:p>
            <a:r>
              <a:rPr lang="en-US" dirty="0"/>
              <a:t>First Generation – UK in 2005</a:t>
            </a:r>
          </a:p>
          <a:p>
            <a:endParaRPr lang="en-US" dirty="0"/>
          </a:p>
          <a:p>
            <a:r>
              <a:rPr lang="en-US" dirty="0"/>
              <a:t>Ordered by Judge Scheindlin – </a:t>
            </a:r>
            <a:r>
              <a:rPr lang="en-US" i="1" dirty="0"/>
              <a:t>NYPD Stop and Frisk</a:t>
            </a:r>
            <a:r>
              <a:rPr lang="en-US" dirty="0"/>
              <a:t> in 2013</a:t>
            </a:r>
          </a:p>
          <a:p>
            <a:endParaRPr lang="en-US" dirty="0"/>
          </a:p>
          <a:p>
            <a:r>
              <a:rPr lang="en-US" dirty="0"/>
              <a:t>Use in the U.S. increases after 2014</a:t>
            </a:r>
          </a:p>
          <a:p>
            <a:pPr lvl="1"/>
            <a:r>
              <a:rPr lang="en-US" dirty="0"/>
              <a:t>In 2013 only 21% of large police departments reported BWCs</a:t>
            </a:r>
          </a:p>
          <a:p>
            <a:pPr lvl="1"/>
            <a:r>
              <a:rPr lang="en-US" dirty="0"/>
              <a:t>In 2018 more than 81% of large departments had cameras</a:t>
            </a:r>
          </a:p>
          <a:p>
            <a:endParaRPr lang="en-US" dirty="0"/>
          </a:p>
          <a:p>
            <a:r>
              <a:rPr lang="en-US" dirty="0"/>
              <a:t>Recommended by President’s Task Force in 21</a:t>
            </a:r>
            <a:r>
              <a:rPr lang="en-US" baseline="30000" dirty="0"/>
              <a:t>st</a:t>
            </a:r>
            <a:r>
              <a:rPr lang="en-US" dirty="0"/>
              <a:t> Century Policing</a:t>
            </a:r>
          </a:p>
          <a:p>
            <a:endParaRPr lang="en-US" dirty="0"/>
          </a:p>
          <a:p>
            <a:r>
              <a:rPr lang="en-US" dirty="0"/>
              <a:t>Deployed in Newtown in 2017</a:t>
            </a:r>
          </a:p>
        </p:txBody>
      </p:sp>
    </p:spTree>
    <p:extLst>
      <p:ext uri="{BB962C8B-B14F-4D97-AF65-F5344CB8AC3E}">
        <p14:creationId xmlns:p14="http://schemas.microsoft.com/office/powerpoint/2010/main" val="819384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86990-7632-4736-85D1-3953A701FB60}"/>
              </a:ext>
            </a:extLst>
          </p:cNvPr>
          <p:cNvSpPr>
            <a:spLocks noGrp="1"/>
          </p:cNvSpPr>
          <p:nvPr>
            <p:ph type="title"/>
          </p:nvPr>
        </p:nvSpPr>
        <p:spPr/>
        <p:txBody>
          <a:bodyPr/>
          <a:lstStyle/>
          <a:p>
            <a:r>
              <a:rPr lang="en-US" dirty="0"/>
              <a:t>Police BWC Impacts</a:t>
            </a:r>
          </a:p>
        </p:txBody>
      </p:sp>
      <p:sp>
        <p:nvSpPr>
          <p:cNvPr id="3" name="Content Placeholder 2">
            <a:extLst>
              <a:ext uri="{FF2B5EF4-FFF2-40B4-BE49-F238E27FC236}">
                <a16:creationId xmlns:a16="http://schemas.microsoft.com/office/drawing/2014/main" id="{216E94E4-D52C-469A-A9A5-5133313A4C03}"/>
              </a:ext>
            </a:extLst>
          </p:cNvPr>
          <p:cNvSpPr>
            <a:spLocks noGrp="1"/>
          </p:cNvSpPr>
          <p:nvPr>
            <p:ph idx="1"/>
          </p:nvPr>
        </p:nvSpPr>
        <p:spPr/>
        <p:txBody>
          <a:bodyPr/>
          <a:lstStyle/>
          <a:p>
            <a:r>
              <a:rPr lang="en-US" dirty="0"/>
              <a:t>Police Accountability</a:t>
            </a:r>
          </a:p>
          <a:p>
            <a:endParaRPr lang="en-US" dirty="0"/>
          </a:p>
          <a:p>
            <a:r>
              <a:rPr lang="en-US" dirty="0"/>
              <a:t>Video Evidence of Officer Conduct</a:t>
            </a:r>
          </a:p>
          <a:p>
            <a:endParaRPr lang="en-US" dirty="0"/>
          </a:p>
          <a:p>
            <a:r>
              <a:rPr lang="en-US" dirty="0"/>
              <a:t>Improved community trust</a:t>
            </a:r>
          </a:p>
          <a:p>
            <a:endParaRPr lang="en-US" dirty="0"/>
          </a:p>
          <a:p>
            <a:r>
              <a:rPr lang="en-US" dirty="0"/>
              <a:t>Reduction in civilian complaints</a:t>
            </a:r>
          </a:p>
          <a:p>
            <a:endParaRPr lang="en-US" dirty="0"/>
          </a:p>
          <a:p>
            <a:r>
              <a:rPr lang="en-US" dirty="0"/>
              <a:t>Differing views on use of force (maybe policy related)</a:t>
            </a:r>
          </a:p>
        </p:txBody>
      </p:sp>
    </p:spTree>
    <p:extLst>
      <p:ext uri="{BB962C8B-B14F-4D97-AF65-F5344CB8AC3E}">
        <p14:creationId xmlns:p14="http://schemas.microsoft.com/office/powerpoint/2010/main" val="773664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0D743-EC1D-46EE-BC50-80D0BDCDE735}"/>
              </a:ext>
            </a:extLst>
          </p:cNvPr>
          <p:cNvSpPr>
            <a:spLocks noGrp="1"/>
          </p:cNvSpPr>
          <p:nvPr>
            <p:ph type="title"/>
          </p:nvPr>
        </p:nvSpPr>
        <p:spPr/>
        <p:txBody>
          <a:bodyPr/>
          <a:lstStyle/>
          <a:p>
            <a:r>
              <a:rPr lang="en-US" dirty="0"/>
              <a:t>Leveraging the data</a:t>
            </a:r>
          </a:p>
        </p:txBody>
      </p:sp>
      <p:sp>
        <p:nvSpPr>
          <p:cNvPr id="3" name="Content Placeholder 2">
            <a:extLst>
              <a:ext uri="{FF2B5EF4-FFF2-40B4-BE49-F238E27FC236}">
                <a16:creationId xmlns:a16="http://schemas.microsoft.com/office/drawing/2014/main" id="{DC154EC6-D902-43B3-94BB-CC3413AF3559}"/>
              </a:ext>
            </a:extLst>
          </p:cNvPr>
          <p:cNvSpPr>
            <a:spLocks noGrp="1"/>
          </p:cNvSpPr>
          <p:nvPr>
            <p:ph idx="1"/>
          </p:nvPr>
        </p:nvSpPr>
        <p:spPr/>
        <p:txBody>
          <a:bodyPr/>
          <a:lstStyle/>
          <a:p>
            <a:r>
              <a:rPr lang="en-US" dirty="0"/>
              <a:t>Impacts rely on Secondary Data</a:t>
            </a:r>
          </a:p>
          <a:p>
            <a:endParaRPr lang="en-US" dirty="0"/>
          </a:p>
          <a:p>
            <a:r>
              <a:rPr lang="en-US" dirty="0"/>
              <a:t>Potential for Remote Supervision</a:t>
            </a:r>
          </a:p>
          <a:p>
            <a:pPr lvl="1"/>
            <a:r>
              <a:rPr lang="en-US" dirty="0"/>
              <a:t>Tactics</a:t>
            </a:r>
          </a:p>
          <a:p>
            <a:pPr lvl="1"/>
            <a:r>
              <a:rPr lang="en-US" dirty="0"/>
              <a:t>Communication skills</a:t>
            </a:r>
          </a:p>
          <a:p>
            <a:pPr lvl="1"/>
            <a:r>
              <a:rPr lang="en-US" dirty="0"/>
              <a:t>Use of Force</a:t>
            </a:r>
          </a:p>
          <a:p>
            <a:endParaRPr lang="en-US" dirty="0"/>
          </a:p>
          <a:p>
            <a:r>
              <a:rPr lang="en-US" dirty="0"/>
              <a:t>Evaluate the quality of police-community interactions</a:t>
            </a:r>
          </a:p>
          <a:p>
            <a:pPr lvl="1"/>
            <a:r>
              <a:rPr lang="en-US" dirty="0"/>
              <a:t>Lawfulness</a:t>
            </a:r>
          </a:p>
          <a:p>
            <a:pPr lvl="1"/>
            <a:r>
              <a:rPr lang="en-US" dirty="0"/>
              <a:t>Quality of the Interaction</a:t>
            </a:r>
          </a:p>
          <a:p>
            <a:pPr lvl="1"/>
            <a:r>
              <a:rPr lang="en-US" dirty="0"/>
              <a:t>Procedural Justice</a:t>
            </a:r>
          </a:p>
          <a:p>
            <a:pPr lvl="1"/>
            <a:endParaRPr lang="en-US" dirty="0"/>
          </a:p>
        </p:txBody>
      </p:sp>
    </p:spTree>
    <p:extLst>
      <p:ext uri="{BB962C8B-B14F-4D97-AF65-F5344CB8AC3E}">
        <p14:creationId xmlns:p14="http://schemas.microsoft.com/office/powerpoint/2010/main" val="3663804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64F002E-B00E-403D-B7EA-DB391259AFC9}"/>
              </a:ext>
            </a:extLst>
          </p:cNvPr>
          <p:cNvSpPr>
            <a:spLocks noGrp="1"/>
          </p:cNvSpPr>
          <p:nvPr>
            <p:ph type="title"/>
          </p:nvPr>
        </p:nvSpPr>
        <p:spPr/>
        <p:txBody>
          <a:bodyPr/>
          <a:lstStyle/>
          <a:p>
            <a:r>
              <a:rPr lang="en-US" dirty="0"/>
              <a:t>Interaction Quality</a:t>
            </a:r>
          </a:p>
        </p:txBody>
      </p:sp>
      <p:sp>
        <p:nvSpPr>
          <p:cNvPr id="8" name="Content Placeholder 7">
            <a:extLst>
              <a:ext uri="{FF2B5EF4-FFF2-40B4-BE49-F238E27FC236}">
                <a16:creationId xmlns:a16="http://schemas.microsoft.com/office/drawing/2014/main" id="{08FD27E1-7B6E-4745-B0FC-4A671ECC4627}"/>
              </a:ext>
            </a:extLst>
          </p:cNvPr>
          <p:cNvSpPr>
            <a:spLocks noGrp="1"/>
          </p:cNvSpPr>
          <p:nvPr>
            <p:ph idx="1"/>
          </p:nvPr>
        </p:nvSpPr>
        <p:spPr/>
        <p:txBody>
          <a:bodyPr/>
          <a:lstStyle/>
          <a:p>
            <a:r>
              <a:rPr lang="en-US" dirty="0"/>
              <a:t>Did the officer use force?</a:t>
            </a:r>
          </a:p>
          <a:p>
            <a:pPr lvl="1"/>
            <a:r>
              <a:rPr lang="en-US" dirty="0"/>
              <a:t>Did that use of force seem appropriate?</a:t>
            </a:r>
          </a:p>
          <a:p>
            <a:pPr marL="274320" lvl="1" indent="0">
              <a:buNone/>
            </a:pPr>
            <a:endParaRPr lang="en-US" dirty="0"/>
          </a:p>
          <a:p>
            <a:r>
              <a:rPr lang="en-US" dirty="0"/>
              <a:t>Did the officer escalated the encounter?</a:t>
            </a:r>
          </a:p>
          <a:p>
            <a:endParaRPr lang="en-US" dirty="0"/>
          </a:p>
          <a:p>
            <a:r>
              <a:rPr lang="en-US" dirty="0"/>
              <a:t>Did the community member appear satisfied with the encounter?</a:t>
            </a:r>
          </a:p>
        </p:txBody>
      </p:sp>
    </p:spTree>
    <p:extLst>
      <p:ext uri="{BB962C8B-B14F-4D97-AF65-F5344CB8AC3E}">
        <p14:creationId xmlns:p14="http://schemas.microsoft.com/office/powerpoint/2010/main" val="1751188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A9D9C0-AB2C-4718-BD33-22E3EA32A58D}"/>
              </a:ext>
            </a:extLst>
          </p:cNvPr>
          <p:cNvSpPr>
            <a:spLocks noGrp="1"/>
          </p:cNvSpPr>
          <p:nvPr>
            <p:ph type="title"/>
          </p:nvPr>
        </p:nvSpPr>
        <p:spPr/>
        <p:txBody>
          <a:bodyPr/>
          <a:lstStyle/>
          <a:p>
            <a:r>
              <a:rPr lang="en-US" dirty="0"/>
              <a:t>Procedural Justice</a:t>
            </a:r>
          </a:p>
        </p:txBody>
      </p:sp>
      <p:sp>
        <p:nvSpPr>
          <p:cNvPr id="5" name="Text Placeholder 4">
            <a:extLst>
              <a:ext uri="{FF2B5EF4-FFF2-40B4-BE49-F238E27FC236}">
                <a16:creationId xmlns:a16="http://schemas.microsoft.com/office/drawing/2014/main" id="{01F53D6D-D821-42A6-9BF4-4696DD137DD2}"/>
              </a:ext>
            </a:extLst>
          </p:cNvPr>
          <p:cNvSpPr>
            <a:spLocks noGrp="1"/>
          </p:cNvSpPr>
          <p:nvPr>
            <p:ph type="body" idx="1"/>
          </p:nvPr>
        </p:nvSpPr>
        <p:spPr/>
        <p:txBody>
          <a:bodyPr/>
          <a:lstStyle/>
          <a:p>
            <a:r>
              <a:rPr lang="en-US" dirty="0"/>
              <a:t>Definition	</a:t>
            </a:r>
          </a:p>
        </p:txBody>
      </p:sp>
      <p:sp>
        <p:nvSpPr>
          <p:cNvPr id="6" name="Content Placeholder 5">
            <a:extLst>
              <a:ext uri="{FF2B5EF4-FFF2-40B4-BE49-F238E27FC236}">
                <a16:creationId xmlns:a16="http://schemas.microsoft.com/office/drawing/2014/main" id="{B3C1787D-3D0D-46F6-BCAF-CFDBE191934B}"/>
              </a:ext>
            </a:extLst>
          </p:cNvPr>
          <p:cNvSpPr>
            <a:spLocks noGrp="1"/>
          </p:cNvSpPr>
          <p:nvPr>
            <p:ph sz="half" idx="2"/>
          </p:nvPr>
        </p:nvSpPr>
        <p:spPr/>
        <p:txBody>
          <a:bodyPr/>
          <a:lstStyle/>
          <a:p>
            <a:r>
              <a:rPr lang="en-US" dirty="0"/>
              <a:t>Procedural justice refers to the idea of fairness in the processes that resolve disputes and allocate resources</a:t>
            </a:r>
          </a:p>
          <a:p>
            <a:r>
              <a:rPr lang="en-US" dirty="0"/>
              <a:t> It is a concept that, when embraced, promotes positive organizational change and fosters better relationships.</a:t>
            </a:r>
          </a:p>
        </p:txBody>
      </p:sp>
      <p:sp>
        <p:nvSpPr>
          <p:cNvPr id="7" name="Text Placeholder 6">
            <a:extLst>
              <a:ext uri="{FF2B5EF4-FFF2-40B4-BE49-F238E27FC236}">
                <a16:creationId xmlns:a16="http://schemas.microsoft.com/office/drawing/2014/main" id="{12A478AA-5A0F-4C09-966F-82BCE6A5DC8B}"/>
              </a:ext>
            </a:extLst>
          </p:cNvPr>
          <p:cNvSpPr>
            <a:spLocks noGrp="1"/>
          </p:cNvSpPr>
          <p:nvPr>
            <p:ph type="body" sz="quarter" idx="3"/>
          </p:nvPr>
        </p:nvSpPr>
        <p:spPr/>
        <p:txBody>
          <a:bodyPr/>
          <a:lstStyle/>
          <a:p>
            <a:r>
              <a:rPr lang="en-US" dirty="0"/>
              <a:t>Four Pillars</a:t>
            </a:r>
          </a:p>
        </p:txBody>
      </p:sp>
      <p:pic>
        <p:nvPicPr>
          <p:cNvPr id="2050" name="Picture 2" descr="Organizational Change through Decision Making and Policy: A New Procedural  Justice Course for Managers and Supervisors">
            <a:extLst>
              <a:ext uri="{FF2B5EF4-FFF2-40B4-BE49-F238E27FC236}">
                <a16:creationId xmlns:a16="http://schemas.microsoft.com/office/drawing/2014/main" id="{6A8EBF59-5FE7-4443-A37B-194776F018DE}"/>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758610" y="2476632"/>
            <a:ext cx="3667919" cy="3550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253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34530-542C-4CCC-9973-0F5763C553B3}"/>
              </a:ext>
            </a:extLst>
          </p:cNvPr>
          <p:cNvSpPr>
            <a:spLocks noGrp="1"/>
          </p:cNvSpPr>
          <p:nvPr>
            <p:ph type="title"/>
          </p:nvPr>
        </p:nvSpPr>
        <p:spPr/>
        <p:txBody>
          <a:bodyPr/>
          <a:lstStyle/>
          <a:p>
            <a:r>
              <a:rPr lang="en-US" dirty="0"/>
              <a:t>The Study</a:t>
            </a:r>
          </a:p>
        </p:txBody>
      </p:sp>
      <p:sp>
        <p:nvSpPr>
          <p:cNvPr id="7" name="Content Placeholder 6">
            <a:extLst>
              <a:ext uri="{FF2B5EF4-FFF2-40B4-BE49-F238E27FC236}">
                <a16:creationId xmlns:a16="http://schemas.microsoft.com/office/drawing/2014/main" id="{D2025F30-DD93-4ED7-BE35-91770704D99D}"/>
              </a:ext>
            </a:extLst>
          </p:cNvPr>
          <p:cNvSpPr>
            <a:spLocks noGrp="1"/>
          </p:cNvSpPr>
          <p:nvPr>
            <p:ph idx="1"/>
          </p:nvPr>
        </p:nvSpPr>
        <p:spPr/>
        <p:txBody>
          <a:bodyPr/>
          <a:lstStyle/>
          <a:p>
            <a:r>
              <a:rPr lang="en-US" dirty="0"/>
              <a:t>March and April 2020</a:t>
            </a:r>
          </a:p>
          <a:p>
            <a:r>
              <a:rPr lang="en-US" dirty="0"/>
              <a:t>Student Researchers from Sacred Heart</a:t>
            </a:r>
          </a:p>
          <a:p>
            <a:r>
              <a:rPr lang="en-US" dirty="0"/>
              <a:t>500 Randomly Selected BWC videos</a:t>
            </a:r>
          </a:p>
          <a:p>
            <a:pPr lvl="1"/>
            <a:r>
              <a:rPr lang="en-US" dirty="0"/>
              <a:t>100 selected weekly</a:t>
            </a:r>
          </a:p>
          <a:p>
            <a:pPr lvl="1"/>
            <a:r>
              <a:rPr lang="en-US" dirty="0"/>
              <a:t>Populations ~ 3,800 videos</a:t>
            </a:r>
          </a:p>
          <a:p>
            <a:r>
              <a:rPr lang="en-US" dirty="0"/>
              <a:t>Systematic Social Observation of Encounters</a:t>
            </a:r>
          </a:p>
        </p:txBody>
      </p:sp>
    </p:spTree>
    <p:extLst>
      <p:ext uri="{BB962C8B-B14F-4D97-AF65-F5344CB8AC3E}">
        <p14:creationId xmlns:p14="http://schemas.microsoft.com/office/powerpoint/2010/main" val="3458325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237E08-EB27-45A6-B950-4F31CDDAB83E}"/>
              </a:ext>
            </a:extLst>
          </p:cNvPr>
          <p:cNvPicPr>
            <a:picLocks noChangeAspect="1"/>
          </p:cNvPicPr>
          <p:nvPr/>
        </p:nvPicPr>
        <p:blipFill>
          <a:blip r:embed="rId2"/>
          <a:stretch>
            <a:fillRect/>
          </a:stretch>
        </p:blipFill>
        <p:spPr>
          <a:xfrm>
            <a:off x="3298733" y="0"/>
            <a:ext cx="5594533" cy="6858000"/>
          </a:xfrm>
          <a:prstGeom prst="rect">
            <a:avLst/>
          </a:prstGeom>
        </p:spPr>
      </p:pic>
    </p:spTree>
    <p:extLst>
      <p:ext uri="{BB962C8B-B14F-4D97-AF65-F5344CB8AC3E}">
        <p14:creationId xmlns:p14="http://schemas.microsoft.com/office/powerpoint/2010/main" val="30813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874FA82-CD17-411C-BEA0-166EAF3BB74F}"/>
              </a:ext>
            </a:extLst>
          </p:cNvPr>
          <p:cNvGraphicFramePr>
            <a:graphicFrameLocks noGrp="1"/>
          </p:cNvGraphicFramePr>
          <p:nvPr>
            <p:extLst>
              <p:ext uri="{D42A27DB-BD31-4B8C-83A1-F6EECF244321}">
                <p14:modId xmlns:p14="http://schemas.microsoft.com/office/powerpoint/2010/main" val="1871742464"/>
              </p:ext>
            </p:extLst>
          </p:nvPr>
        </p:nvGraphicFramePr>
        <p:xfrm>
          <a:off x="424070" y="132521"/>
          <a:ext cx="11489635" cy="6703405"/>
        </p:xfrm>
        <a:graphic>
          <a:graphicData uri="http://schemas.openxmlformats.org/drawingml/2006/table">
            <a:tbl>
              <a:tblPr firstRow="1" firstCol="1" bandRow="1">
                <a:tableStyleId>{5C22544A-7EE6-4342-B048-85BDC9FD1C3A}</a:tableStyleId>
              </a:tblPr>
              <a:tblGrid>
                <a:gridCol w="1455447">
                  <a:extLst>
                    <a:ext uri="{9D8B030D-6E8A-4147-A177-3AD203B41FA5}">
                      <a16:colId xmlns:a16="http://schemas.microsoft.com/office/drawing/2014/main" val="1490726473"/>
                    </a:ext>
                  </a:extLst>
                </a:gridCol>
                <a:gridCol w="4184411">
                  <a:extLst>
                    <a:ext uri="{9D8B030D-6E8A-4147-A177-3AD203B41FA5}">
                      <a16:colId xmlns:a16="http://schemas.microsoft.com/office/drawing/2014/main" val="3338120770"/>
                    </a:ext>
                  </a:extLst>
                </a:gridCol>
                <a:gridCol w="5849777">
                  <a:extLst>
                    <a:ext uri="{9D8B030D-6E8A-4147-A177-3AD203B41FA5}">
                      <a16:colId xmlns:a16="http://schemas.microsoft.com/office/drawing/2014/main" val="3150102216"/>
                    </a:ext>
                  </a:extLst>
                </a:gridCol>
              </a:tblGrid>
              <a:tr h="182409">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200">
                          <a:effectLst/>
                        </a:rPr>
                        <a:t>Negative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200">
                          <a:effectLst/>
                        </a:rPr>
                        <a:t>Positive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1927842038"/>
                  </a:ext>
                </a:extLst>
              </a:tr>
              <a:tr h="884216">
                <a:tc>
                  <a:txBody>
                    <a:bodyPr/>
                    <a:lstStyle/>
                    <a:p>
                      <a:pPr marL="0" marR="0">
                        <a:lnSpc>
                          <a:spcPct val="107000"/>
                        </a:lnSpc>
                        <a:spcBef>
                          <a:spcPts val="0"/>
                        </a:spcBef>
                        <a:spcAft>
                          <a:spcPts val="0"/>
                        </a:spcAft>
                      </a:pPr>
                      <a:r>
                        <a:rPr lang="en-US" sz="1400">
                          <a:effectLst/>
                        </a:rPr>
                        <a:t>Voice and Language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Informal (My-Man, Hey you, Bro, etc.), Profanity used</a:t>
                      </a:r>
                    </a:p>
                    <a:p>
                      <a:pPr marL="0" marR="0">
                        <a:lnSpc>
                          <a:spcPct val="107000"/>
                        </a:lnSpc>
                        <a:spcBef>
                          <a:spcPts val="0"/>
                        </a:spcBef>
                        <a:spcAft>
                          <a:spcPts val="0"/>
                        </a:spcAft>
                      </a:pPr>
                      <a:r>
                        <a:rPr lang="en-US" sz="1400">
                          <a:effectLst/>
                        </a:rPr>
                        <a:t> </a:t>
                      </a:r>
                    </a:p>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Formal (Sir, Ma’am, Mr., Ms., etc.), Explanation provided</a:t>
                      </a:r>
                    </a:p>
                    <a:p>
                      <a:pPr marL="0" marR="0">
                        <a:lnSpc>
                          <a:spcPct val="107000"/>
                        </a:lnSpc>
                        <a:spcBef>
                          <a:spcPts val="0"/>
                        </a:spcBef>
                        <a:spcAft>
                          <a:spcPts val="0"/>
                        </a:spcAft>
                      </a:pPr>
                      <a:r>
                        <a:rPr lang="en-US" sz="1400">
                          <a:effectLst/>
                        </a:rPr>
                        <a:t>Concern for well-being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879895039"/>
                  </a:ext>
                </a:extLst>
              </a:tr>
              <a:tr h="660407">
                <a:tc>
                  <a:txBody>
                    <a:bodyPr/>
                    <a:lstStyle/>
                    <a:p>
                      <a:pPr marL="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One-way, short, directive, Officer doesn’t allow suspect voice, MOS doesn’t listen</a:t>
                      </a:r>
                    </a:p>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Two-way; Conversation-like, Officer listens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1938079141"/>
                  </a:ext>
                </a:extLst>
              </a:tr>
              <a:tr h="436599">
                <a:tc>
                  <a:txBody>
                    <a:bodyPr/>
                    <a:lstStyle/>
                    <a:p>
                      <a:pPr marL="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Aggressive, Hostile, Argumentative</a:t>
                      </a:r>
                    </a:p>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Friendly, Pleasant, Cordial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3724019331"/>
                  </a:ext>
                </a:extLst>
              </a:tr>
              <a:tr h="1036071">
                <a:tc>
                  <a:txBody>
                    <a:bodyPr/>
                    <a:lstStyle/>
                    <a:p>
                      <a:pPr marL="0" marR="0">
                        <a:lnSpc>
                          <a:spcPct val="107000"/>
                        </a:lnSpc>
                        <a:spcBef>
                          <a:spcPts val="0"/>
                        </a:spcBef>
                        <a:spcAft>
                          <a:spcPts val="0"/>
                        </a:spcAft>
                      </a:pPr>
                      <a:r>
                        <a:rPr lang="en-US" sz="1400">
                          <a:effectLst/>
                        </a:rPr>
                        <a:t>Transparency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dirty="0">
                          <a:effectLst/>
                        </a:rPr>
                        <a:t>No explanation was given and the person was not told given enough information to understand what was happening or to resolve their issue.</a:t>
                      </a:r>
                    </a:p>
                    <a:p>
                      <a:pPr marL="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The officer took active steps to describe what actions were being taken and how the person needed to do to resolve their issues.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590101412"/>
                  </a:ext>
                </a:extLst>
              </a:tr>
              <a:tr h="731984">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The officer seemed uninformed and/or how to handle the situation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The officer appeared very knowledgeable of the law and procedures to deal with the situation</a:t>
                      </a:r>
                    </a:p>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3403763720"/>
                  </a:ext>
                </a:extLst>
              </a:tr>
              <a:tr h="660407">
                <a:tc>
                  <a:txBody>
                    <a:bodyPr/>
                    <a:lstStyle/>
                    <a:p>
                      <a:pPr marL="0" marR="0">
                        <a:lnSpc>
                          <a:spcPct val="107000"/>
                        </a:lnSpc>
                        <a:spcBef>
                          <a:spcPts val="0"/>
                        </a:spcBef>
                        <a:spcAft>
                          <a:spcPts val="0"/>
                        </a:spcAft>
                      </a:pPr>
                      <a:r>
                        <a:rPr lang="en-US" sz="1400">
                          <a:effectLst/>
                        </a:rPr>
                        <a:t>Escalation</a:t>
                      </a:r>
                    </a:p>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gn="just">
                        <a:lnSpc>
                          <a:spcPct val="107000"/>
                        </a:lnSpc>
                        <a:spcBef>
                          <a:spcPts val="0"/>
                        </a:spcBef>
                        <a:spcAft>
                          <a:spcPts val="0"/>
                        </a:spcAft>
                      </a:pPr>
                      <a:r>
                        <a:rPr lang="en-US" sz="1400">
                          <a:effectLst/>
                        </a:rPr>
                        <a:t>It appeared that the officer was escalated the situation when not warranted situation</a:t>
                      </a:r>
                    </a:p>
                    <a:p>
                      <a:pPr marL="0" marR="0" algn="just">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gn="just">
                        <a:lnSpc>
                          <a:spcPct val="107000"/>
                        </a:lnSpc>
                        <a:spcBef>
                          <a:spcPts val="0"/>
                        </a:spcBef>
                        <a:spcAft>
                          <a:spcPts val="0"/>
                        </a:spcAft>
                      </a:pPr>
                      <a:r>
                        <a:rPr lang="en-US" sz="1400">
                          <a:effectLst/>
                        </a:rPr>
                        <a:t>The officer deescalated the situation.</a:t>
                      </a:r>
                    </a:p>
                    <a:p>
                      <a:pPr marL="0" marR="0" algn="just">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3942852932"/>
                  </a:ext>
                </a:extLst>
              </a:tr>
              <a:tr h="546689">
                <a:tc>
                  <a:txBody>
                    <a:bodyPr/>
                    <a:lstStyle/>
                    <a:p>
                      <a:pPr marL="0" marR="0">
                        <a:lnSpc>
                          <a:spcPct val="107000"/>
                        </a:lnSpc>
                        <a:spcBef>
                          <a:spcPts val="0"/>
                        </a:spcBef>
                        <a:spcAft>
                          <a:spcPts val="0"/>
                        </a:spcAft>
                      </a:pPr>
                      <a:r>
                        <a:rPr lang="en-US" sz="1400">
                          <a:effectLst/>
                        </a:rPr>
                        <a:t>Impartiality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It appeared that the officer was disrespectful to the person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It appeared that the officer was respectful to the person</a:t>
                      </a:r>
                    </a:p>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2858024175"/>
                  </a:ext>
                </a:extLst>
              </a:tr>
              <a:tr h="660407">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The officer favored one party over the other during the encounter</a:t>
                      </a:r>
                    </a:p>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The officer exercised fairness in the encounter and remained neutral between any parties during the encounter</a:t>
                      </a:r>
                    </a:p>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2032752477"/>
                  </a:ext>
                </a:extLst>
              </a:tr>
              <a:tr h="212789">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3300034095"/>
                  </a:ext>
                </a:extLst>
              </a:tr>
              <a:tr h="617522">
                <a:tc>
                  <a:txBody>
                    <a:bodyPr/>
                    <a:lstStyle/>
                    <a:p>
                      <a:pPr marL="0" marR="0">
                        <a:lnSpc>
                          <a:spcPct val="107000"/>
                        </a:lnSpc>
                        <a:spcBef>
                          <a:spcPts val="0"/>
                        </a:spcBef>
                        <a:spcAft>
                          <a:spcPts val="0"/>
                        </a:spcAft>
                      </a:pPr>
                      <a:r>
                        <a:rPr lang="en-US" sz="1400">
                          <a:effectLst/>
                        </a:rPr>
                        <a:t>Satisfied</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a:effectLst/>
                        </a:rPr>
                        <a:t>The person encountered appeared dissatisfied with the officer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tc>
                  <a:txBody>
                    <a:bodyPr/>
                    <a:lstStyle/>
                    <a:p>
                      <a:pPr marL="0" marR="0">
                        <a:lnSpc>
                          <a:spcPct val="107000"/>
                        </a:lnSpc>
                        <a:spcBef>
                          <a:spcPts val="0"/>
                        </a:spcBef>
                        <a:spcAft>
                          <a:spcPts val="0"/>
                        </a:spcAft>
                      </a:pPr>
                      <a:r>
                        <a:rPr lang="en-US" sz="1400" dirty="0">
                          <a:effectLst/>
                        </a:rPr>
                        <a:t>The person encountered appeared very satisfied with the encounter</a:t>
                      </a:r>
                    </a:p>
                    <a:p>
                      <a:pPr marL="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281" marR="38281" marT="0" marB="0"/>
                </a:tc>
                <a:extLst>
                  <a:ext uri="{0D108BD9-81ED-4DB2-BD59-A6C34878D82A}">
                    <a16:rowId xmlns:a16="http://schemas.microsoft.com/office/drawing/2014/main" val="907622497"/>
                  </a:ext>
                </a:extLst>
              </a:tr>
            </a:tbl>
          </a:graphicData>
        </a:graphic>
      </p:graphicFrame>
    </p:spTree>
    <p:extLst>
      <p:ext uri="{BB962C8B-B14F-4D97-AF65-F5344CB8AC3E}">
        <p14:creationId xmlns:p14="http://schemas.microsoft.com/office/powerpoint/2010/main" val="32881734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BA94BA0E7AF642A195F7E309978A42" ma:contentTypeVersion="11" ma:contentTypeDescription="Create a new document." ma:contentTypeScope="" ma:versionID="14d0bef21efda23b8cd5a93e6207c4c2">
  <xsd:schema xmlns:xsd="http://www.w3.org/2001/XMLSchema" xmlns:xs="http://www.w3.org/2001/XMLSchema" xmlns:p="http://schemas.microsoft.com/office/2006/metadata/properties" xmlns:ns3="bd9c0b1f-d6ed-40db-9297-224239aa85d3" targetNamespace="http://schemas.microsoft.com/office/2006/metadata/properties" ma:root="true" ma:fieldsID="9b0f5db5880d5724f2da54759fcd399f" ns3:_="">
    <xsd:import namespace="bd9c0b1f-d6ed-40db-9297-224239aa85d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9c0b1f-d6ed-40db-9297-224239aa85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0A8DBDA-69AD-4E54-95EE-7D69269F37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9c0b1f-d6ed-40db-9297-224239aa85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AE7BA5-D503-4B22-9E1A-7DD3B796F9EA}">
  <ds:schemaRefs>
    <ds:schemaRef ds:uri="http://schemas.microsoft.com/sharepoint/v3/contenttype/forms"/>
  </ds:schemaRefs>
</ds:datastoreItem>
</file>

<file path=customXml/itemProps3.xml><?xml version="1.0" encoding="utf-8"?>
<ds:datastoreItem xmlns:ds="http://schemas.openxmlformats.org/officeDocument/2006/customXml" ds:itemID="{DDB20443-C9A0-435F-AB02-04E763AD4FC3}">
  <ds:schemaRefs>
    <ds:schemaRef ds:uri="http://purl.org/dc/terms/"/>
    <ds:schemaRef ds:uri="bd9c0b1f-d6ed-40db-9297-224239aa85d3"/>
    <ds:schemaRef ds:uri="http://purl.org/dc/elements/1.1/"/>
    <ds:schemaRef ds:uri="http://schemas.microsoft.com/office/2006/documentManagement/types"/>
    <ds:schemaRef ds:uri="http://purl.org/dc/dcmitype/"/>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TM03090434[[fn=Wood Type]]</Template>
  <TotalTime>139</TotalTime>
  <Words>965</Words>
  <Application>Microsoft Office PowerPoint</Application>
  <PresentationFormat>Widescreen</PresentationFormat>
  <Paragraphs>330</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Rockwell</vt:lpstr>
      <vt:lpstr>Rockwell Condensed</vt:lpstr>
      <vt:lpstr>Times New Roman</vt:lpstr>
      <vt:lpstr>Wingdings</vt:lpstr>
      <vt:lpstr>Wood Type</vt:lpstr>
      <vt:lpstr>Newtown Police Body-Worn Camera Assessment Project</vt:lpstr>
      <vt:lpstr>Police Body-Worn Cameras</vt:lpstr>
      <vt:lpstr>Police BWC Impacts</vt:lpstr>
      <vt:lpstr>Leveraging the data</vt:lpstr>
      <vt:lpstr>Interaction Quality</vt:lpstr>
      <vt:lpstr>Procedural Justice</vt:lpstr>
      <vt:lpstr>The Study</vt:lpstr>
      <vt:lpstr>PowerPoint Presentation</vt:lpstr>
      <vt:lpstr>PowerPoint Presentation</vt:lpstr>
      <vt:lpstr>Results - Demographics</vt:lpstr>
      <vt:lpstr>Results – Encounter Type</vt:lpstr>
      <vt:lpstr>Results - Location</vt:lpstr>
      <vt:lpstr>Results – Use of Force</vt:lpstr>
      <vt:lpstr>Results - Escalation</vt:lpstr>
      <vt:lpstr>Results – Procedural Justice VOICE</vt:lpstr>
      <vt:lpstr>Results – Procedural Justice Transparency </vt:lpstr>
      <vt:lpstr>Results – Procedural Justice Impartiality</vt:lpstr>
      <vt:lpstr>Results – Overall Satisfaction</vt:lpstr>
      <vt:lpstr>Results - Satisfaction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Newtown Police Body-Worn Camera Assessment Project</dc:title>
  <dc:creator>James McCabe</dc:creator>
  <cp:lastModifiedBy>James McCabe</cp:lastModifiedBy>
  <cp:revision>10</cp:revision>
  <dcterms:created xsi:type="dcterms:W3CDTF">2021-10-05T01:05:02Z</dcterms:created>
  <dcterms:modified xsi:type="dcterms:W3CDTF">2021-10-05T23:30:16Z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0x010100D5BA94BA0E7AF642A195F7E309978A42</vt:lpwstr>
  </property>
</Properties>
</file>