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2" r:id="rId1"/>
  </p:sldMasterIdLst>
  <p:notesMasterIdLst>
    <p:notesMasterId r:id="rId3"/>
  </p:notesMasterIdLst>
  <p:handoutMasterIdLst>
    <p:handoutMasterId r:id="rId4"/>
  </p:handoutMasterIdLst>
  <p:sldIdLst>
    <p:sldId id="280" r:id="rId2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2C3B84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9522" autoAdjust="0"/>
  </p:normalViewPr>
  <p:slideViewPr>
    <p:cSldViewPr snapToGrid="0">
      <p:cViewPr varScale="1">
        <p:scale>
          <a:sx n="69" d="100"/>
          <a:sy n="69" d="100"/>
        </p:scale>
        <p:origin x="1368" y="48"/>
      </p:cViewPr>
      <p:guideLst>
        <p:guide orient="horz" pos="1104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04" y="-60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AB544AC-96EA-4B33-A853-14B41A71E9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FD95B75-0434-4958-9015-1AB03CA02D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91DB687-B163-43F7-AFBB-4795A59B384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779A90A0-58CF-49DF-8C56-4EFF239866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6A029E-D7BE-470B-A6BD-157C61593B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6309A28-439E-4B7E-8FF2-985AAAB742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0F15EF-F318-4C90-8ED9-0E32D89654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AA056C5-DED6-47E9-AED8-08C44CD7AD6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BA07E30-6E19-4805-B751-A94A1D405D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6E39C2A7-8FE8-4AA5-A7AA-1DCE7E73C6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107B8227-AE94-4E7A-85CF-A40E5A44F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939FD6-098F-4180-8508-22EF5A9C24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9969A0F7-93C0-4A9F-83B6-8E1252EBC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7B254C67-6B38-4881-829D-0074C821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3CDB530-647D-45E9-A91F-E9FA14F43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E98803-91B1-48A5-AD65-AC30F9A302AC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06 top background">
            <a:extLst>
              <a:ext uri="{FF2B5EF4-FFF2-40B4-BE49-F238E27FC236}">
                <a16:creationId xmlns:a16="http://schemas.microsoft.com/office/drawing/2014/main" id="{467BA7C1-C812-4F43-991D-3B3050E1EA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08EA5606-4178-4F5A-87F6-0D6C66F330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3613" y="1176338"/>
            <a:ext cx="1514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00" b="1">
                <a:latin typeface="Arial" charset="0"/>
              </a:rPr>
              <a:t>United States</a:t>
            </a:r>
          </a:p>
          <a:p>
            <a:pPr algn="r">
              <a:defRPr/>
            </a:pPr>
            <a:r>
              <a:rPr lang="en-US" sz="1000" b="1">
                <a:latin typeface="Arial" charset="0"/>
              </a:rPr>
              <a:t>Department of Justice</a:t>
            </a:r>
          </a:p>
        </p:txBody>
      </p:sp>
      <p:pic>
        <p:nvPicPr>
          <p:cNvPr id="6" name="Picture 4" descr="BJAOJP bottom of sign">
            <a:extLst>
              <a:ext uri="{FF2B5EF4-FFF2-40B4-BE49-F238E27FC236}">
                <a16:creationId xmlns:a16="http://schemas.microsoft.com/office/drawing/2014/main" id="{1A100241-6000-46F2-926B-36988F6CB6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5957888"/>
            <a:ext cx="9296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ABCB2230-4C80-4D21-A4EB-6E869B81FE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18275" y="6291263"/>
            <a:ext cx="227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FF66"/>
                </a:solidFill>
                <a:latin typeface="Arial" charset="0"/>
              </a:rPr>
              <a:t>www.it.ojp.gov/global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90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29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74800"/>
            <a:ext cx="2152650" cy="4191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74800"/>
            <a:ext cx="6305550" cy="4191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658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95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83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413000"/>
            <a:ext cx="40767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13000"/>
            <a:ext cx="40767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65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6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63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00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59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97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6 top background">
            <a:extLst>
              <a:ext uri="{FF2B5EF4-FFF2-40B4-BE49-F238E27FC236}">
                <a16:creationId xmlns:a16="http://schemas.microsoft.com/office/drawing/2014/main" id="{3DD4DBCF-2BC3-4573-A77D-DCC74B7298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Text Box 3">
            <a:extLst>
              <a:ext uri="{FF2B5EF4-FFF2-40B4-BE49-F238E27FC236}">
                <a16:creationId xmlns:a16="http://schemas.microsoft.com/office/drawing/2014/main" id="{DB83BF85-EF7D-4ACA-BA9A-979196D81A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13613" y="1176338"/>
            <a:ext cx="1514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00" b="1">
                <a:latin typeface="Arial" charset="0"/>
              </a:rPr>
              <a:t>United States</a:t>
            </a:r>
          </a:p>
          <a:p>
            <a:pPr algn="r">
              <a:defRPr/>
            </a:pPr>
            <a:r>
              <a:rPr lang="en-US" sz="1000" b="1">
                <a:latin typeface="Arial" charset="0"/>
              </a:rPr>
              <a:t>Department of Justice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36E6D0-8FE7-4657-A0A3-51FB6BE0C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5748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25BF9F5-B54A-40CE-AE9E-A9C01FCD1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413000"/>
            <a:ext cx="830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6" descr="BJAOJP bottom of sign">
            <a:extLst>
              <a:ext uri="{FF2B5EF4-FFF2-40B4-BE49-F238E27FC236}">
                <a16:creationId xmlns:a16="http://schemas.microsoft.com/office/drawing/2014/main" id="{74CC01D7-07E1-42AF-9084-A67EFC809F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5957888"/>
            <a:ext cx="9296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7" name="Text Box 7">
            <a:extLst>
              <a:ext uri="{FF2B5EF4-FFF2-40B4-BE49-F238E27FC236}">
                <a16:creationId xmlns:a16="http://schemas.microsoft.com/office/drawing/2014/main" id="{3653E81D-E056-476B-B7D2-EE98446373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18275" y="6291263"/>
            <a:ext cx="227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66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FFFF66"/>
                </a:solidFill>
                <a:latin typeface="Arial" charset="0"/>
              </a:rPr>
              <a:t>www.it.ojp.gov/global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rgbClr val="CC0000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rgbClr val="CC0000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rgbClr val="CC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rgbClr val="CC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15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dell_server\nt_share\Public\Global\APR_10_0130PM-3PM_CD_%23_3.MP3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>
            <a:extLst>
              <a:ext uri="{FF2B5EF4-FFF2-40B4-BE49-F238E27FC236}">
                <a16:creationId xmlns:a16="http://schemas.microsoft.com/office/drawing/2014/main" id="{5E886BD8-6C17-4F41-A2C6-21F359A3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25" y="1425575"/>
            <a:ext cx="8610600" cy="517525"/>
          </a:xfrm>
        </p:spPr>
        <p:txBody>
          <a:bodyPr/>
          <a:lstStyle/>
          <a:p>
            <a:pPr algn="ctr"/>
            <a:r>
              <a:rPr lang="en-US" altLang="en-US" sz="2800"/>
              <a:t>2008 GAC Meeting Membership Roundtable</a:t>
            </a:r>
            <a:r>
              <a:rPr lang="en-US" altLang="en-US" sz="2400"/>
              <a:t> </a:t>
            </a:r>
            <a:r>
              <a:rPr lang="en-US" altLang="en-US" sz="1400"/>
              <a:t>(audio replay)</a:t>
            </a:r>
            <a:endParaRPr lang="en-US" altLang="en-US" sz="2800"/>
          </a:p>
        </p:txBody>
      </p:sp>
      <p:sp>
        <p:nvSpPr>
          <p:cNvPr id="4099" name="Content Placeholder 4">
            <a:extLst>
              <a:ext uri="{FF2B5EF4-FFF2-40B4-BE49-F238E27FC236}">
                <a16:creationId xmlns:a16="http://schemas.microsoft.com/office/drawing/2014/main" id="{1EE4BC50-2194-4E4B-92C6-148117BDB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2788"/>
            <a:ext cx="9144000" cy="1016000"/>
          </a:xfrm>
        </p:spPr>
        <p:txBody>
          <a:bodyPr/>
          <a:lstStyle/>
          <a:p>
            <a:pPr indent="0" fontAlgn="auto">
              <a:spcAft>
                <a:spcPts val="0"/>
              </a:spcAft>
              <a:buFontTx/>
              <a:buNone/>
              <a:defRPr/>
            </a:pPr>
            <a:r>
              <a:rPr lang="en-US" sz="1500" dirty="0"/>
              <a:t>During the spring 2008 GAC meeting membership roundtable, Global representatives highlighted justice information sharing-related activities taking place in their constituencies.  GAC members relaying their efforts were (in speaking order):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B70F8-F066-4E25-8DF2-1EF8431BB3D2}"/>
              </a:ext>
            </a:extLst>
          </p:cNvPr>
          <p:cNvSpPr txBox="1"/>
          <p:nvPr/>
        </p:nvSpPr>
        <p:spPr>
          <a:xfrm>
            <a:off x="0" y="2763838"/>
            <a:ext cx="4652963" cy="3910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George White, </a:t>
            </a:r>
            <a:r>
              <a:rPr lang="en-US" sz="1200" dirty="0"/>
              <a:t>NAAG</a:t>
            </a:r>
            <a:endParaRPr lang="en-US" sz="1400" dirty="0"/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Ronald Hawley and Kelly Harris, </a:t>
            </a:r>
            <a:r>
              <a:rPr lang="en-US" sz="1200" dirty="0"/>
              <a:t>SEARCH</a:t>
            </a:r>
            <a:endParaRPr lang="en-US" sz="1400" dirty="0"/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Thomas Clarke, </a:t>
            </a:r>
            <a:r>
              <a:rPr lang="en-US" sz="1200" dirty="0"/>
              <a:t>NCSC</a:t>
            </a:r>
            <a:endParaRPr lang="en-US" sz="1400" dirty="0"/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James Craig, </a:t>
            </a:r>
            <a:r>
              <a:rPr lang="en-US" sz="1200" dirty="0"/>
              <a:t>Law Enforcement Information Sharing Program Coordinating Committee</a:t>
            </a:r>
            <a:endParaRPr lang="en-US" sz="1400" dirty="0"/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Michael </a:t>
            </a:r>
            <a:r>
              <a:rPr lang="en-US" sz="1400" dirty="0" err="1"/>
              <a:t>Muth</a:t>
            </a:r>
            <a:r>
              <a:rPr lang="en-US" sz="1400" dirty="0"/>
              <a:t>, </a:t>
            </a:r>
            <a:r>
              <a:rPr lang="en-US" sz="1200" dirty="0"/>
              <a:t>INTERPOL</a:t>
            </a:r>
            <a:endParaRPr lang="en-US" sz="1400" dirty="0"/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Jerome Pender/James </a:t>
            </a:r>
            <a:r>
              <a:rPr lang="en-US" sz="1400" dirty="0" err="1"/>
              <a:t>Gerst</a:t>
            </a:r>
            <a:r>
              <a:rPr lang="en-US" sz="1400" dirty="0"/>
              <a:t>, </a:t>
            </a:r>
            <a:r>
              <a:rPr lang="en-US" sz="1200" dirty="0"/>
              <a:t>FBI– CJIS Division</a:t>
            </a:r>
            <a:endParaRPr lang="en-US" sz="1400" dirty="0"/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Neil Schuster, </a:t>
            </a:r>
            <a:r>
              <a:rPr lang="en-US" sz="1200" dirty="0"/>
              <a:t>AAMVA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Edward Reina, Jr., </a:t>
            </a:r>
            <a:r>
              <a:rPr lang="en-US" sz="1200" dirty="0"/>
              <a:t>IACP – Indian Country Law Enforcement Section</a:t>
            </a:r>
            <a:endParaRPr lang="en-US" sz="1400" dirty="0"/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Cabell Cropper, </a:t>
            </a:r>
            <a:r>
              <a:rPr lang="en-US" sz="1200" dirty="0"/>
              <a:t>NCJA</a:t>
            </a:r>
            <a:endParaRPr lang="en-US" sz="1400" dirty="0"/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George Camp, </a:t>
            </a:r>
            <a:r>
              <a:rPr lang="en-US" sz="1200" dirty="0"/>
              <a:t>ASCA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John Wilkinson, </a:t>
            </a:r>
            <a:r>
              <a:rPr lang="en-US" sz="1200" dirty="0"/>
              <a:t>NDAA</a:t>
            </a:r>
          </a:p>
          <a:p>
            <a:pPr marL="800100" lvl="1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/>
              <a:t>Sharon Jackson, </a:t>
            </a:r>
            <a:r>
              <a:rPr lang="en-US" sz="1200" dirty="0"/>
              <a:t>EOUSA</a:t>
            </a:r>
            <a:endParaRPr lang="en-US" sz="1400" dirty="0"/>
          </a:p>
          <a:p>
            <a:pPr lvl="1" fontAlgn="auto">
              <a:spcAft>
                <a:spcPts val="0"/>
              </a:spcAft>
              <a:defRPr/>
            </a:pPr>
            <a:endParaRPr lang="en-US" sz="1400" dirty="0"/>
          </a:p>
          <a:p>
            <a:pPr lvl="1" fontAlgn="auto">
              <a:spcAft>
                <a:spcPts val="0"/>
              </a:spcAft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3077" name="TextBox 4">
            <a:extLst>
              <a:ext uri="{FF2B5EF4-FFF2-40B4-BE49-F238E27FC236}">
                <a16:creationId xmlns:a16="http://schemas.microsoft.com/office/drawing/2014/main" id="{770ADA06-4399-4C2B-B453-2E38CA829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450" y="2797175"/>
            <a:ext cx="45593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buFont typeface="Times New Roman" panose="02020603050405020304" pitchFamily="18" charset="0"/>
              <a:buAutoNum type="arabicPeriod" startAt="13"/>
            </a:pPr>
            <a:r>
              <a:rPr lang="en-US" altLang="en-US" sz="1400"/>
              <a:t>Michael DiLauro</a:t>
            </a:r>
            <a:r>
              <a:rPr lang="en-US" altLang="en-US" sz="1200"/>
              <a:t>, NLADA</a:t>
            </a:r>
          </a:p>
          <a:p>
            <a:pPr lvl="1" eaLnBrk="1" hangingPunct="1">
              <a:buFont typeface="Times New Roman" panose="02020603050405020304" pitchFamily="18" charset="0"/>
              <a:buAutoNum type="arabicPeriod" startAt="13"/>
            </a:pPr>
            <a:r>
              <a:rPr lang="en-US" altLang="en-US" sz="1400"/>
              <a:t>Paul Halvorson, </a:t>
            </a:r>
            <a:r>
              <a:rPr lang="en-US" altLang="en-US" sz="1200"/>
              <a:t>Administrative Office of the United States Courts</a:t>
            </a:r>
            <a:endParaRPr lang="en-US" altLang="en-US" sz="1400"/>
          </a:p>
          <a:p>
            <a:pPr lvl="1" eaLnBrk="1" hangingPunct="1">
              <a:buFont typeface="Times New Roman" panose="02020603050405020304" pitchFamily="18" charset="0"/>
              <a:buAutoNum type="arabicPeriod" startAt="13"/>
            </a:pPr>
            <a:r>
              <a:rPr lang="en-US" altLang="en-US" sz="1400"/>
              <a:t>David Stucki</a:t>
            </a:r>
            <a:r>
              <a:rPr lang="en-US" altLang="en-US" sz="1200"/>
              <a:t>, NCJFCJ</a:t>
            </a:r>
            <a:endParaRPr lang="en-US" altLang="en-US" sz="1400"/>
          </a:p>
          <a:p>
            <a:pPr lvl="1" eaLnBrk="1" hangingPunct="1">
              <a:buFont typeface="Times New Roman" panose="02020603050405020304" pitchFamily="18" charset="0"/>
              <a:buAutoNum type="arabicPeriod" startAt="13"/>
            </a:pPr>
            <a:r>
              <a:rPr lang="en-US" altLang="en-US" sz="1400"/>
              <a:t>David Byers, </a:t>
            </a:r>
            <a:r>
              <a:rPr lang="en-US" altLang="en-US" sz="1200"/>
              <a:t>COSCA</a:t>
            </a:r>
            <a:endParaRPr lang="en-US" altLang="en-US" sz="1400"/>
          </a:p>
          <a:p>
            <a:pPr lvl="1" eaLnBrk="1" hangingPunct="1">
              <a:buFont typeface="Times New Roman" panose="02020603050405020304" pitchFamily="18" charset="0"/>
              <a:buAutoNum type="arabicPeriod" startAt="13"/>
            </a:pPr>
            <a:r>
              <a:rPr lang="en-US" altLang="en-US" sz="1400"/>
              <a:t>Paul Heppner, </a:t>
            </a:r>
            <a:r>
              <a:rPr lang="en-US" altLang="en-US" sz="1200"/>
              <a:t>CJIS Advisory Policy Board</a:t>
            </a:r>
            <a:endParaRPr lang="en-US" altLang="en-US" sz="1400"/>
          </a:p>
          <a:p>
            <a:pPr lvl="1" eaLnBrk="1" hangingPunct="1">
              <a:buFont typeface="Times New Roman" panose="02020603050405020304" pitchFamily="18" charset="0"/>
              <a:buAutoNum type="arabicPeriod" startAt="13"/>
            </a:pPr>
            <a:r>
              <a:rPr lang="en-US" altLang="en-US" sz="1400"/>
              <a:t>Michael Bridenback, </a:t>
            </a:r>
            <a:r>
              <a:rPr lang="en-US" altLang="en-US" sz="1200"/>
              <a:t>NACM</a:t>
            </a:r>
            <a:endParaRPr lang="en-US" altLang="en-US" sz="1400"/>
          </a:p>
          <a:p>
            <a:pPr lvl="1" eaLnBrk="1" hangingPunct="1">
              <a:buFont typeface="Times New Roman" panose="02020603050405020304" pitchFamily="18" charset="0"/>
              <a:buAutoNum type="arabicPeriod" startAt="13"/>
            </a:pPr>
            <a:r>
              <a:rPr lang="en-US" altLang="en-US" sz="1400"/>
              <a:t>David Steingraber, </a:t>
            </a:r>
            <a:r>
              <a:rPr lang="en-US" altLang="en-US" sz="1200"/>
              <a:t>NGA</a:t>
            </a:r>
            <a:endParaRPr lang="en-US" altLang="en-US" sz="1400"/>
          </a:p>
          <a:p>
            <a:pPr lvl="1" eaLnBrk="1" hangingPunct="1">
              <a:buFont typeface="Times New Roman" panose="02020603050405020304" pitchFamily="18" charset="0"/>
              <a:buAutoNum type="arabicPeriod" startAt="13"/>
            </a:pPr>
            <a:r>
              <a:rPr lang="en-US" altLang="en-US" sz="1400"/>
              <a:t>Thomas Wyss, </a:t>
            </a:r>
            <a:r>
              <a:rPr lang="en-US" altLang="en-US" sz="1200"/>
              <a:t>NCSL</a:t>
            </a:r>
            <a:endParaRPr lang="en-US" altLang="en-US" sz="1400"/>
          </a:p>
          <a:p>
            <a:pPr lvl="1" eaLnBrk="1" hangingPunct="1">
              <a:buFont typeface="Times New Roman" panose="02020603050405020304" pitchFamily="18" charset="0"/>
              <a:buAutoNum type="arabicPeriod" startAt="13"/>
            </a:pPr>
            <a:r>
              <a:rPr lang="en-US" altLang="en-US" sz="1400"/>
              <a:t>J. Stephen Fletcher, </a:t>
            </a:r>
            <a:r>
              <a:rPr lang="en-US" altLang="en-US" sz="1200"/>
              <a:t>NASCIO</a:t>
            </a:r>
            <a:endParaRPr lang="en-US" altLang="en-US" sz="1400"/>
          </a:p>
          <a:p>
            <a:pPr lvl="1" eaLnBrk="1" hangingPunct="1">
              <a:buFont typeface="Times New Roman" panose="02020603050405020304" pitchFamily="18" charset="0"/>
              <a:buAutoNum type="arabicPeriod" startAt="13"/>
            </a:pPr>
            <a:r>
              <a:rPr lang="en-US" altLang="en-US" sz="1400"/>
              <a:t>Harlin McEwen, </a:t>
            </a:r>
            <a:r>
              <a:rPr lang="en-US" altLang="en-US" sz="1200"/>
              <a:t>IACP</a:t>
            </a:r>
            <a:endParaRPr lang="en-US" altLang="en-US" sz="1400"/>
          </a:p>
          <a:p>
            <a:pPr lvl="1" eaLnBrk="1" hangingPunct="1">
              <a:buFont typeface="Times New Roman" panose="02020603050405020304" pitchFamily="18" charset="0"/>
              <a:buAutoNum type="arabicPeriod" startAt="13"/>
            </a:pPr>
            <a:r>
              <a:rPr lang="en-US" altLang="en-US" sz="1400"/>
              <a:t>Steven Correll, </a:t>
            </a:r>
            <a:r>
              <a:rPr lang="en-US" altLang="en-US" sz="1200"/>
              <a:t>Nlets</a:t>
            </a:r>
            <a:endParaRPr lang="en-US" altLang="en-US" sz="1400"/>
          </a:p>
          <a:p>
            <a:pPr lvl="1" eaLnBrk="1" hangingPunct="1">
              <a:buFont typeface="Times New Roman" panose="02020603050405020304" pitchFamily="18" charset="0"/>
              <a:buAutoNum type="arabicPeriod" startAt="13"/>
            </a:pPr>
            <a:r>
              <a:rPr lang="en-US" altLang="en-US" sz="1400"/>
              <a:t>Joseph “Rick” Fuentes, </a:t>
            </a:r>
            <a:r>
              <a:rPr lang="en-US" altLang="en-US" sz="1200"/>
              <a:t>IACP – Division of State and Provincial Police</a:t>
            </a:r>
            <a:endParaRPr lang="en-US" altLang="en-US" sz="1400"/>
          </a:p>
          <a:p>
            <a:pPr eaLnBrk="1" hangingPunct="1"/>
            <a:endParaRPr lang="en-US" altLang="en-US"/>
          </a:p>
        </p:txBody>
      </p:sp>
      <p:pic>
        <p:nvPicPr>
          <p:cNvPr id="6" name="APR_10_0130PM-3PM_CD_#_3.MP3">
            <a:hlinkClick r:id="" action="ppaction://media"/>
            <a:extLst>
              <a:ext uri="{FF2B5EF4-FFF2-40B4-BE49-F238E27FC236}">
                <a16:creationId xmlns:a16="http://schemas.microsoft.com/office/drawing/2014/main" id="{B4761C32-34C6-447F-BDB3-D308FA2660CF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16367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8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</Words>
  <Application>Microsoft Office PowerPoint</Application>
  <PresentationFormat>On-screen Show (4:3)</PresentationFormat>
  <Paragraphs>28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Times New Roman</vt:lpstr>
      <vt:lpstr>Arial</vt:lpstr>
      <vt:lpstr>3_Default Design</vt:lpstr>
      <vt:lpstr>2008 GAC Meeting Membership Roundtable (audio replay)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2008-05-30T14:53:54Z</dcterms:created>
  <dcterms:modified xsi:type="dcterms:W3CDTF">2021-01-13T17:48:14Z</dcterms:modified>
</cp:coreProperties>
</file>