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2C3B84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 autoAdjust="0"/>
    <p:restoredTop sz="71067" autoAdjust="0"/>
  </p:normalViewPr>
  <p:slideViewPr>
    <p:cSldViewPr snapToGrid="0">
      <p:cViewPr>
        <p:scale>
          <a:sx n="50" d="100"/>
          <a:sy n="50" d="100"/>
        </p:scale>
        <p:origin x="-810" y="6"/>
      </p:cViewPr>
      <p:guideLst>
        <p:guide orient="horz" pos="1104"/>
        <p:guide pos="29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404" y="-60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ED3B98B-92A0-48FB-952E-B41FF9E21E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BA65F76-0D76-41E4-992A-6244F6BD3A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3F69E1C-70EA-4453-88DD-8D20001847D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D89EE82-F812-4508-85A1-7BF91080E8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953DE1-ECE4-4619-AE07-289B6A22C7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2823195-65FF-449E-A1A2-2610F9DBB4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6ED5FC6-9118-4FA4-9352-5F93D094538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6D199791-7ACB-4CDB-B3B4-9ADB95C8CFA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945FD44D-BEC2-4976-AA06-9EFEC3EC18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CDB7E9DE-A34D-4C20-94AF-8D23EBF2F1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A2D4C1C2-395D-4AB1-AE00-0E5FA7D61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D3E068-7CD4-43DE-A5C4-34CC3C2E4A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>
            <a:extLst>
              <a:ext uri="{FF2B5EF4-FFF2-40B4-BE49-F238E27FC236}">
                <a16:creationId xmlns:a16="http://schemas.microsoft.com/office/drawing/2014/main" id="{A66556EF-303C-4414-8BBD-66D6585BF0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4800600"/>
            <a:ext cx="6400800" cy="12192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7178" name="Picture 10" descr="titlebackground">
            <a:extLst>
              <a:ext uri="{FF2B5EF4-FFF2-40B4-BE49-F238E27FC236}">
                <a16:creationId xmlns:a16="http://schemas.microsoft.com/office/drawing/2014/main" id="{3E2CA3C1-B9E4-4551-8FF1-4945421CF6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13" y="-333375"/>
            <a:ext cx="9907588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C2FCA-C494-47F9-9785-BB4070BB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DE232-D706-45C9-9023-AAF242116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AB74D-3CF8-4E17-84DB-356D22014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E8410-2C62-45DD-B199-8F1A10BB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5A317-2E02-4042-9B47-11893CF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D7370-BCC1-4F53-BFFC-76588ACE4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3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C87788-B0B4-43F8-BBA6-6D765AD25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91350" y="1600200"/>
            <a:ext cx="2152650" cy="4191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CBD71-5EF7-4CA9-A5B7-49F33E551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1600200"/>
            <a:ext cx="6305550" cy="4191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5C5D4-7B44-43F4-8AD1-ADD0C57E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20914-E626-4AD1-A284-87080DDEC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BE4D0-6390-4814-88C9-EA022ADA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95A52-07D4-4B0D-83C6-99B4F7152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70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AE04-A2C9-410A-B0A9-67AC04CE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DB68-F075-494E-AB06-8C7C8DBC7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CBE69-E58C-4E8B-AAE6-7D803163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F98AF-E606-4E44-9193-D812C442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CA4EF-C285-475E-ACAC-B9865D2F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7506A-6C99-4F1F-A72A-2012F528C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09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CAA-59A3-4905-BD06-21225726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65910-D5BB-4146-88BE-E34188E10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F6D42-8791-45DB-B8D9-7BA67947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8203-7DC0-405D-85D5-854F270BF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E71B2-7B4D-4723-BFEB-2E7F25E1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955DB-F96D-4451-AE87-429FFD7ED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64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E7E8-78F4-4EAE-8D40-942B1F9A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BEFC3-0D4A-4AA1-8A6E-DF724BF40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438400"/>
            <a:ext cx="3962400" cy="335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D07E9-C620-4FED-9802-98993EA93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2438400"/>
            <a:ext cx="3962400" cy="335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5D7F0-A525-42B4-ABEC-6A168585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6086C-E38A-442B-A00C-03454A93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5F59D-214E-4AFE-97DC-72A78056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CDDC0-1E6B-46B8-A7A5-E0265F771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95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EA5DD-A224-45E1-ACB1-5631CEA8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B5840-30D3-4F3D-BE5C-EE1A1F77C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B8E79-DEAC-4BD0-B0C4-0ADA92905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B4018-C348-4D57-B66B-4ECCBF8DB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B81B26-E5FC-4C9A-8E97-10B1E539E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00709-5624-4784-9FF4-D81A5B52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86428F-D4E7-45B4-8453-9EBBBB84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751AAF-ECA2-4D3B-AD17-FB30777F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DB921-EAF3-41B2-A62C-6826CEBE4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48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C061-4A65-4379-88C9-65529E47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037CA-9FD5-4B93-BB3A-C93D47A9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FABED-641C-4BDA-B3B4-6FC33FC6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A44E9-C0D0-4720-8A28-8F95B08F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44A2B-4512-4533-BC20-6133FBEED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27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A8360-2AE1-4BED-BAA7-3E363842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AFE58-12E3-4E4B-972C-E424507A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8AD3A-6233-4E7A-BB27-584BBB7C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80D35-DA11-460A-B1BE-A22D4CA5C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18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8B3A-3B1C-4B7A-A12E-A23B6F7F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1C240-1FE7-4C52-A6F4-86575CB2E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9EB86-AF41-42AD-8F04-C91C83806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420D2-EEE3-4C0F-94AC-972CCA4BB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DE2ED-9D16-4F52-8660-5EF2BBE8C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CEA7F-92F8-43F4-99FE-6DFC1BBC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6989B-9EA5-4062-B29B-4C99162E6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19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FEA4-105D-483B-A746-A864EA7D5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1B95DA-E0CF-4C6A-BE25-83059B66C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F54D0-3E14-4D61-B79A-36003C76A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5DD04-C67A-4D5D-90AA-C39E83DB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B714E-9FCD-4DEC-B71D-EBA8AEC2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18AA8-DD8C-47E7-97A3-5430EF4A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AD8BE-B827-450A-99D9-36E6168DA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69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top background">
            <a:extLst>
              <a:ext uri="{FF2B5EF4-FFF2-40B4-BE49-F238E27FC236}">
                <a16:creationId xmlns:a16="http://schemas.microsoft.com/office/drawing/2014/main" id="{04FB25E4-4A10-4B1D-A9D8-D9754DDC9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>
            <a:extLst>
              <a:ext uri="{FF2B5EF4-FFF2-40B4-BE49-F238E27FC236}">
                <a16:creationId xmlns:a16="http://schemas.microsoft.com/office/drawing/2014/main" id="{9313A356-E0D4-4017-866F-642E99DD43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220A57-685C-4A96-AB7D-193571034F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2B3480-DD00-48A8-950B-F56ACF6FF8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A66645-1FFA-40EB-8069-3BE8398DD88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page 1 panel bottom">
            <a:extLst>
              <a:ext uri="{FF2B5EF4-FFF2-40B4-BE49-F238E27FC236}">
                <a16:creationId xmlns:a16="http://schemas.microsoft.com/office/drawing/2014/main" id="{9FD5614B-EF77-4392-B638-44F5D2C37E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144000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FA4E976F-BB4B-43FC-A7E3-6D8A89A7B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600200"/>
            <a:ext cx="861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6993903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3F84FC-54EF-4BB4-90F7-4D4B6E260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438400"/>
            <a:ext cx="8077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68B5EBDF-FDF2-4A04-B465-20FD9278D2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78550" y="6315075"/>
            <a:ext cx="2789238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FFFF66"/>
                </a:solidFill>
                <a:latin typeface="Arial" panose="020B0604020202020204" pitchFamily="34" charset="0"/>
              </a:rPr>
              <a:t>www.it.ojp.gov/global</a:t>
            </a:r>
          </a:p>
        </p:txBody>
      </p:sp>
      <p:pic>
        <p:nvPicPr>
          <p:cNvPr id="1040" name="Picture 16" descr="bottom of sign">
            <a:extLst>
              <a:ext uri="{FF2B5EF4-FFF2-40B4-BE49-F238E27FC236}">
                <a16:creationId xmlns:a16="http://schemas.microsoft.com/office/drawing/2014/main" id="{AB5EFCDC-D824-4A1E-B1A0-66AF25EEDF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816600"/>
            <a:ext cx="916305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Text Box 17">
            <a:extLst>
              <a:ext uri="{FF2B5EF4-FFF2-40B4-BE49-F238E27FC236}">
                <a16:creationId xmlns:a16="http://schemas.microsoft.com/office/drawing/2014/main" id="{A0C7B1AF-155C-4616-9D82-BEB7099B8B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02350" y="6296025"/>
            <a:ext cx="2789238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FFFF66"/>
                </a:solidFill>
                <a:latin typeface="Arial" panose="020B0604020202020204" pitchFamily="34" charset="0"/>
              </a:rPr>
              <a:t>www.it.ojp.gov/global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3300"/>
        </a:buClr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0E4DFFDF-32F2-418C-A30A-3C1442009E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Global Justice Information</a:t>
            </a:r>
          </a:p>
          <a:p>
            <a:r>
              <a:rPr lang="en-US" altLang="en-US"/>
              <a:t>Sharing Initiative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D3F4590B-909F-42DB-9B64-50CA51437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GISWG </a:t>
            </a:r>
            <a:r>
              <a:rPr lang="en-US" altLang="en-US" sz="1600"/>
              <a:t>(continued)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66B68E18-BFBB-4419-BB16-7614208B2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effort includes publishing, cataloging, and sharing these standards to promote collaborative efforts and offer blueprints to those beginning the information exchange planning process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698460BD-3518-4AC8-929A-A03C2A0F4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8610600" cy="838200"/>
          </a:xfrm>
        </p:spPr>
        <p:txBody>
          <a:bodyPr/>
          <a:lstStyle/>
          <a:p>
            <a:r>
              <a:rPr lang="en-US" altLang="en-US"/>
              <a:t>Global Intelligence Working Group (GIWG)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C3C364F9-34F6-477D-9D69-D17D8E077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730500"/>
            <a:ext cx="8077200" cy="2914650"/>
          </a:xfrm>
        </p:spPr>
        <p:txBody>
          <a:bodyPr/>
          <a:lstStyle/>
          <a:p>
            <a:r>
              <a:rPr lang="en-US" altLang="en-US"/>
              <a:t>Formed to serve as the Criminal Intelligence Coordinating Council as described in the “Criminal Intelligence Sharing: A National Plan for Intelligence-Led Policing at the Local, State, and Federal Levels—Recommendations from the IACP Intelligence Summit”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205C6132-63DA-4A55-B1F6-14F207D18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GIWG </a:t>
            </a:r>
            <a:r>
              <a:rPr lang="en-US" altLang="en-US" sz="1600"/>
              <a:t>(continued)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791AF768-73E7-491A-8851-557FEFA16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Goals</a:t>
            </a:r>
          </a:p>
          <a:p>
            <a:pPr lvl="1"/>
            <a:r>
              <a:rPr lang="en-US" altLang="en-US"/>
              <a:t>Seamless sharing of intelligence information between systems</a:t>
            </a:r>
          </a:p>
          <a:p>
            <a:pPr lvl="1"/>
            <a:r>
              <a:rPr lang="en-US" altLang="en-US"/>
              <a:t>Allow access to information throughout the law enforcement and public safety communities</a:t>
            </a:r>
          </a:p>
          <a:p>
            <a:pPr lvl="1"/>
            <a:r>
              <a:rPr lang="en-US" altLang="en-US"/>
              <a:t>Develop an Intelligence Sharing Plan</a:t>
            </a:r>
          </a:p>
          <a:p>
            <a:pPr lvl="1"/>
            <a:r>
              <a:rPr lang="en-US" altLang="en-US"/>
              <a:t>Define ideals of intelligence sharing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4F4D239B-63E8-4EE1-AA1F-0959FA0AD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GIWG </a:t>
            </a:r>
            <a:r>
              <a:rPr lang="en-US" altLang="en-US" sz="1600"/>
              <a:t>(continued)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D8B5BB91-B9E3-4DFB-AF3D-FCAB4A7F3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Goals </a:t>
            </a:r>
            <a:r>
              <a:rPr lang="en-US" altLang="en-US" sz="1600"/>
              <a:t>(continued)</a:t>
            </a:r>
          </a:p>
          <a:p>
            <a:pPr lvl="1"/>
            <a:r>
              <a:rPr lang="en-US" altLang="en-US"/>
              <a:t>Develop model principles and policies</a:t>
            </a:r>
          </a:p>
          <a:p>
            <a:pPr lvl="1"/>
            <a:r>
              <a:rPr lang="en-US" altLang="en-US"/>
              <a:t>Determine training needs</a:t>
            </a:r>
          </a:p>
          <a:p>
            <a:pPr lvl="1"/>
            <a:r>
              <a:rPr lang="en-US" altLang="en-US"/>
              <a:t>Create an outreach plan to inform the law enforcement and public safety communities of the results of this effort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0BF283CB-3A31-47B5-AF5F-92C0D0F0E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Global Products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07EB58AE-FFC3-405F-80E9-BE0C2B2BC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Global Justice XML Data Model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Global Justice XML Flash Demo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The National Criminal Intelligence Sharing Plan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Applying Security Practices to Justice Information Sharing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Global Justice Standards Clearinghouse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Global Justice Information Sharing Initiative Web site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Global Justice Information Products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Global brochure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Global presentations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Global CD-ROMs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667DBAC1-BCB5-412D-BCA4-093EACA1D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Global Reports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06BBD42C-43A2-40A0-8376-EB92EA07E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2003 annual report to the U.S. Attorney General</a:t>
            </a:r>
          </a:p>
          <a:p>
            <a:r>
              <a:rPr lang="en-US" altLang="en-US"/>
              <a:t>Working group reports</a:t>
            </a:r>
          </a:p>
          <a:p>
            <a:pPr lvl="1"/>
            <a:r>
              <a:rPr lang="en-US" altLang="en-US"/>
              <a:t>Reports on the progress, initiatives, and/or products of the working groups</a:t>
            </a:r>
          </a:p>
          <a:p>
            <a:r>
              <a:rPr lang="en-US" altLang="en-US"/>
              <a:t>Meeting minutes</a:t>
            </a:r>
          </a:p>
          <a:p>
            <a:pPr lvl="1"/>
            <a:r>
              <a:rPr lang="en-US" altLang="en-US"/>
              <a:t>Global Advisory Committee</a:t>
            </a:r>
          </a:p>
          <a:p>
            <a:pPr lvl="1"/>
            <a:r>
              <a:rPr lang="en-US" altLang="en-US"/>
              <a:t>Global Working Groups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9401B5E0-B767-41A5-BB93-C178A4ECA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1714500"/>
            <a:ext cx="8610600" cy="838200"/>
          </a:xfrm>
        </p:spPr>
        <p:txBody>
          <a:bodyPr/>
          <a:lstStyle/>
          <a:p>
            <a:r>
              <a:rPr lang="en-US" altLang="en-US" sz="3200"/>
              <a:t>www.it.ojp.gov–</a:t>
            </a:r>
            <a:br>
              <a:rPr lang="en-US" altLang="en-US" sz="3200"/>
            </a:br>
            <a:r>
              <a:rPr lang="en-US" altLang="en-US" sz="3200"/>
              <a:t>Web Site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C256B81D-EEBC-4CBF-A1AA-2FF9AE772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8150" y="2743200"/>
            <a:ext cx="32385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Content development for the OJP IT and Global Web sites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Web site enables justice agencies to obtain timely and useful information on computer system integration processes, initiatives, and technology developments</a:t>
            </a:r>
          </a:p>
        </p:txBody>
      </p:sp>
      <p:pic>
        <p:nvPicPr>
          <p:cNvPr id="163844" name="Picture 4">
            <a:extLst>
              <a:ext uri="{FF2B5EF4-FFF2-40B4-BE49-F238E27FC236}">
                <a16:creationId xmlns:a16="http://schemas.microsoft.com/office/drawing/2014/main" id="{EC75243D-196D-4F3D-9006-7C345C9C2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1524000"/>
            <a:ext cx="5441950" cy="390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73EC4A65-3FCC-4390-8112-225B86FCF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www.it.ojp.gov – Web Site </a:t>
            </a:r>
            <a:r>
              <a:rPr lang="en-US" altLang="en-US" sz="1600"/>
              <a:t>(continued)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D35EE6D2-F710-4A8A-9706-51F45F648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Resources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Information systems integration efforts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Integration profiles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Best practices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Funding approaches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System descriptions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Telecommunications approaches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Model integrated systems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393D040D-209B-447D-9323-114F86932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5E82F09B-C2C2-4071-8BA7-8EF4BCD95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Global Justice Information Sharing Initiative (Global) operates under the auspices of the Office of Justice Programs (OJP), U.S. Department of Justice  </a:t>
            </a:r>
          </a:p>
          <a:p>
            <a:r>
              <a:rPr lang="en-US" altLang="en-US"/>
              <a:t>Global advises the federal government, specifically through the Assistant Attorney General, OJP, and the U.S. Attorney General, on justice information sharing and integration initiatives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939BDA5C-5E91-4074-AC01-84701E5A5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Global Advisory Committee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C8916716-810E-49E7-8764-EB9E7BB2C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To help steer and facilitate Global efforts, the </a:t>
            </a:r>
            <a:br>
              <a:rPr lang="en-US" altLang="en-US"/>
            </a:br>
            <a:r>
              <a:rPr lang="en-US" altLang="en-US"/>
              <a:t>U.S. Attorney General reached out to key personnel from local, state, tribal, federal, and international justice entities to form the Global Advisory Committee (GAC)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GAC works collaboratively to address the  </a:t>
            </a:r>
            <a:br>
              <a:rPr lang="en-US" altLang="en-US"/>
            </a:br>
            <a:r>
              <a:rPr lang="en-US" altLang="en-US"/>
              <a:t>policy, connectivity, and jurisdictional issues that have hampered effective justice information sharing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2AD74591-C6AD-4961-A433-009239123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Global Advisory Committee </a:t>
            </a:r>
            <a:r>
              <a:rPr lang="en-US" altLang="en-US" sz="1800"/>
              <a:t>(continued)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5186D6BB-7662-46B1-ABFC-E658B5286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GAC membership reflects the Global tenet that the entire justice community must be involved in information exchange</a:t>
            </a:r>
          </a:p>
          <a:p>
            <a:r>
              <a:rPr lang="en-US" altLang="en-US"/>
              <a:t>Experts represent the following constituencies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Law enforcement agencies 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Prosecutors, public defenders, and courts 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Corrections agencies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Probation and parole departments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7C2787FE-9DF5-4F82-A3A0-C9165BE45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Global Working Groups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8C2BBFB2-7532-47B0-9344-C9B09349F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GAC efforts focus on defining core justice information sharing requirements and identifying information sharing challenges</a:t>
            </a:r>
          </a:p>
          <a:p>
            <a:r>
              <a:rPr lang="en-US" altLang="en-US"/>
              <a:t>GAC working groups, comprised of committee members and other subject-matter experts, expand the GAC’s knowledge and experience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6BD3E2C0-B372-4CC8-98EF-B6503AA58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Global Security Working Group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4C12146-013B-4C13-AD0B-6ADF0C243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438400"/>
            <a:ext cx="8382000" cy="3352800"/>
          </a:xfrm>
        </p:spPr>
        <p:txBody>
          <a:bodyPr/>
          <a:lstStyle/>
          <a:p>
            <a:r>
              <a:rPr lang="en-US" altLang="en-US" sz="2600"/>
              <a:t>Maintains that security of the entire information exchange enterprise is only as strong as the weakest link</a:t>
            </a:r>
          </a:p>
          <a:p>
            <a:r>
              <a:rPr lang="en-US" altLang="en-US" sz="2600"/>
              <a:t>Pursues security measures for today’s enhanced information sharing abilities</a:t>
            </a:r>
          </a:p>
          <a:p>
            <a:r>
              <a:rPr lang="en-US" altLang="en-US" sz="2600"/>
              <a:t>Emphasis on determining effective security standards for legacy networks/systems as well as the new and enhanced networks and systems to which they are joined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0DA0A6C4-FF04-4D8D-BED6-E230B3D40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828800"/>
            <a:ext cx="8610600" cy="838200"/>
          </a:xfrm>
        </p:spPr>
        <p:txBody>
          <a:bodyPr/>
          <a:lstStyle/>
          <a:p>
            <a:r>
              <a:rPr lang="en-US" altLang="en-US"/>
              <a:t>Global Privacy and Information Quality </a:t>
            </a:r>
            <a:br>
              <a:rPr lang="en-US" altLang="en-US"/>
            </a:br>
            <a:r>
              <a:rPr lang="en-US" altLang="en-US"/>
              <a:t>Working Group (GPIQWG)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43353A2E-FDE1-4CE5-BCD2-8DF6466FA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947988"/>
            <a:ext cx="8077200" cy="2843212"/>
          </a:xfrm>
        </p:spPr>
        <p:txBody>
          <a:bodyPr/>
          <a:lstStyle/>
          <a:p>
            <a:r>
              <a:rPr lang="en-US" altLang="en-US"/>
              <a:t>Concentrates on issues of</a:t>
            </a:r>
          </a:p>
          <a:p>
            <a:pPr lvl="1"/>
            <a:r>
              <a:rPr lang="en-US" altLang="en-US"/>
              <a:t>Information privacy </a:t>
            </a:r>
          </a:p>
          <a:p>
            <a:pPr lvl="1"/>
            <a:r>
              <a:rPr lang="en-US" altLang="en-US"/>
              <a:t>Criminal history records</a:t>
            </a:r>
          </a:p>
          <a:p>
            <a:pPr lvl="1"/>
            <a:r>
              <a:rPr lang="en-US" altLang="en-US"/>
              <a:t>Criminal intelligence information</a:t>
            </a:r>
          </a:p>
          <a:p>
            <a:pPr lvl="1"/>
            <a:r>
              <a:rPr lang="en-US" altLang="en-US"/>
              <a:t>Juvenile justice information</a:t>
            </a:r>
          </a:p>
          <a:p>
            <a:pPr lvl="1"/>
            <a:r>
              <a:rPr lang="en-US" altLang="en-US"/>
              <a:t>Civil justice information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2218D1C-D6C0-421E-B4A3-0D89E884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GPIQWG </a:t>
            </a:r>
            <a:r>
              <a:rPr lang="en-US" altLang="en-US" sz="1600"/>
              <a:t>(continued)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C59D79DB-7DD2-4A75-A7E9-67A463ECD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/>
              <a:t>Produces privacy policy guidelines and practical templates for implementing privacy practices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FA06E925-488A-44A8-B5CA-BD8CBE615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8610600" cy="838200"/>
          </a:xfrm>
        </p:spPr>
        <p:txBody>
          <a:bodyPr/>
          <a:lstStyle/>
          <a:p>
            <a:r>
              <a:rPr lang="en-US" altLang="en-US"/>
              <a:t>Global Infrastructure/Standards </a:t>
            </a:r>
            <a:br>
              <a:rPr lang="en-US" altLang="en-US"/>
            </a:br>
            <a:r>
              <a:rPr lang="en-US" altLang="en-US"/>
              <a:t>Working Group (GISWG)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20615C3E-0CC8-4C29-9FC6-C5E393EAC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819400"/>
            <a:ext cx="8077200" cy="3505200"/>
          </a:xfrm>
        </p:spPr>
        <p:txBody>
          <a:bodyPr/>
          <a:lstStyle/>
          <a:p>
            <a:r>
              <a:rPr lang="en-US" altLang="en-US"/>
              <a:t>Successful data exchange is greatly facilitated by the development and adoption of standards that enable transparent integration of disparate systems</a:t>
            </a:r>
          </a:p>
          <a:p>
            <a:r>
              <a:rPr lang="en-US" altLang="en-US"/>
              <a:t>GISWG is implementing a coordination process to identify information sharing standards within the justice community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2059</TotalTime>
  <Words>668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Times New Roman</vt:lpstr>
      <vt:lpstr>Arial</vt:lpstr>
      <vt:lpstr>Default Design</vt:lpstr>
      <vt:lpstr>PowerPoint Presentation</vt:lpstr>
      <vt:lpstr>Overview</vt:lpstr>
      <vt:lpstr>Global Advisory Committee</vt:lpstr>
      <vt:lpstr>Global Advisory Committee (continued)</vt:lpstr>
      <vt:lpstr>Global Working Groups</vt:lpstr>
      <vt:lpstr>Global Security Working Group</vt:lpstr>
      <vt:lpstr>Global Privacy and Information Quality  Working Group (GPIQWG)</vt:lpstr>
      <vt:lpstr>GPIQWG (continued)</vt:lpstr>
      <vt:lpstr>Global Infrastructure/Standards  Working Group (GISWG)</vt:lpstr>
      <vt:lpstr>GISWG (continued)</vt:lpstr>
      <vt:lpstr>Global Intelligence Working Group (GIWG)</vt:lpstr>
      <vt:lpstr>GIWG (continued)</vt:lpstr>
      <vt:lpstr>GIWG (continued)</vt:lpstr>
      <vt:lpstr>Global Products</vt:lpstr>
      <vt:lpstr>Global Reports</vt:lpstr>
      <vt:lpstr>www.it.ojp.gov– Web Site</vt:lpstr>
      <vt:lpstr>www.it.ojp.gov – Web Site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Aaron</dc:creator>
  <cp:lastModifiedBy>Beckle, Jeanine</cp:lastModifiedBy>
  <cp:revision>120</cp:revision>
  <dcterms:created xsi:type="dcterms:W3CDTF">2001-08-17T19:05:00Z</dcterms:created>
  <dcterms:modified xsi:type="dcterms:W3CDTF">2021-01-13T22:34:45Z</dcterms:modified>
</cp:coreProperties>
</file>