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2" r:id="rId3"/>
    <p:sldId id="279" r:id="rId4"/>
    <p:sldId id="263" r:id="rId5"/>
    <p:sldId id="264" r:id="rId6"/>
    <p:sldId id="266" r:id="rId7"/>
    <p:sldId id="267" r:id="rId8"/>
    <p:sldId id="270" r:id="rId9"/>
    <p:sldId id="269" r:id="rId10"/>
    <p:sldId id="283" r:id="rId11"/>
    <p:sldId id="272" r:id="rId12"/>
    <p:sldId id="278" r:id="rId13"/>
    <p:sldId id="273" r:id="rId14"/>
    <p:sldId id="284" r:id="rId15"/>
    <p:sldId id="274" r:id="rId16"/>
    <p:sldId id="276" r:id="rId17"/>
    <p:sldId id="280" r:id="rId18"/>
    <p:sldId id="281" r:id="rId19"/>
    <p:sldId id="285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69" autoAdjust="0"/>
    <p:restoredTop sz="94660"/>
  </p:normalViewPr>
  <p:slideViewPr>
    <p:cSldViewPr>
      <p:cViewPr varScale="1">
        <p:scale>
          <a:sx n="68" d="100"/>
          <a:sy n="68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DA29D-9519-4885-A9A9-D144B3F423E5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F9B30-167D-4324-881D-5637605E7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6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B2C53-E0D2-409F-9A70-4E1ACE82B31D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5CE17-8CE6-4B06-85FA-22625077A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9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9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28" indent="-282472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89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845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801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758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711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667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623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0A92E2-1236-4C3F-B1BE-0A8CDF659CFA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5025" cy="3484563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9" y="4414912"/>
            <a:ext cx="5028365" cy="41832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3" tIns="45278" rIns="90553" bIns="45278"/>
          <a:lstStyle/>
          <a:p>
            <a:pPr eaLnBrk="1" hangingPunct="1"/>
            <a:r>
              <a:rPr lang="en-US" dirty="0" smtClean="0"/>
              <a:t>The key</a:t>
            </a:r>
            <a:r>
              <a:rPr lang="en-US" baseline="0" dirty="0" smtClean="0"/>
              <a:t> is that there is time to respond to an overdose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483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9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28" indent="-282472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89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845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801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758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711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667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623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9DDDA5-4D6D-4E60-8F8B-EFC908760BFA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307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9655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9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28" indent="-282472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89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845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801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758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711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667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623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F5F9A8-F05D-45A5-896D-BFF697D2EA2A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5025" cy="3484563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9" y="4414912"/>
            <a:ext cx="5028365" cy="41832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3" tIns="45278" rIns="90553" bIns="45278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4758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9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28" indent="-282472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89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845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801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758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711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667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623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DCA1D1-7F84-474F-9190-CEB48CA3E1A0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5025" cy="3484563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9" y="4414912"/>
            <a:ext cx="5028365" cy="41832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3" tIns="45278" rIns="90553" bIns="45278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9912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9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28" indent="-282472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89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845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801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758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711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667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623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17A17F-C56A-4CC6-A83D-6DE8DA9F9D3F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9" y="4416513"/>
            <a:ext cx="5028365" cy="41832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Two doses</a:t>
            </a:r>
            <a:r>
              <a:rPr lang="en-US" baseline="0" dirty="0" smtClean="0"/>
              <a:t> are not for 2 overdoses but in case the first one is not enough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4866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9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28" indent="-282472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89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845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801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758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711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667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623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17A17F-C56A-4CC6-A83D-6DE8DA9F9D3F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9" y="4416513"/>
            <a:ext cx="5028365" cy="41832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Two doses</a:t>
            </a:r>
            <a:r>
              <a:rPr lang="en-US" baseline="0" dirty="0" smtClean="0"/>
              <a:t> are not for 2 overdoses but in case the first one is not enough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8749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9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28" indent="-282472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89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845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801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758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711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667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623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17A17F-C56A-4CC6-A83D-6DE8DA9F9D3F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9" y="4416513"/>
            <a:ext cx="5028365" cy="41832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Two doses</a:t>
            </a:r>
            <a:r>
              <a:rPr lang="en-US" baseline="0" dirty="0" smtClean="0"/>
              <a:t> are not for 2 overdoses but in case the first one is not enough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704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6497-C919-49D1-961D-39863DA3224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1FAA-1679-48C4-9F50-9A7011293D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9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6497-C919-49D1-961D-39863DA3224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1FAA-1679-48C4-9F50-9A7011293D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5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6497-C919-49D1-961D-39863DA3224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1FAA-1679-48C4-9F50-9A7011293D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6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B02-DBB3-4A46-A9DB-BAC20C0C6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0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B02-DBB3-4A46-A9DB-BAC20C0C6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20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B02-DBB3-4A46-A9DB-BAC20C0C6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77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B02-DBB3-4A46-A9DB-BAC20C0C6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3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B02-DBB3-4A46-A9DB-BAC20C0C6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61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B02-DBB3-4A46-A9DB-BAC20C0C6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B02-DBB3-4A46-A9DB-BAC20C0C6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96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B02-DBB3-4A46-A9DB-BAC20C0C6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0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6497-C919-49D1-961D-39863DA3224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1FAA-1679-48C4-9F50-9A7011293D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28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B02-DBB3-4A46-A9DB-BAC20C0C6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64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B02-DBB3-4A46-A9DB-BAC20C0C6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4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6497-C919-49D1-961D-39863DA3224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1FAA-1679-48C4-9F50-9A7011293D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6497-C919-49D1-961D-39863DA3224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1FAA-1679-48C4-9F50-9A7011293D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6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6497-C919-49D1-961D-39863DA3224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1FAA-1679-48C4-9F50-9A7011293D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5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6497-C919-49D1-961D-39863DA3224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1FAA-1679-48C4-9F50-9A7011293D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3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6497-C919-49D1-961D-39863DA3224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1FAA-1679-48C4-9F50-9A7011293D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3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6497-C919-49D1-961D-39863DA3224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1FAA-1679-48C4-9F50-9A7011293D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6497-C919-49D1-961D-39863DA3224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1FAA-1679-48C4-9F50-9A7011293D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F6497-C919-49D1-961D-39863DA3224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81FAA-1679-48C4-9F50-9A7011293D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7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6" r:id="rId16"/>
    <p:sldLayoutId id="2147483667" r:id="rId17"/>
    <p:sldLayoutId id="2147483668" r:id="rId18"/>
    <p:sldLayoutId id="2147483670" r:id="rId19"/>
    <p:sldLayoutId id="2147483671" r:id="rId20"/>
    <p:sldLayoutId id="2147483672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65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t="25000" r="4569" b="22573"/>
          <a:stretch/>
        </p:blipFill>
        <p:spPr bwMode="auto">
          <a:xfrm>
            <a:off x="1752600" y="457200"/>
            <a:ext cx="6977849" cy="63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47800" y="914400"/>
            <a:ext cx="659808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NYPD</a:t>
            </a:r>
            <a:r>
              <a:rPr lang="en-US" sz="5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NALOXONE TRAINING </a:t>
            </a:r>
          </a:p>
          <a:p>
            <a:pPr algn="ctr"/>
            <a:r>
              <a:rPr lang="en-US" sz="5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PROGRAM</a:t>
            </a:r>
            <a:endParaRPr lang="en-US" sz="54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5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THE NALOXONE PROGRAM IS ALREADY A SUCCESS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HAVE BEEN FOUR USES OF NALOXONE BY PATROL OFFICERS IN THE 120 PCT.</a:t>
            </a:r>
          </a:p>
          <a:p>
            <a:r>
              <a:rPr lang="en-US" dirty="0" smtClean="0"/>
              <a:t>TWO PATIENTS WERE IMMEDIATELY REVIVED</a:t>
            </a:r>
          </a:p>
          <a:p>
            <a:r>
              <a:rPr lang="en-US" dirty="0" smtClean="0"/>
              <a:t>NALOXONE HAD NO APPARENT EFFECTS IN THE OTHER TWO CASES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715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9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RESPONDING TO AN OVERDOSE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1144588" lvl="2" indent="-284163"/>
            <a:r>
              <a:rPr lang="en-US" sz="2800" dirty="0" smtClean="0"/>
              <a:t>Ensure that EMS  is Responding</a:t>
            </a:r>
          </a:p>
          <a:p>
            <a:pPr marL="1144588" lvl="2" indent="-284163"/>
            <a:r>
              <a:rPr lang="en-US" sz="2800" dirty="0" smtClean="0"/>
              <a:t>Check Patient Responsiveness</a:t>
            </a:r>
          </a:p>
          <a:p>
            <a:pPr marL="1482725" lvl="3" indent="-284163">
              <a:buFont typeface="Wingdings" pitchFamily="2" charset="2"/>
              <a:buChar char="Ø"/>
            </a:pPr>
            <a:r>
              <a:rPr lang="en-US" sz="2400" dirty="0" smtClean="0"/>
              <a:t>Shoulder Tap</a:t>
            </a:r>
          </a:p>
          <a:p>
            <a:pPr marL="1482725" lvl="3" indent="-284163">
              <a:buFont typeface="Wingdings" pitchFamily="2" charset="2"/>
              <a:buChar char="Ø"/>
            </a:pPr>
            <a:r>
              <a:rPr lang="en-US" sz="2400" dirty="0" smtClean="0"/>
              <a:t>Shoulder Shake</a:t>
            </a:r>
          </a:p>
          <a:p>
            <a:pPr marL="1482725" lvl="3" indent="-284163">
              <a:buFont typeface="Wingdings" pitchFamily="2" charset="2"/>
              <a:buChar char="Ø"/>
            </a:pPr>
            <a:r>
              <a:rPr lang="en-US" sz="2400" dirty="0" smtClean="0"/>
              <a:t>Sternum Rub</a:t>
            </a:r>
          </a:p>
          <a:p>
            <a:pPr marL="1144588" lvl="3" indent="-284163">
              <a:buNone/>
            </a:pPr>
            <a:endParaRPr lang="en-US" sz="800" dirty="0" smtClean="0"/>
          </a:p>
          <a:p>
            <a:pPr marL="1144588" lvl="2" indent="-284163"/>
            <a:r>
              <a:rPr lang="en-US" sz="2800" dirty="0" smtClean="0"/>
              <a:t>Check for Breathing</a:t>
            </a:r>
          </a:p>
          <a:p>
            <a:pPr marL="1482725" lvl="3" indent="-284163">
              <a:buFont typeface="Wingdings" pitchFamily="2" charset="2"/>
              <a:buChar char="Ø"/>
            </a:pPr>
            <a:r>
              <a:rPr lang="en-US" sz="2400" dirty="0" smtClean="0"/>
              <a:t>Look for chest movement</a:t>
            </a:r>
          </a:p>
          <a:p>
            <a:pPr marL="1482725" lvl="3" indent="-284163">
              <a:buFont typeface="Wingdings" pitchFamily="2" charset="2"/>
              <a:buChar char="Ø"/>
            </a:pPr>
            <a:r>
              <a:rPr lang="en-US" sz="2400" dirty="0" smtClean="0"/>
              <a:t>Listen for exhale</a:t>
            </a:r>
          </a:p>
          <a:p>
            <a:pPr marL="1482725" lvl="3" indent="-284163">
              <a:buFont typeface="Wingdings" pitchFamily="2" charset="2"/>
              <a:buChar char="Ø"/>
            </a:pPr>
            <a:r>
              <a:rPr lang="en-US" sz="2400" dirty="0" smtClean="0"/>
              <a:t>Feel for air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038600"/>
            <a:ext cx="2827667" cy="1728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3668"/>
            <a:ext cx="876613" cy="106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5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ADMINISTER CPR IF NECESSARY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Check For Pulse: Be sure to use the index and middle finger when checking for a pulse.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000" dirty="0"/>
              <a:t>If no pulse and NOT Breathing-</a:t>
            </a:r>
            <a:endParaRPr lang="en-US" sz="3000" dirty="0" smtClean="0"/>
          </a:p>
          <a:p>
            <a:r>
              <a:rPr lang="en-US" sz="3000" dirty="0"/>
              <a:t>Open The </a:t>
            </a:r>
            <a:r>
              <a:rPr lang="en-US" sz="3000" dirty="0" smtClean="0"/>
              <a:t>Airway</a:t>
            </a:r>
          </a:p>
          <a:p>
            <a:r>
              <a:rPr lang="en-US" sz="3000" dirty="0" smtClean="0"/>
              <a:t>Administer 30 Chest Compressions</a:t>
            </a:r>
          </a:p>
          <a:p>
            <a:r>
              <a:rPr lang="en-US" sz="3000" dirty="0" smtClean="0"/>
              <a:t>Comply with Patrol Guide 216-19, “Public Access Defibrillation Program” </a:t>
            </a:r>
            <a:endParaRPr lang="en-US" sz="3000" dirty="0"/>
          </a:p>
        </p:txBody>
      </p:sp>
      <p:pic>
        <p:nvPicPr>
          <p:cNvPr id="2050" name="Picture 2" descr="C:\Users\chandu901309\AppData\Local\Microsoft\Windows\Temporary Internet Files\Content.IE5\7D9T37KT\MC9000373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67971"/>
            <a:ext cx="2133600" cy="201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54604"/>
            <a:ext cx="3200400" cy="188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715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5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2"/>
                </a:solidFill>
              </a:rPr>
              <a:t>  </a:t>
            </a:r>
            <a:r>
              <a:rPr lang="en-US" b="1" dirty="0" smtClean="0">
                <a:solidFill>
                  <a:schemeClr val="tx2"/>
                </a:solidFill>
              </a:rPr>
              <a:t>ADMINISTER NALOXONE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4582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Assemble</a:t>
            </a:r>
            <a:r>
              <a:rPr lang="en-US" sz="2800" dirty="0" smtClean="0"/>
              <a:t> your naloxone dose.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Affix the nasal atomizer (applicator) to the needleless syringe.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Place the glass cartridge of Naloxone within the syringe.</a:t>
            </a:r>
          </a:p>
          <a:p>
            <a:pPr lvl="1">
              <a:lnSpc>
                <a:spcPct val="90000"/>
              </a:lnSpc>
            </a:pPr>
            <a:endParaRPr lang="en-US" sz="29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2900" dirty="0" smtClean="0"/>
          </a:p>
          <a:p>
            <a:pPr eaLnBrk="1" hangingPunct="1">
              <a:lnSpc>
                <a:spcPct val="90000"/>
              </a:lnSpc>
            </a:pPr>
            <a:endParaRPr lang="en-US" sz="1100" dirty="0" smtClean="0"/>
          </a:p>
          <a:p>
            <a:pPr eaLnBrk="1" hangingPunct="1">
              <a:lnSpc>
                <a:spcPct val="90000"/>
              </a:lnSpc>
            </a:pPr>
            <a:endParaRPr lang="en-US" sz="3300" b="1" dirty="0" smtClean="0"/>
          </a:p>
          <a:p>
            <a:pPr eaLnBrk="1" hangingPunct="1">
              <a:lnSpc>
                <a:spcPct val="90000"/>
              </a:lnSpc>
            </a:pPr>
            <a:endParaRPr lang="en-US" sz="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t="43990" r="25424" b="41489"/>
          <a:stretch/>
        </p:blipFill>
        <p:spPr>
          <a:xfrm>
            <a:off x="675432" y="3746376"/>
            <a:ext cx="7676236" cy="250202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715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3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300" b="1" dirty="0" smtClean="0"/>
              <a:t>Assemble</a:t>
            </a:r>
            <a:r>
              <a:rPr lang="en-US" sz="3300" dirty="0" smtClean="0"/>
              <a:t> your naloxone dose.</a:t>
            </a:r>
          </a:p>
          <a:p>
            <a:pPr lvl="1">
              <a:lnSpc>
                <a:spcPct val="90000"/>
              </a:lnSpc>
            </a:pPr>
            <a:r>
              <a:rPr lang="en-US" sz="2900" dirty="0" smtClean="0"/>
              <a:t>Affix the nasal atomizer (applicator) to the needleless syringe.</a:t>
            </a:r>
          </a:p>
          <a:p>
            <a:pPr lvl="1">
              <a:lnSpc>
                <a:spcPct val="90000"/>
              </a:lnSpc>
            </a:pPr>
            <a:r>
              <a:rPr lang="en-US" sz="2900" dirty="0" smtClean="0"/>
              <a:t>Place the glass cartridge of Naloxone within the syringe.</a:t>
            </a:r>
          </a:p>
          <a:p>
            <a:pPr eaLnBrk="1" hangingPunct="1">
              <a:lnSpc>
                <a:spcPct val="90000"/>
              </a:lnSpc>
            </a:pPr>
            <a:endParaRPr lang="en-US" sz="1100" dirty="0" smtClean="0"/>
          </a:p>
          <a:p>
            <a:pPr eaLnBrk="1" hangingPunct="1">
              <a:lnSpc>
                <a:spcPct val="90000"/>
              </a:lnSpc>
            </a:pPr>
            <a:r>
              <a:rPr lang="en-US" sz="3300" b="1" dirty="0" smtClean="0"/>
              <a:t>Tilt</a:t>
            </a:r>
            <a:r>
              <a:rPr lang="en-US" sz="3300" dirty="0" smtClean="0"/>
              <a:t> victim’s head back.</a:t>
            </a:r>
          </a:p>
          <a:p>
            <a:pPr eaLnBrk="1" hangingPunct="1">
              <a:lnSpc>
                <a:spcPct val="90000"/>
              </a:lnSpc>
            </a:pPr>
            <a:endParaRPr 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sz="3300" b="1" dirty="0" smtClean="0"/>
              <a:t>Spray</a:t>
            </a:r>
            <a:r>
              <a:rPr lang="en-US" sz="3300" dirty="0" smtClean="0"/>
              <a:t> half of the vial up the nostril.  Spray the remainder of the vial up the other nostril.  Spray until all of the liquid has been expelled.</a:t>
            </a:r>
          </a:p>
          <a:p>
            <a:pPr eaLnBrk="1" hangingPunct="1">
              <a:lnSpc>
                <a:spcPct val="90000"/>
              </a:lnSpc>
            </a:pPr>
            <a:endParaRPr 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If no response in 2-5 minutes,  </a:t>
            </a:r>
            <a:r>
              <a:rPr lang="en-US" sz="3300" b="1" dirty="0" smtClean="0"/>
              <a:t>administer the 2nd naloxone vial.</a:t>
            </a:r>
          </a:p>
          <a:p>
            <a:pPr eaLnBrk="1" hangingPunct="1">
              <a:lnSpc>
                <a:spcPct val="90000"/>
              </a:lnSpc>
            </a:pPr>
            <a:endParaRPr lang="en-US" sz="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715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9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1910"/>
            <a:ext cx="5648893" cy="381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</a:rPr>
              <a:t>RECOVERY POSITION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r>
              <a:rPr lang="en-US" b="1" i="1" dirty="0" smtClean="0"/>
              <a:t>If you must leave the victim even for a few minutes, put them into the recovery position so they won’t choke on vomit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65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</a:rPr>
              <a:t>REPLACE YOUR NALOXONE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Get a refill of Naloxone</a:t>
            </a:r>
          </a:p>
          <a:p>
            <a:pPr lvl="2" eaLnBrk="1" hangingPunct="1"/>
            <a:r>
              <a:rPr lang="en-US" dirty="0" smtClean="0"/>
              <a:t>Even if just one dose was used</a:t>
            </a:r>
          </a:p>
          <a:p>
            <a:pPr lvl="2" eaLnBrk="1" hangingPunct="1"/>
            <a:r>
              <a:rPr lang="en-US" dirty="0" smtClean="0"/>
              <a:t>If kit is lost or damaged</a:t>
            </a:r>
          </a:p>
          <a:p>
            <a:pPr lvl="2" eaLnBrk="1" hangingPunct="1"/>
            <a:r>
              <a:rPr lang="en-US" dirty="0" smtClean="0"/>
              <a:t>If Naloxone is nearing expiration date (every 2 years)</a:t>
            </a:r>
          </a:p>
          <a:p>
            <a:pPr lvl="2" eaLnBrk="1" hangingPunct="1"/>
            <a:endParaRPr lang="en-US" dirty="0" smtClean="0"/>
          </a:p>
          <a:p>
            <a:r>
              <a:rPr lang="en-US" dirty="0" smtClean="0"/>
              <a:t>Store naloxone </a:t>
            </a:r>
            <a:r>
              <a:rPr lang="en-US" dirty="0"/>
              <a:t>at room temperature and away from direct </a:t>
            </a:r>
            <a:r>
              <a:rPr lang="en-US" dirty="0" smtClean="0"/>
              <a:t>light</a:t>
            </a:r>
          </a:p>
          <a:p>
            <a:endParaRPr lang="en-US" dirty="0"/>
          </a:p>
          <a:p>
            <a:r>
              <a:rPr lang="en-US" dirty="0" smtClean="0"/>
              <a:t>Discard used vial of Naloxone in trash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65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</a:rPr>
              <a:t>REPORTING REQUIREMENTS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Report use of Naloxone </a:t>
            </a:r>
          </a:p>
          <a:p>
            <a:pPr lvl="2" eaLnBrk="1" hangingPunct="1"/>
            <a:r>
              <a:rPr lang="en-US" sz="2800" b="1" dirty="0" smtClean="0"/>
              <a:t>Aided Report Worksheet </a:t>
            </a:r>
            <a:r>
              <a:rPr lang="en-US" sz="2800" dirty="0" smtClean="0"/>
              <a:t>(PD 304-152b) in non-arrest situations or </a:t>
            </a:r>
          </a:p>
          <a:p>
            <a:pPr lvl="2" eaLnBrk="1" hangingPunct="1"/>
            <a:r>
              <a:rPr lang="en-US" sz="2800" b="1" dirty="0" smtClean="0"/>
              <a:t>Medical Treatment of Prisoner Form </a:t>
            </a:r>
            <a:r>
              <a:rPr lang="en-US" sz="2800" dirty="0" smtClean="0"/>
              <a:t>(PD 244-150) in arrest situations</a:t>
            </a:r>
          </a:p>
          <a:p>
            <a:pPr lvl="2" eaLnBrk="1" hangingPunct="1"/>
            <a:r>
              <a:rPr lang="en-US" sz="2800" dirty="0" smtClean="0"/>
              <a:t>Fax all reports to OMAP (646-610-5932)</a:t>
            </a:r>
          </a:p>
          <a:p>
            <a:pPr lvl="2"/>
            <a:r>
              <a:rPr lang="en-US" sz="2800" dirty="0"/>
              <a:t>Submit reports to Desk Officer </a:t>
            </a:r>
          </a:p>
          <a:p>
            <a:pPr marL="914400" lvl="2" indent="0" eaLnBrk="1" hangingPunct="1">
              <a:buNone/>
            </a:pPr>
            <a:endParaRPr lang="en-US" sz="900" b="1" dirty="0" smtClean="0"/>
          </a:p>
          <a:p>
            <a:r>
              <a:rPr lang="en-US" sz="2800" dirty="0" smtClean="0"/>
              <a:t>NOTE: Include location, type of substances used if known, condition of aided, if CPR was administered and if victim survived.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sz="9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5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8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</a:rPr>
              <a:t>Maintain Your Skills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mtClean="0"/>
              <a:t>Receive  </a:t>
            </a:r>
            <a:r>
              <a:rPr lang="en-US" b="1" dirty="0" smtClean="0"/>
              <a:t>Refresher Training </a:t>
            </a:r>
            <a:r>
              <a:rPr lang="en-US" dirty="0" smtClean="0"/>
              <a:t>every year.</a:t>
            </a:r>
          </a:p>
          <a:p>
            <a:endParaRPr lang="en-US" sz="800" dirty="0" smtClean="0"/>
          </a:p>
          <a:p>
            <a:r>
              <a:rPr lang="en-US" dirty="0" smtClean="0"/>
              <a:t>Every so often, take out your kit, review instructions, and </a:t>
            </a:r>
            <a:r>
              <a:rPr lang="en-US" b="1" dirty="0" smtClean="0"/>
              <a:t>practice assembling </a:t>
            </a:r>
            <a:r>
              <a:rPr lang="en-US" dirty="0" smtClean="0"/>
              <a:t>your Naloxone dose quickly.</a:t>
            </a:r>
          </a:p>
        </p:txBody>
      </p:sp>
      <p:pic>
        <p:nvPicPr>
          <p:cNvPr id="6" name="Picture 2" descr="IMG_26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4114800"/>
            <a:ext cx="3246120" cy="243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65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0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2590800"/>
            <a:ext cx="731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1F497D"/>
                </a:solidFill>
              </a:rPr>
              <a:t>QUESTIONS?</a:t>
            </a:r>
            <a:endParaRPr lang="en-US" sz="8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8" y="533399"/>
            <a:ext cx="2269222" cy="281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73152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08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248400" cy="427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43000" y="152400"/>
            <a:ext cx="6934200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/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/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/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WHY STATEN ISLAND?</a:t>
            </a:r>
            <a:r>
              <a:rPr lang="en-US" sz="900" b="1" dirty="0" smtClean="0">
                <a:solidFill>
                  <a:schemeClr val="tx2"/>
                </a:solidFill>
              </a:rPr>
              <a:t/>
            </a:r>
            <a:br>
              <a:rPr lang="en-US" sz="900" b="1" dirty="0" smtClean="0">
                <a:solidFill>
                  <a:schemeClr val="tx2"/>
                </a:solidFill>
              </a:rPr>
            </a:br>
            <a:r>
              <a:rPr lang="en-US" sz="900" b="1" dirty="0" smtClean="0">
                <a:solidFill>
                  <a:schemeClr val="bg1"/>
                </a:solidFill>
              </a:rPr>
              <a:t>.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sz="2400" dirty="0" smtClean="0"/>
              <a:t>Opioid overdose death rate is </a:t>
            </a:r>
            <a:r>
              <a:rPr lang="en-US" sz="2400" u="sng" dirty="0" smtClean="0"/>
              <a:t>4 TIMES HIGHER</a:t>
            </a:r>
            <a:r>
              <a:rPr lang="en-US" sz="2400" dirty="0" smtClean="0"/>
              <a:t> on Staten Island than elsewhere in New York City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5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4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WHY ARE YOU BEING ISSUED NALOXONE?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5486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1300" dirty="0" smtClean="0"/>
          </a:p>
          <a:p>
            <a:r>
              <a:rPr lang="en-US" sz="3400" dirty="0" smtClean="0"/>
              <a:t>Drug poisoning is now the leading cause of injury death. </a:t>
            </a:r>
            <a:r>
              <a:rPr lang="en-US" sz="3400" b="1" dirty="0" smtClean="0"/>
              <a:t>Naloxone can save a life, and that life might be your family member! </a:t>
            </a:r>
          </a:p>
          <a:p>
            <a:pPr lvl="1"/>
            <a:r>
              <a:rPr lang="en-US" sz="3400" dirty="0" smtClean="0"/>
              <a:t>Children are curious. They can accidently overdose on an adult’s prescription medicine.</a:t>
            </a:r>
          </a:p>
          <a:p>
            <a:pPr lvl="1"/>
            <a:r>
              <a:rPr lang="en-US" sz="3400" b="1" dirty="0" smtClean="0"/>
              <a:t>Anyone</a:t>
            </a:r>
            <a:r>
              <a:rPr lang="en-US" sz="3400" dirty="0" smtClean="0"/>
              <a:t>, including members of the service and their families, can take a dangerous dose of prescription painkillers.</a:t>
            </a:r>
            <a:endParaRPr lang="en-US" sz="3400" b="1" dirty="0" smtClean="0"/>
          </a:p>
          <a:p>
            <a:r>
              <a:rPr lang="en-US" sz="3400" dirty="0" smtClean="0"/>
              <a:t>Opioids are involved in more NYC overdose deaths than any other single drug type</a:t>
            </a:r>
          </a:p>
          <a:p>
            <a:r>
              <a:rPr lang="en-US" sz="3400" dirty="0" smtClean="0"/>
              <a:t>Naloxone reverses the potentially fatal effects of opioids on the nervous system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b="1" i="1" u="sng" dirty="0" smtClean="0">
                <a:solidFill>
                  <a:schemeClr val="tx2"/>
                </a:solidFill>
              </a:rPr>
              <a:t>NALOXONE SAVES LIVES</a:t>
            </a:r>
            <a:endParaRPr lang="en-US" sz="4400" b="1" i="1" u="sng" dirty="0">
              <a:solidFill>
                <a:schemeClr val="tx2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5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8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74638"/>
            <a:ext cx="7848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</a:rPr>
              <a:t>OPIOID OVERDOSE PHYSIOLOGY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Opioids repress the urge to breath, leading to respiratory depression and death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	</a:t>
            </a:r>
            <a:r>
              <a:rPr lang="en-US" sz="2400" i="1" dirty="0" smtClean="0"/>
              <a:t>Slow breathing       </a:t>
            </a:r>
            <a:r>
              <a:rPr lang="en-US" sz="2400" i="1" dirty="0" err="1" smtClean="0"/>
              <a:t>Breathing</a:t>
            </a:r>
            <a:r>
              <a:rPr lang="en-US" sz="2400" i="1" dirty="0" smtClean="0"/>
              <a:t> stops      Heart stops    Circulation of blood to the brain stops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r>
              <a:rPr lang="en-US" sz="2800" dirty="0"/>
              <a:t>Generally happens over course of 1-3 hours. The stereotype “needle in the arm” death only occurs in about 15% of overdose deaths.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200400" y="2743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62600" y="2743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543800" y="2743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65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0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SIGNS OF AN OPIOD OVERDOSE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068763"/>
          </a:xfrm>
        </p:spPr>
        <p:txBody>
          <a:bodyPr/>
          <a:lstStyle/>
          <a:p>
            <a:r>
              <a:rPr lang="en-US" dirty="0" smtClean="0"/>
              <a:t>Slow breathing or difficulty breathing</a:t>
            </a:r>
          </a:p>
          <a:p>
            <a:r>
              <a:rPr lang="en-US" dirty="0" smtClean="0"/>
              <a:t>Loud snoring</a:t>
            </a:r>
          </a:p>
          <a:p>
            <a:r>
              <a:rPr lang="en-US" dirty="0" smtClean="0"/>
              <a:t>Blue or grey lips, nail beds</a:t>
            </a:r>
          </a:p>
          <a:p>
            <a:r>
              <a:rPr lang="en-US" dirty="0" smtClean="0"/>
              <a:t>Unresponsive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5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DEADLY MIX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1"/>
          <a:stretch/>
        </p:blipFill>
        <p:spPr bwMode="auto">
          <a:xfrm>
            <a:off x="6782540" y="3810000"/>
            <a:ext cx="198363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65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 smtClean="0"/>
              <a:t>Nearly all unintentional drug overdose deaths in NYC (</a:t>
            </a:r>
            <a:r>
              <a:rPr lang="en-US" b="1" dirty="0" smtClean="0"/>
              <a:t>98%</a:t>
            </a:r>
            <a:r>
              <a:rPr lang="en-US" dirty="0" smtClean="0"/>
              <a:t>) involve more than one substance, including alcohol.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Opioids </a:t>
            </a:r>
            <a:r>
              <a:rPr lang="en-US" dirty="0" smtClean="0"/>
              <a:t>were the most commonly noted drug type(74%). Types of opioids included </a:t>
            </a:r>
            <a:r>
              <a:rPr lang="en-US" b="1" dirty="0" smtClean="0"/>
              <a:t>heroin</a:t>
            </a:r>
            <a:r>
              <a:rPr lang="en-US" dirty="0" smtClean="0"/>
              <a:t>, </a:t>
            </a:r>
            <a:r>
              <a:rPr lang="en-US" b="1" dirty="0" smtClean="0"/>
              <a:t>methadone</a:t>
            </a:r>
            <a:r>
              <a:rPr lang="en-US" dirty="0" smtClean="0"/>
              <a:t> and </a:t>
            </a:r>
            <a:r>
              <a:rPr lang="en-US" b="1" dirty="0" smtClean="0"/>
              <a:t>prescription pain  relievers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marL="0" indent="0" algn="r" eaLnBrk="1" hangingPunct="1">
              <a:lnSpc>
                <a:spcPct val="80000"/>
              </a:lnSpc>
              <a:buNone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04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Responding to an opioid overdose using naloxone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7" name="Picture 2" descr="IMG_26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715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1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INTRANASAL (IN) NALOXONE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52600"/>
            <a:ext cx="4038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2 </a:t>
            </a:r>
            <a:r>
              <a:rPr lang="en-US" sz="2800" dirty="0" smtClean="0"/>
              <a:t>needle-less syringes</a:t>
            </a:r>
          </a:p>
          <a:p>
            <a:pPr eaLnBrk="1" hangingPunct="1"/>
            <a:r>
              <a:rPr lang="en-US" sz="2800" dirty="0" smtClean="0"/>
              <a:t>2 pre-filled vials of naloxone</a:t>
            </a:r>
          </a:p>
          <a:p>
            <a:pPr eaLnBrk="1" hangingPunct="1"/>
            <a:r>
              <a:rPr lang="en-US" sz="2800" dirty="0" smtClean="0"/>
              <a:t>2 nasal atomizers</a:t>
            </a:r>
          </a:p>
          <a:p>
            <a:pPr eaLnBrk="1" hangingPunct="1"/>
            <a:r>
              <a:rPr lang="en-US" sz="2800" dirty="0" smtClean="0"/>
              <a:t>2 latex gloves</a:t>
            </a:r>
          </a:p>
          <a:p>
            <a:pPr eaLnBrk="1" hangingPunct="1"/>
            <a:r>
              <a:rPr lang="en-US" dirty="0" smtClean="0"/>
              <a:t>2 Alcohol Swabs</a:t>
            </a:r>
            <a:endParaRPr lang="en-US" sz="2800" dirty="0" smtClean="0"/>
          </a:p>
          <a:p>
            <a:pPr eaLnBrk="1" hangingPunct="1">
              <a:buFontTx/>
              <a:buNone/>
            </a:pPr>
            <a:endParaRPr lang="en-US" sz="3600" dirty="0" smtClean="0"/>
          </a:p>
        </p:txBody>
      </p:sp>
      <p:pic>
        <p:nvPicPr>
          <p:cNvPr id="1026" name="Picture 2" descr="C:\Documents and Settings\danon\Desktop\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038600" cy="303572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15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71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NALOXONE’S EFFECTS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Usually </a:t>
            </a:r>
            <a:r>
              <a:rPr lang="en-US" sz="3000" b="1" dirty="0" smtClean="0"/>
              <a:t>acts within 2-5 minutes</a:t>
            </a:r>
          </a:p>
          <a:p>
            <a:endParaRPr lang="en-US" sz="900" b="1" dirty="0" smtClean="0"/>
          </a:p>
          <a:p>
            <a:r>
              <a:rPr lang="en-US" sz="3000" dirty="0" smtClean="0"/>
              <a:t>If the person was opioid dependent, naloxone may put them into </a:t>
            </a:r>
            <a:r>
              <a:rPr lang="en-US" sz="3000" b="1" dirty="0" smtClean="0"/>
              <a:t>withdrawal</a:t>
            </a:r>
          </a:p>
          <a:p>
            <a:endParaRPr lang="en-US" sz="900" b="1" dirty="0" smtClean="0"/>
          </a:p>
          <a:p>
            <a:r>
              <a:rPr lang="en-US" sz="3000" dirty="0" smtClean="0"/>
              <a:t>Naloxone </a:t>
            </a:r>
            <a:r>
              <a:rPr lang="en-US" sz="3000" b="1" dirty="0" smtClean="0"/>
              <a:t>blocks the effects of all opioids</a:t>
            </a:r>
          </a:p>
          <a:p>
            <a:endParaRPr lang="en-US" sz="900" b="1" dirty="0" smtClean="0"/>
          </a:p>
          <a:p>
            <a:r>
              <a:rPr lang="en-US" sz="3000" dirty="0" smtClean="0"/>
              <a:t>Naloxone </a:t>
            </a:r>
            <a:r>
              <a:rPr lang="en-US" sz="3000" b="1" dirty="0" smtClean="0"/>
              <a:t>lasts for 30-90 minutes</a:t>
            </a:r>
          </a:p>
          <a:p>
            <a:endParaRPr lang="en-US" sz="900" b="1" dirty="0" smtClean="0"/>
          </a:p>
          <a:p>
            <a:r>
              <a:rPr lang="en-US" sz="3000" b="1" dirty="0" smtClean="0"/>
              <a:t>Harmless</a:t>
            </a:r>
            <a:r>
              <a:rPr lang="en-US" sz="3000" dirty="0" smtClean="0"/>
              <a:t>/no effects if the person had no opioids in their system</a:t>
            </a:r>
          </a:p>
          <a:p>
            <a:endParaRPr lang="en-US" sz="1000" dirty="0" smtClean="0"/>
          </a:p>
          <a:p>
            <a:r>
              <a:rPr lang="en-US" sz="3000" dirty="0" smtClean="0"/>
              <a:t>Will not reverse overdoses caused by substances that are not opioids (cocaine, alcohol, benzodiazepines, methamphetamine)</a:t>
            </a:r>
          </a:p>
          <a:p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715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1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734</Words>
  <Application>Microsoft Office PowerPoint</Application>
  <PresentationFormat>On-screen Show (4:3)</PresentationFormat>
  <Paragraphs>124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PowerPoint Presentation</vt:lpstr>
      <vt:lpstr>   WHY STATEN ISLAND? . Opioid overdose death rate is 4 TIMES HIGHER on Staten Island than elsewhere in New York City</vt:lpstr>
      <vt:lpstr>WHY ARE YOU BEING ISSUED NALOXONE?</vt:lpstr>
      <vt:lpstr>OPIOID OVERDOSE PHYSIOLOGY</vt:lpstr>
      <vt:lpstr>SIGNS OF AN OPIOD OVERDOSE</vt:lpstr>
      <vt:lpstr> DEADLY MIX</vt:lpstr>
      <vt:lpstr>Responding to an opioid overdose using naloxone</vt:lpstr>
      <vt:lpstr>INTRANASAL (IN) NALOXONE</vt:lpstr>
      <vt:lpstr>NALOXONE’S EFFECTS</vt:lpstr>
      <vt:lpstr>THE NALOXONE PROGRAM IS ALREADY A SUCCESS</vt:lpstr>
      <vt:lpstr>RESPONDING TO AN OVERDOSE</vt:lpstr>
      <vt:lpstr>ADMINISTER CPR IF NECESSARY</vt:lpstr>
      <vt:lpstr>  ADMINISTER NALOXONE</vt:lpstr>
      <vt:lpstr>PowerPoint Presentation</vt:lpstr>
      <vt:lpstr>RECOVERY POSITION</vt:lpstr>
      <vt:lpstr>REPLACE YOUR NALOXONE</vt:lpstr>
      <vt:lpstr>REPORTING REQUIREMENTS</vt:lpstr>
      <vt:lpstr>Maintain Your Skills</vt:lpstr>
      <vt:lpstr>PowerPoint Presentation</vt:lpstr>
    </vt:vector>
  </TitlesOfParts>
  <Company>NYPD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OPIOID OVERDOSE PREVENTION</dc:title>
  <dc:creator>NYPD User</dc:creator>
  <cp:lastModifiedBy>Kunkel, Tara</cp:lastModifiedBy>
  <cp:revision>97</cp:revision>
  <cp:lastPrinted>2013-10-30T21:02:26Z</cp:lastPrinted>
  <dcterms:created xsi:type="dcterms:W3CDTF">2013-10-30T20:12:20Z</dcterms:created>
  <dcterms:modified xsi:type="dcterms:W3CDTF">2014-09-03T21:37:29Z</dcterms:modified>
</cp:coreProperties>
</file>