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7" r:id="rId1"/>
  </p:sldMasterIdLst>
  <p:notesMasterIdLst>
    <p:notesMasterId r:id="rId20"/>
  </p:notesMasterIdLst>
  <p:handoutMasterIdLst>
    <p:handoutMasterId r:id="rId21"/>
  </p:handoutMasterIdLst>
  <p:sldIdLst>
    <p:sldId id="256" r:id="rId2"/>
    <p:sldId id="257" r:id="rId3"/>
    <p:sldId id="258" r:id="rId4"/>
    <p:sldId id="264"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2" r:id="rId18"/>
    <p:sldId id="278"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Drawve" initials="GD" lastIdx="20" clrIdx="0">
    <p:extLst>
      <p:ext uri="{19B8F6BF-5375-455C-9EA6-DF929625EA0E}">
        <p15:presenceInfo xmlns:p15="http://schemas.microsoft.com/office/powerpoint/2012/main" userId="4136e3e70ada8145" providerId="Windows Live"/>
      </p:ext>
    </p:extLst>
  </p:cmAuthor>
  <p:cmAuthor id="2" name="Ashley Martins" initials="AM" lastIdx="20" clrIdx="1">
    <p:extLst>
      <p:ext uri="{19B8F6BF-5375-455C-9EA6-DF929625EA0E}">
        <p15:presenceInfo xmlns:p15="http://schemas.microsoft.com/office/powerpoint/2012/main" userId="d977256a30d37e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541" autoAdjust="0"/>
  </p:normalViewPr>
  <p:slideViewPr>
    <p:cSldViewPr snapToGrid="0">
      <p:cViewPr varScale="1">
        <p:scale>
          <a:sx n="44" d="100"/>
          <a:sy n="44" d="100"/>
        </p:scale>
        <p:origin x="144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76F8540-F06C-4AE9-B25D-D8894E9D7B37}" type="datetimeFigureOut">
              <a:rPr lang="en-US" smtClean="0"/>
              <a:t>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DA09E6-0092-4084-866C-0A22CDEFAFD2}" type="slidenum">
              <a:rPr lang="en-US" smtClean="0"/>
              <a:t>‹#›</a:t>
            </a:fld>
            <a:endParaRPr lang="en-US"/>
          </a:p>
        </p:txBody>
      </p:sp>
    </p:spTree>
    <p:extLst>
      <p:ext uri="{BB962C8B-B14F-4D97-AF65-F5344CB8AC3E}">
        <p14:creationId xmlns:p14="http://schemas.microsoft.com/office/powerpoint/2010/main" val="1439258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687F665D-35B9-4CCE-91B1-E514A904C6CE}" type="datetimeFigureOut">
              <a:rPr lang="en-US" smtClean="0"/>
              <a:t>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1A879-FF58-4296-9CEC-9D4A1BB894B5}" type="slidenum">
              <a:rPr lang="en-US" smtClean="0"/>
              <a:t>‹#›</a:t>
            </a:fld>
            <a:endParaRPr lang="en-US"/>
          </a:p>
        </p:txBody>
      </p:sp>
    </p:spTree>
    <p:extLst>
      <p:ext uri="{BB962C8B-B14F-4D97-AF65-F5344CB8AC3E}">
        <p14:creationId xmlns:p14="http://schemas.microsoft.com/office/powerpoint/2010/main" val="299536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6901A879-FF58-4296-9CEC-9D4A1BB894B5}" type="slidenum">
              <a:rPr lang="en-US" smtClean="0"/>
              <a:t>1</a:t>
            </a:fld>
            <a:endParaRPr lang="en-US"/>
          </a:p>
        </p:txBody>
      </p:sp>
    </p:spTree>
    <p:extLst>
      <p:ext uri="{BB962C8B-B14F-4D97-AF65-F5344CB8AC3E}">
        <p14:creationId xmlns:p14="http://schemas.microsoft.com/office/powerpoint/2010/main" val="404024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Compared to white officers, Hispanic and Black officers were 91% and 97% more likely to believe that all BWC footage should be made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For making only critical incidents public, there were no</a:t>
            </a:r>
            <a:r>
              <a:rPr lang="en-US" sz="1200" b="1" kern="1200" baseline="0" dirty="0" smtClean="0">
                <a:solidFill>
                  <a:schemeClr val="tx1"/>
                </a:solidFill>
                <a:effectLst/>
                <a:latin typeface="+mn-lt"/>
                <a:ea typeface="+mn-ea"/>
                <a:cs typeface="+mn-cs"/>
              </a:rPr>
              <a:t> significant differences between officers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13</a:t>
            </a:fld>
            <a:endParaRPr lang="en-US"/>
          </a:p>
        </p:txBody>
      </p:sp>
    </p:spTree>
    <p:extLst>
      <p:ext uri="{BB962C8B-B14F-4D97-AF65-F5344CB8AC3E}">
        <p14:creationId xmlns:p14="http://schemas.microsoft.com/office/powerpoint/2010/main" val="993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Compared to officers with more experience, officers with less than five years experience are 76% less likely to believe that BWCs will make officers less proactive.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Similarly, officers that live in Newark are 42% less likely to feel that BWCs will make officers less proactive.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Compared to female officers, male officers are 113% more likely to believe that BWCs will make officers less proactive.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14</a:t>
            </a:fld>
            <a:endParaRPr lang="en-US"/>
          </a:p>
        </p:txBody>
      </p:sp>
    </p:spTree>
    <p:extLst>
      <p:ext uri="{BB962C8B-B14F-4D97-AF65-F5344CB8AC3E}">
        <p14:creationId xmlns:p14="http://schemas.microsoft.com/office/powerpoint/2010/main" val="1121993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Compared to white officers, black and </a:t>
            </a:r>
            <a:r>
              <a:rPr lang="en-US" sz="1200" b="1" kern="1200" dirty="0" err="1" smtClean="0">
                <a:solidFill>
                  <a:schemeClr val="tx1"/>
                </a:solidFill>
                <a:effectLst/>
                <a:latin typeface="+mn-lt"/>
                <a:ea typeface="+mn-ea"/>
                <a:cs typeface="+mn-cs"/>
              </a:rPr>
              <a:t>hispanic</a:t>
            </a:r>
            <a:r>
              <a:rPr lang="en-US" sz="1200" b="1" kern="1200" dirty="0" smtClean="0">
                <a:solidFill>
                  <a:schemeClr val="tx1"/>
                </a:solidFill>
                <a:effectLst/>
                <a:latin typeface="+mn-lt"/>
                <a:ea typeface="+mn-ea"/>
                <a:cs typeface="+mn-cs"/>
              </a:rPr>
              <a:t> officers were 108% and 103% more likely to believe that specialized units should wear BWCs.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Officers that live in Newark were also 124% ore likely to believe specialized units should wear.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Alternatively, male officers are 49% less likely to believe that specialized units should wear BWCs compared to women.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15</a:t>
            </a:fld>
            <a:endParaRPr lang="en-US"/>
          </a:p>
        </p:txBody>
      </p:sp>
    </p:spTree>
    <p:extLst>
      <p:ext uri="{BB962C8B-B14F-4D97-AF65-F5344CB8AC3E}">
        <p14:creationId xmlns:p14="http://schemas.microsoft.com/office/powerpoint/2010/main" val="84538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Compared to officers with more experience, officers with less than 5 years experience are 223% more likely to believe that the advantages outweigh the disadvantages.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Additionally, Black officers and Hispanic officers are 153% and 87% more likely than white officers to believe that the advantages outweigh the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Finally, older officers age 36 to 45 and 46+ are more than 300% more likely to believe that the advantages outweigh the disadvantages compared to officers 25 years and younger.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16</a:t>
            </a:fld>
            <a:endParaRPr lang="en-US"/>
          </a:p>
        </p:txBody>
      </p:sp>
    </p:spTree>
    <p:extLst>
      <p:ext uri="{BB962C8B-B14F-4D97-AF65-F5344CB8AC3E}">
        <p14:creationId xmlns:p14="http://schemas.microsoft.com/office/powerpoint/2010/main" val="219296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2</a:t>
            </a:fld>
            <a:endParaRPr lang="en-US"/>
          </a:p>
        </p:txBody>
      </p:sp>
    </p:spTree>
    <p:extLst>
      <p:ext uri="{BB962C8B-B14F-4D97-AF65-F5344CB8AC3E}">
        <p14:creationId xmlns:p14="http://schemas.microsoft.com/office/powerpoint/2010/main" val="209845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Due to a number of high profile events which resulted in deaths of often unarmed individuals, the public outcry for BWCs has been at its peak for the past couple of years.</a:t>
            </a:r>
            <a:endParaRPr lang="en-US" dirty="0" smtClean="0"/>
          </a:p>
          <a:p>
            <a:pPr marL="171450" indent="-171450">
              <a:buFont typeface="Arial" panose="020B0604020202020204" pitchFamily="34" charset="0"/>
              <a:buChar char="•"/>
            </a:pPr>
            <a:r>
              <a:rPr lang="en-US" dirty="0" smtClean="0"/>
              <a:t>In</a:t>
            </a:r>
            <a:r>
              <a:rPr lang="en-US" baseline="0" dirty="0" smtClean="0"/>
              <a:t> </a:t>
            </a:r>
            <a:r>
              <a:rPr lang="en-US" baseline="0" dirty="0" smtClean="0"/>
              <a:t>2015, the Interim Report of the Presidents Task force on 21</a:t>
            </a:r>
            <a:r>
              <a:rPr lang="en-US" baseline="30000" dirty="0" smtClean="0"/>
              <a:t>st</a:t>
            </a:r>
            <a:r>
              <a:rPr lang="en-US" baseline="0" dirty="0" smtClean="0"/>
              <a:t> century policing was released.  Mentioned in it was the way technology is changing the relationship between the community and the police.  Advocated for the careful implementation of BWCs using the BJAs toolkit</a:t>
            </a:r>
          </a:p>
          <a:p>
            <a:pPr marL="171450" indent="-171450">
              <a:buFont typeface="Arial" panose="020B0604020202020204" pitchFamily="34" charset="0"/>
              <a:buChar char="•"/>
            </a:pPr>
            <a:r>
              <a:rPr lang="en-US" baseline="0" dirty="0" smtClean="0"/>
              <a:t>The perceived benefits of BWCs include reduced use of force incidents, reduced complaints against officers, enhanced legitimacy and transparency.  Evaluations of these benefits have been mixed.  Some studies found significant reductions in complaints; while others found no </a:t>
            </a:r>
            <a:r>
              <a:rPr lang="en-US" baseline="0" dirty="0" smtClean="0"/>
              <a:t>differences</a:t>
            </a:r>
            <a:endParaRPr lang="en-US" baseline="0" dirty="0" smtClean="0"/>
          </a:p>
        </p:txBody>
      </p:sp>
      <p:sp>
        <p:nvSpPr>
          <p:cNvPr id="4" name="Slide Number Placeholder 3"/>
          <p:cNvSpPr>
            <a:spLocks noGrp="1"/>
          </p:cNvSpPr>
          <p:nvPr>
            <p:ph type="sldNum" sz="quarter" idx="10"/>
          </p:nvPr>
        </p:nvSpPr>
        <p:spPr/>
        <p:txBody>
          <a:bodyPr/>
          <a:lstStyle/>
          <a:p>
            <a:fld id="{6901A879-FF58-4296-9CEC-9D4A1BB894B5}" type="slidenum">
              <a:rPr lang="en-US" smtClean="0"/>
              <a:t>3</a:t>
            </a:fld>
            <a:endParaRPr lang="en-US"/>
          </a:p>
        </p:txBody>
      </p:sp>
    </p:spTree>
    <p:extLst>
      <p:ext uri="{BB962C8B-B14F-4D97-AF65-F5344CB8AC3E}">
        <p14:creationId xmlns:p14="http://schemas.microsoft.com/office/powerpoint/2010/main" val="31201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 </a:t>
            </a:r>
          </a:p>
          <a:p>
            <a:r>
              <a:rPr lang="en-US" dirty="0"/>
              <a:t>Located approximately 20 minutes outside of New York City.</a:t>
            </a:r>
            <a:r>
              <a:rPr lang="en-US" baseline="0" dirty="0"/>
              <a:t>  </a:t>
            </a:r>
          </a:p>
          <a:p>
            <a:endParaRPr lang="en-US" baseline="0" dirty="0"/>
          </a:p>
          <a:p>
            <a:r>
              <a:rPr lang="en-US" baseline="0" dirty="0"/>
              <a:t>The investigation focused on allegations of excessive force, unconstitutional stops, searches and seizures; discriminatory policing</a:t>
            </a:r>
          </a:p>
          <a:p>
            <a:r>
              <a:rPr lang="en-US" baseline="0" dirty="0"/>
              <a:t>	-found that approximately 75% of pedestrian stops provided insufficient constitutional basis for the stop</a:t>
            </a:r>
          </a:p>
          <a:p>
            <a:r>
              <a:rPr lang="en-US" baseline="0" dirty="0"/>
              <a:t>	-pattern or practice of unconstitutional arrests for behavior perceived as insubordinate or disrespectful to 		officers</a:t>
            </a:r>
          </a:p>
          <a:p>
            <a:r>
              <a:rPr lang="en-US" baseline="0" dirty="0"/>
              <a:t>	-significant underreporting of use of force by officers</a:t>
            </a:r>
          </a:p>
          <a:p>
            <a:r>
              <a:rPr lang="en-US" baseline="0" dirty="0"/>
              <a:t>	-inadequate supervision and training which contributed to the problems</a:t>
            </a:r>
          </a:p>
          <a:p>
            <a:endParaRPr lang="en-US" baseline="0" dirty="0"/>
          </a:p>
          <a:p>
            <a:r>
              <a:rPr lang="en-US" baseline="0" dirty="0"/>
              <a:t>-Majority of money to go towards the cameras.  Simple evaluation that looked at arrests, field interviews, internal affairs complaints, use of force reports, incidents called-in by officers, assaults on officers.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4</a:t>
            </a:fld>
            <a:endParaRPr lang="en-US"/>
          </a:p>
        </p:txBody>
      </p:sp>
    </p:spTree>
    <p:extLst>
      <p:ext uri="{BB962C8B-B14F-4D97-AF65-F5344CB8AC3E}">
        <p14:creationId xmlns:p14="http://schemas.microsoft.com/office/powerpoint/2010/main" val="11622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Leigh:</a:t>
            </a:r>
          </a:p>
          <a:p>
            <a:r>
              <a:rPr lang="en-US" dirty="0"/>
              <a:t>-Rutgers initially proposed a randomized control design</a:t>
            </a:r>
            <a:r>
              <a:rPr lang="en-US" baseline="0" dirty="0"/>
              <a:t> but learned that there would be too much contamination between officers with and without cameras.</a:t>
            </a:r>
          </a:p>
          <a:p>
            <a:r>
              <a:rPr lang="en-US" baseline="0" dirty="0"/>
              <a:t>-Agreed to a precinct by precinct rollout which would allow us to compare similar precincts.  Rollout was supposed to be configured so there would be a three month gap between comparison precincts.</a:t>
            </a:r>
          </a:p>
          <a:p>
            <a:r>
              <a:rPr lang="en-US" baseline="0" dirty="0"/>
              <a:t>-Lots of technological issues which delayed rollout.  Issues with uploading to the server, issues linking the dash camera and the body camera</a:t>
            </a:r>
          </a:p>
          <a:p>
            <a:r>
              <a:rPr lang="en-US" baseline="0" dirty="0"/>
              <a:t>-These delays led the PD to disregard the rollout plan and implement as fast as possible so they could meet full rollout by early 2018.  </a:t>
            </a:r>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5</a:t>
            </a:fld>
            <a:endParaRPr lang="en-US"/>
          </a:p>
        </p:txBody>
      </p:sp>
    </p:spTree>
    <p:extLst>
      <p:ext uri="{BB962C8B-B14F-4D97-AF65-F5344CB8AC3E}">
        <p14:creationId xmlns:p14="http://schemas.microsoft.com/office/powerpoint/2010/main" val="248496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a:t>
            </a:r>
            <a:r>
              <a:rPr lang="en-US" baseline="0" dirty="0" smtClean="0"/>
              <a:t> of officers feel BWCS will improve police community relations</a:t>
            </a:r>
          </a:p>
          <a:p>
            <a:r>
              <a:rPr lang="en-US" baseline="0" dirty="0" smtClean="0"/>
              <a:t>-most believe officers will act more professional</a:t>
            </a:r>
          </a:p>
          <a:p>
            <a:r>
              <a:rPr lang="en-US" baseline="0" dirty="0" smtClean="0"/>
              <a:t>-Most do not believe that they will make suspects less likely to resist</a:t>
            </a:r>
          </a:p>
          <a:p>
            <a:r>
              <a:rPr lang="en-US" baseline="0" dirty="0" smtClean="0"/>
              <a:t>-majority believe that BWCs will decrease citizen complaints</a:t>
            </a:r>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8</a:t>
            </a:fld>
            <a:endParaRPr lang="en-US"/>
          </a:p>
        </p:txBody>
      </p:sp>
    </p:spTree>
    <p:extLst>
      <p:ext uri="{BB962C8B-B14F-4D97-AF65-F5344CB8AC3E}">
        <p14:creationId xmlns:p14="http://schemas.microsoft.com/office/powerpoint/2010/main" val="251649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officers disagree that all footage should be made public but agree that only critical</a:t>
            </a:r>
            <a:r>
              <a:rPr lang="en-US" baseline="0" dirty="0" smtClean="0"/>
              <a:t> incidents should be made public</a:t>
            </a:r>
          </a:p>
          <a:p>
            <a:r>
              <a:rPr lang="en-US" baseline="0" dirty="0" smtClean="0"/>
              <a:t>-most believe that there will be less discretion with BWCs</a:t>
            </a:r>
          </a:p>
          <a:p>
            <a:r>
              <a:rPr lang="en-US" baseline="0" dirty="0" smtClean="0"/>
              <a:t>-most disagree that officers will respond to fewer CFS</a:t>
            </a:r>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9</a:t>
            </a:fld>
            <a:endParaRPr lang="en-US"/>
          </a:p>
        </p:txBody>
      </p:sp>
    </p:spTree>
    <p:extLst>
      <p:ext uri="{BB962C8B-B14F-4D97-AF65-F5344CB8AC3E}">
        <p14:creationId xmlns:p14="http://schemas.microsoft.com/office/powerpoint/2010/main" val="319357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real consensus</a:t>
            </a:r>
            <a:r>
              <a:rPr lang="en-US" baseline="0" dirty="0" smtClean="0"/>
              <a:t> on whether officers will be less likely to use force even when necessary</a:t>
            </a:r>
          </a:p>
          <a:p>
            <a:r>
              <a:rPr lang="en-US" baseline="0" dirty="0" smtClean="0"/>
              <a:t>-Also split on whether NPD officers view BWCs favorably </a:t>
            </a:r>
          </a:p>
          <a:p>
            <a:r>
              <a:rPr lang="en-US" baseline="0" dirty="0" smtClean="0"/>
              <a:t>-Majority believe they increase officer safety</a:t>
            </a:r>
          </a:p>
          <a:p>
            <a:r>
              <a:rPr lang="en-US" baseline="0" dirty="0" smtClean="0"/>
              <a:t>-Majority also believe that all patrol officers should wear</a:t>
            </a:r>
          </a:p>
          <a:p>
            <a:r>
              <a:rPr lang="en-US" baseline="0" dirty="0" smtClean="0"/>
              <a:t>-Split on whether specialized units should wear</a:t>
            </a:r>
          </a:p>
          <a:p>
            <a:r>
              <a:rPr lang="en-US" baseline="0" dirty="0" smtClean="0"/>
              <a:t>-Majority agree that the advantages outweigh the disadvantages</a:t>
            </a:r>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10</a:t>
            </a:fld>
            <a:endParaRPr lang="en-US"/>
          </a:p>
        </p:txBody>
      </p:sp>
    </p:spTree>
    <p:extLst>
      <p:ext uri="{BB962C8B-B14F-4D97-AF65-F5344CB8AC3E}">
        <p14:creationId xmlns:p14="http://schemas.microsoft.com/office/powerpoint/2010/main" val="182228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Compared to officers with 5 years or more of experience, officers with less experience are 190% more likely to believe that BWCs will increase officer safety.  Compared to Whites, Hispanics are 120% more likely to feel that BWCs will increase officer safety.  Compared to females, male officers are 68% less likely to believe the cameras will increase officer safety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01A879-FF58-4296-9CEC-9D4A1BB894B5}" type="slidenum">
              <a:rPr lang="en-US" smtClean="0"/>
              <a:t>12</a:t>
            </a:fld>
            <a:endParaRPr lang="en-US"/>
          </a:p>
        </p:txBody>
      </p:sp>
    </p:spTree>
    <p:extLst>
      <p:ext uri="{BB962C8B-B14F-4D97-AF65-F5344CB8AC3E}">
        <p14:creationId xmlns:p14="http://schemas.microsoft.com/office/powerpoint/2010/main" val="406534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7"/>
            <a:ext cx="7772400" cy="1470025"/>
          </a:xfrm>
        </p:spPr>
        <p:txBody>
          <a:bodyPr/>
          <a:lstStyle>
            <a:lvl1pPr algn="ctr">
              <a:defRPr>
                <a:solidFill>
                  <a:schemeClr val="bg1"/>
                </a:solidFill>
              </a:defRPr>
            </a:lvl1pPr>
          </a:lstStyle>
          <a:p>
            <a:r>
              <a:rPr lang="en-US"/>
              <a:t>Click to edit Master title style</a:t>
            </a:r>
            <a:endParaRPr lang="en-US" dirty="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pic>
        <p:nvPicPr>
          <p:cNvPr id="71" name="Picture 1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9" y="381000"/>
            <a:ext cx="2832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5613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222035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27460856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44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5766824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21493602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5175904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345509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69489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17269148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xfrm>
            <a:off x="457200" y="6272521"/>
            <a:ext cx="2133600" cy="476250"/>
          </a:xfrm>
          <a:prstGeom prst="rect">
            <a:avLst/>
          </a:prstGeom>
          <a:ln/>
        </p:spPr>
        <p:txBody>
          <a:bodyPr/>
          <a:lstStyle>
            <a:lvl1pPr>
              <a:defRPr/>
            </a:lvl1pPr>
          </a:lstStyle>
          <a:p>
            <a:fld id="{7BF37F44-E1B7-4035-94A9-C7D7238CF1A0}" type="slidenum">
              <a:rPr lang="en-US" smtClean="0"/>
              <a:t>‹#›</a:t>
            </a:fld>
            <a:endParaRPr lang="en-US"/>
          </a:p>
        </p:txBody>
      </p:sp>
    </p:spTree>
    <p:extLst>
      <p:ext uri="{BB962C8B-B14F-4D97-AF65-F5344CB8AC3E}">
        <p14:creationId xmlns:p14="http://schemas.microsoft.com/office/powerpoint/2010/main" val="278819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 y="2"/>
            <a:ext cx="91424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 Box 10"/>
          <p:cNvSpPr txBox="1">
            <a:spLocks noChangeArrowheads="1"/>
          </p:cNvSpPr>
          <p:nvPr/>
        </p:nvSpPr>
        <p:spPr bwMode="auto">
          <a:xfrm>
            <a:off x="4876800" y="98427"/>
            <a:ext cx="41910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1500">
              <a:solidFill>
                <a:schemeClr val="bg1"/>
              </a:solidFill>
            </a:endParaRPr>
          </a:p>
        </p:txBody>
      </p:sp>
      <p:pic>
        <p:nvPicPr>
          <p:cNvPr id="1032" name="Picture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6239" y="144463"/>
            <a:ext cx="14414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457200" y="6375401"/>
            <a:ext cx="2286000"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788" dirty="0">
                <a:solidFill>
                  <a:srgbClr val="5F5F5F"/>
                </a:solidFill>
              </a:rPr>
              <a:t>School</a:t>
            </a:r>
            <a:r>
              <a:rPr lang="en-US" sz="788" baseline="0" dirty="0">
                <a:solidFill>
                  <a:srgbClr val="5F5F5F"/>
                </a:solidFill>
              </a:rPr>
              <a:t> of Criminal Justice</a:t>
            </a:r>
            <a:endParaRPr lang="en-US" sz="788" dirty="0">
              <a:solidFill>
                <a:srgbClr val="5F5F5F"/>
              </a:solidFill>
            </a:endParaRPr>
          </a:p>
        </p:txBody>
      </p:sp>
    </p:spTree>
    <p:extLst>
      <p:ext uri="{BB962C8B-B14F-4D97-AF65-F5344CB8AC3E}">
        <p14:creationId xmlns:p14="http://schemas.microsoft.com/office/powerpoint/2010/main" val="794977366"/>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hf hdr="0" ftr="0" dt="0"/>
  <p:txStyles>
    <p:titleStyle>
      <a:lvl1pPr algn="l" rtl="0" eaLnBrk="1" fontAlgn="base" hangingPunct="1">
        <a:spcBef>
          <a:spcPct val="0"/>
        </a:spcBef>
        <a:spcAft>
          <a:spcPct val="0"/>
        </a:spcAft>
        <a:defRPr sz="2250">
          <a:solidFill>
            <a:schemeClr val="tx2"/>
          </a:solidFill>
          <a:latin typeface="+mj-lt"/>
          <a:ea typeface="ヒラギノ角ゴ Pro W3" charset="0"/>
          <a:cs typeface="Geneva" charset="0"/>
        </a:defRPr>
      </a:lvl1pPr>
      <a:lvl2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5pPr>
      <a:lvl6pPr marL="342900" algn="l" rtl="0" eaLnBrk="1" fontAlgn="base" hangingPunct="1">
        <a:spcBef>
          <a:spcPct val="0"/>
        </a:spcBef>
        <a:spcAft>
          <a:spcPct val="0"/>
        </a:spcAft>
        <a:defRPr sz="2250">
          <a:solidFill>
            <a:schemeClr val="tx2"/>
          </a:solidFill>
          <a:latin typeface="Arial" charset="0"/>
        </a:defRPr>
      </a:lvl6pPr>
      <a:lvl7pPr marL="685800" algn="l" rtl="0" eaLnBrk="1" fontAlgn="base" hangingPunct="1">
        <a:spcBef>
          <a:spcPct val="0"/>
        </a:spcBef>
        <a:spcAft>
          <a:spcPct val="0"/>
        </a:spcAft>
        <a:defRPr sz="2250">
          <a:solidFill>
            <a:schemeClr val="tx2"/>
          </a:solidFill>
          <a:latin typeface="Arial" charset="0"/>
        </a:defRPr>
      </a:lvl7pPr>
      <a:lvl8pPr marL="1028700" algn="l" rtl="0" eaLnBrk="1" fontAlgn="base" hangingPunct="1">
        <a:spcBef>
          <a:spcPct val="0"/>
        </a:spcBef>
        <a:spcAft>
          <a:spcPct val="0"/>
        </a:spcAft>
        <a:defRPr sz="2250">
          <a:solidFill>
            <a:schemeClr val="tx2"/>
          </a:solidFill>
          <a:latin typeface="Arial" charset="0"/>
        </a:defRPr>
      </a:lvl8pPr>
      <a:lvl9pPr marL="1371600" algn="l" rtl="0" eaLnBrk="1" fontAlgn="base" hangingPunct="1">
        <a:spcBef>
          <a:spcPct val="0"/>
        </a:spcBef>
        <a:spcAft>
          <a:spcPct val="0"/>
        </a:spcAft>
        <a:defRPr sz="2250">
          <a:solidFill>
            <a:schemeClr val="tx2"/>
          </a:solidFill>
          <a:latin typeface="Arial" charset="0"/>
        </a:defRPr>
      </a:lvl9pPr>
    </p:titleStyle>
    <p:bodyStyle>
      <a:lvl1pPr marL="257175" indent="-257175" algn="l" rtl="0" eaLnBrk="1" fontAlgn="base" hangingPunct="1">
        <a:spcBef>
          <a:spcPct val="20000"/>
        </a:spcBef>
        <a:spcAft>
          <a:spcPct val="0"/>
        </a:spcAft>
        <a:buChar char="•"/>
        <a:defRPr sz="1650">
          <a:solidFill>
            <a:schemeClr val="tx2"/>
          </a:solidFill>
          <a:latin typeface="+mn-lt"/>
          <a:ea typeface="ヒラギノ角ゴ Pro W3" charset="0"/>
          <a:cs typeface="Geneva" charset="0"/>
        </a:defRPr>
      </a:lvl1pPr>
      <a:lvl2pPr marL="557213" indent="-214313" algn="l" rtl="0" eaLnBrk="1" fontAlgn="base" hangingPunct="1">
        <a:spcBef>
          <a:spcPct val="20000"/>
        </a:spcBef>
        <a:spcAft>
          <a:spcPct val="0"/>
        </a:spcAft>
        <a:buChar char="–"/>
        <a:defRPr>
          <a:solidFill>
            <a:schemeClr val="tx2"/>
          </a:solidFill>
          <a:latin typeface="+mn-lt"/>
          <a:ea typeface="Geneva" charset="0"/>
          <a:cs typeface="Geneva" charset="0"/>
        </a:defRPr>
      </a:lvl2pPr>
      <a:lvl3pPr marL="857250" indent="-171450" algn="l" rtl="0" eaLnBrk="1" fontAlgn="base" hangingPunct="1">
        <a:spcBef>
          <a:spcPct val="20000"/>
        </a:spcBef>
        <a:spcAft>
          <a:spcPct val="0"/>
        </a:spcAft>
        <a:buChar char="•"/>
        <a:defRPr sz="1200">
          <a:solidFill>
            <a:schemeClr val="tx2"/>
          </a:solidFill>
          <a:latin typeface="+mn-lt"/>
          <a:ea typeface="Geneva" charset="0"/>
          <a:cs typeface="Geneva" charset="0"/>
        </a:defRPr>
      </a:lvl3pPr>
      <a:lvl4pPr marL="1200150" indent="-171450" algn="l" rtl="0" eaLnBrk="1" fontAlgn="base" hangingPunct="1">
        <a:spcBef>
          <a:spcPct val="20000"/>
        </a:spcBef>
        <a:spcAft>
          <a:spcPct val="0"/>
        </a:spcAft>
        <a:buChar char="–"/>
        <a:defRPr sz="1050">
          <a:solidFill>
            <a:schemeClr val="tx2"/>
          </a:solidFill>
          <a:latin typeface="+mn-lt"/>
          <a:ea typeface="Geneva" charset="0"/>
          <a:cs typeface="Geneva" charset="0"/>
        </a:defRPr>
      </a:lvl4pPr>
      <a:lvl5pPr marL="1543050" indent="-171450" algn="l" rtl="0" eaLnBrk="1" fontAlgn="base" hangingPunct="1">
        <a:spcBef>
          <a:spcPct val="20000"/>
        </a:spcBef>
        <a:spcAft>
          <a:spcPct val="0"/>
        </a:spcAft>
        <a:buChar char="»"/>
        <a:defRPr sz="1050">
          <a:solidFill>
            <a:schemeClr val="tx2"/>
          </a:solidFill>
          <a:latin typeface="+mn-lt"/>
          <a:ea typeface="Geneva" charset="0"/>
          <a:cs typeface="Geneva" charset="0"/>
        </a:defRPr>
      </a:lvl5pPr>
      <a:lvl6pPr marL="1885950" indent="-171450" algn="l" rtl="0" eaLnBrk="1" fontAlgn="base" hangingPunct="1">
        <a:spcBef>
          <a:spcPct val="20000"/>
        </a:spcBef>
        <a:spcAft>
          <a:spcPct val="0"/>
        </a:spcAft>
        <a:buChar char="»"/>
        <a:defRPr sz="1050">
          <a:solidFill>
            <a:srgbClr val="5F5F5F"/>
          </a:solidFill>
          <a:latin typeface="+mn-lt"/>
        </a:defRPr>
      </a:lvl6pPr>
      <a:lvl7pPr marL="2228850" indent="-171450" algn="l" rtl="0" eaLnBrk="1" fontAlgn="base" hangingPunct="1">
        <a:spcBef>
          <a:spcPct val="20000"/>
        </a:spcBef>
        <a:spcAft>
          <a:spcPct val="0"/>
        </a:spcAft>
        <a:buChar char="»"/>
        <a:defRPr sz="1050">
          <a:solidFill>
            <a:srgbClr val="5F5F5F"/>
          </a:solidFill>
          <a:latin typeface="+mn-lt"/>
        </a:defRPr>
      </a:lvl7pPr>
      <a:lvl8pPr marL="2571750" indent="-171450" algn="l" rtl="0" eaLnBrk="1" fontAlgn="base" hangingPunct="1">
        <a:spcBef>
          <a:spcPct val="20000"/>
        </a:spcBef>
        <a:spcAft>
          <a:spcPct val="0"/>
        </a:spcAft>
        <a:buChar char="»"/>
        <a:defRPr sz="1050">
          <a:solidFill>
            <a:srgbClr val="5F5F5F"/>
          </a:solidFill>
          <a:latin typeface="+mn-lt"/>
        </a:defRPr>
      </a:lvl8pPr>
      <a:lvl9pPr marL="2914650" indent="-171450" algn="l" rtl="0" eaLnBrk="1" fontAlgn="base" hangingPunct="1">
        <a:spcBef>
          <a:spcPct val="20000"/>
        </a:spcBef>
        <a:spcAft>
          <a:spcPct val="0"/>
        </a:spcAft>
        <a:buChar char="»"/>
        <a:defRPr sz="1050">
          <a:solidFill>
            <a:srgbClr val="5F5F5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npd.newarkpublicsafety.org/assets/images/bwc/npd.jpg">
            <a:extLst>
              <a:ext uri="{FF2B5EF4-FFF2-40B4-BE49-F238E27FC236}">
                <a16:creationId xmlns:a16="http://schemas.microsoft.com/office/drawing/2014/main" id="{3347D913-3144-4A08-A131-6152EA8D04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06772" y="2551536"/>
            <a:ext cx="3523833" cy="264307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866216" y="1354007"/>
            <a:ext cx="7404948" cy="1297036"/>
          </a:xfrm>
        </p:spPr>
        <p:txBody>
          <a:bodyPr/>
          <a:lstStyle/>
          <a:p>
            <a:pPr algn="ctr"/>
            <a:r>
              <a:rPr lang="en-US" sz="2400" dirty="0" smtClean="0">
                <a:latin typeface="Arial" panose="020B0604020202020204" pitchFamily="34" charset="0"/>
                <a:cs typeface="Arial" panose="020B0604020202020204" pitchFamily="34" charset="0"/>
              </a:rPr>
              <a:t>Initial </a:t>
            </a:r>
            <a:r>
              <a:rPr lang="en-US" sz="2400" dirty="0">
                <a:latin typeface="Arial" panose="020B0604020202020204" pitchFamily="34" charset="0"/>
                <a:cs typeface="Arial" panose="020B0604020202020204" pitchFamily="34" charset="0"/>
              </a:rPr>
              <a:t>Findings from Newark’s Body-Worn Camera </a:t>
            </a:r>
            <a:r>
              <a:rPr lang="en-US" sz="2400" dirty="0" smtClean="0">
                <a:latin typeface="Arial" panose="020B0604020202020204" pitchFamily="34" charset="0"/>
                <a:cs typeface="Arial" panose="020B0604020202020204" pitchFamily="34" charset="0"/>
              </a:rPr>
              <a:t>Officer Surveys</a:t>
            </a:r>
            <a:endParaRPr lang="en-US" sz="2400" dirty="0">
              <a:latin typeface="Garamond" panose="02020404030301010803" pitchFamily="18" charset="0"/>
            </a:endParaRPr>
          </a:p>
        </p:txBody>
      </p:sp>
      <p:sp>
        <p:nvSpPr>
          <p:cNvPr id="3" name="Subtitle 2"/>
          <p:cNvSpPr>
            <a:spLocks noGrp="1"/>
          </p:cNvSpPr>
          <p:nvPr>
            <p:ph type="subTitle" idx="1"/>
          </p:nvPr>
        </p:nvSpPr>
        <p:spPr>
          <a:xfrm>
            <a:off x="866215" y="6061669"/>
            <a:ext cx="7404948" cy="646065"/>
          </a:xfrm>
        </p:spPr>
        <p:txBody>
          <a:bodyPr>
            <a:noAutofit/>
          </a:bodyPr>
          <a:lstStyle/>
          <a:p>
            <a:r>
              <a:rPr lang="en-US" sz="1600" dirty="0">
                <a:latin typeface="Arial" panose="020B0604020202020204" pitchFamily="34" charset="0"/>
                <a:cs typeface="Arial" panose="020B0604020202020204" pitchFamily="34" charset="0"/>
              </a:rPr>
              <a:t>Leigh Grossman, Ph.D. – Rutgers </a:t>
            </a:r>
            <a:r>
              <a:rPr lang="en-US" sz="1600" dirty="0" smtClean="0">
                <a:latin typeface="Arial" panose="020B0604020202020204" pitchFamily="34" charset="0"/>
                <a:cs typeface="Arial" panose="020B0604020202020204" pitchFamily="34" charset="0"/>
              </a:rPr>
              <a:t>University</a:t>
            </a:r>
            <a:endParaRPr lang="en-US" sz="1600" dirty="0">
              <a:latin typeface="Arial" panose="020B0604020202020204" pitchFamily="34" charset="0"/>
              <a:cs typeface="Arial" panose="020B0604020202020204" pitchFamily="34" charset="0"/>
            </a:endParaRPr>
          </a:p>
        </p:txBody>
      </p:sp>
      <p:sp>
        <p:nvSpPr>
          <p:cNvPr id="6" name="TextBox 5"/>
          <p:cNvSpPr txBox="1"/>
          <p:nvPr/>
        </p:nvSpPr>
        <p:spPr>
          <a:xfrm>
            <a:off x="866215" y="5335750"/>
            <a:ext cx="7404948" cy="584775"/>
          </a:xfrm>
          <a:prstGeom prst="rect">
            <a:avLst/>
          </a:prstGeom>
          <a:noFill/>
        </p:spPr>
        <p:txBody>
          <a:bodyPr wrap="square" rtlCol="0">
            <a:spAutoFit/>
          </a:bodyPr>
          <a:lstStyle/>
          <a:p>
            <a:pPr algn="ctr"/>
            <a:r>
              <a:rPr lang="en-US" sz="1600" dirty="0" smtClean="0">
                <a:solidFill>
                  <a:schemeClr val="bg1"/>
                </a:solidFill>
                <a:latin typeface="Arial" panose="020B0604020202020204" pitchFamily="34" charset="0"/>
                <a:cs typeface="Arial" panose="020B0604020202020204" pitchFamily="34" charset="0"/>
              </a:rPr>
              <a:t>Western Society of Criminology</a:t>
            </a:r>
            <a:endParaRPr lang="en-US" sz="1600" dirty="0">
              <a:solidFill>
                <a:schemeClr val="bg1"/>
              </a:solidFill>
              <a:latin typeface="Arial" panose="020B0604020202020204" pitchFamily="34" charset="0"/>
              <a:cs typeface="Arial" panose="020B0604020202020204" pitchFamily="34" charset="0"/>
            </a:endParaRPr>
          </a:p>
          <a:p>
            <a:pPr algn="ctr"/>
            <a:r>
              <a:rPr lang="en-US" sz="1600" dirty="0" smtClean="0">
                <a:solidFill>
                  <a:schemeClr val="bg1"/>
                </a:solidFill>
                <a:cs typeface="Arial" panose="020B0604020202020204" pitchFamily="34" charset="0"/>
              </a:rPr>
              <a:t>February 9, 2019</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0734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34217702"/>
              </p:ext>
            </p:extLst>
          </p:nvPr>
        </p:nvGraphicFramePr>
        <p:xfrm>
          <a:off x="457200" y="1397000"/>
          <a:ext cx="8229599" cy="4414518"/>
        </p:xfrm>
        <a:graphic>
          <a:graphicData uri="http://schemas.openxmlformats.org/drawingml/2006/table">
            <a:tbl>
              <a:tblPr firstRow="1" bandRow="1">
                <a:tableStyleId>{073A0DAA-6AF3-43AB-8588-CEC1D06C72B9}</a:tableStyleId>
              </a:tblPr>
              <a:tblGrid>
                <a:gridCol w="2039257">
                  <a:extLst>
                    <a:ext uri="{9D8B030D-6E8A-4147-A177-3AD203B41FA5}">
                      <a16:colId xmlns:a16="http://schemas.microsoft.com/office/drawing/2014/main" val="3173248217"/>
                    </a:ext>
                  </a:extLst>
                </a:gridCol>
                <a:gridCol w="1306286">
                  <a:extLst>
                    <a:ext uri="{9D8B030D-6E8A-4147-A177-3AD203B41FA5}">
                      <a16:colId xmlns:a16="http://schemas.microsoft.com/office/drawing/2014/main" val="733771115"/>
                    </a:ext>
                  </a:extLst>
                </a:gridCol>
                <a:gridCol w="1132114">
                  <a:extLst>
                    <a:ext uri="{9D8B030D-6E8A-4147-A177-3AD203B41FA5}">
                      <a16:colId xmlns:a16="http://schemas.microsoft.com/office/drawing/2014/main" val="136993785"/>
                    </a:ext>
                  </a:extLst>
                </a:gridCol>
                <a:gridCol w="986972">
                  <a:extLst>
                    <a:ext uri="{9D8B030D-6E8A-4147-A177-3AD203B41FA5}">
                      <a16:colId xmlns:a16="http://schemas.microsoft.com/office/drawing/2014/main" val="2761558149"/>
                    </a:ext>
                  </a:extLst>
                </a:gridCol>
                <a:gridCol w="798285">
                  <a:extLst>
                    <a:ext uri="{9D8B030D-6E8A-4147-A177-3AD203B41FA5}">
                      <a16:colId xmlns:a16="http://schemas.microsoft.com/office/drawing/2014/main" val="1119623571"/>
                    </a:ext>
                  </a:extLst>
                </a:gridCol>
                <a:gridCol w="1016000">
                  <a:extLst>
                    <a:ext uri="{9D8B030D-6E8A-4147-A177-3AD203B41FA5}">
                      <a16:colId xmlns:a16="http://schemas.microsoft.com/office/drawing/2014/main" val="3972076530"/>
                    </a:ext>
                  </a:extLst>
                </a:gridCol>
                <a:gridCol w="950685">
                  <a:extLst>
                    <a:ext uri="{9D8B030D-6E8A-4147-A177-3AD203B41FA5}">
                      <a16:colId xmlns:a16="http://schemas.microsoft.com/office/drawing/2014/main" val="2772856281"/>
                    </a:ext>
                  </a:extLst>
                </a:gridCol>
              </a:tblGrid>
              <a:tr h="613833">
                <a:tc>
                  <a:txBody>
                    <a:bodyPr/>
                    <a:lstStyle/>
                    <a:p>
                      <a:endParaRPr lang="en-US" sz="1400" dirty="0"/>
                    </a:p>
                  </a:txBody>
                  <a:tcPr>
                    <a:solidFill>
                      <a:srgbClr val="C00000"/>
                    </a:solidFill>
                  </a:tcPr>
                </a:tc>
                <a:tc>
                  <a:txBody>
                    <a:bodyPr/>
                    <a:lstStyle/>
                    <a:p>
                      <a:pPr algn="ctr"/>
                      <a:r>
                        <a:rPr lang="en-US" sz="1400" dirty="0" smtClean="0"/>
                        <a:t>Very Strongly Disagree</a:t>
                      </a:r>
                      <a:endParaRPr lang="en-US" sz="1400" dirty="0"/>
                    </a:p>
                  </a:txBody>
                  <a:tcPr>
                    <a:solidFill>
                      <a:srgbClr val="C00000"/>
                    </a:solidFill>
                  </a:tcPr>
                </a:tc>
                <a:tc>
                  <a:txBody>
                    <a:bodyPr/>
                    <a:lstStyle/>
                    <a:p>
                      <a:pPr algn="ctr"/>
                      <a:r>
                        <a:rPr lang="en-US" sz="1400" dirty="0" smtClean="0"/>
                        <a:t>Strongly Disagree</a:t>
                      </a:r>
                      <a:endParaRPr lang="en-US" sz="1400" dirty="0"/>
                    </a:p>
                  </a:txBody>
                  <a:tcPr>
                    <a:solidFill>
                      <a:srgbClr val="C00000"/>
                    </a:solidFill>
                  </a:tcPr>
                </a:tc>
                <a:tc>
                  <a:txBody>
                    <a:bodyPr/>
                    <a:lstStyle/>
                    <a:p>
                      <a:pPr algn="ctr"/>
                      <a:r>
                        <a:rPr lang="en-US" sz="1400" dirty="0" smtClean="0"/>
                        <a:t>Disagree</a:t>
                      </a:r>
                      <a:endParaRPr lang="en-US" sz="1400" dirty="0"/>
                    </a:p>
                  </a:txBody>
                  <a:tcPr>
                    <a:solidFill>
                      <a:srgbClr val="C00000"/>
                    </a:solidFill>
                  </a:tcPr>
                </a:tc>
                <a:tc>
                  <a:txBody>
                    <a:bodyPr/>
                    <a:lstStyle/>
                    <a:p>
                      <a:pPr algn="ctr"/>
                      <a:r>
                        <a:rPr lang="en-US" sz="1400" dirty="0" smtClean="0"/>
                        <a:t>Agree</a:t>
                      </a:r>
                      <a:endParaRPr lang="en-US" sz="1400" dirty="0"/>
                    </a:p>
                  </a:txBody>
                  <a:tcPr>
                    <a:solidFill>
                      <a:srgbClr val="C00000"/>
                    </a:solidFill>
                  </a:tcPr>
                </a:tc>
                <a:tc>
                  <a:txBody>
                    <a:bodyPr/>
                    <a:lstStyle/>
                    <a:p>
                      <a:pPr algn="ctr"/>
                      <a:r>
                        <a:rPr lang="en-US" sz="1400" dirty="0" smtClean="0"/>
                        <a:t>Strongly Agree</a:t>
                      </a:r>
                      <a:endParaRPr lang="en-US" sz="1400" dirty="0"/>
                    </a:p>
                  </a:txBody>
                  <a:tcPr>
                    <a:solidFill>
                      <a:srgbClr val="C00000"/>
                    </a:solidFill>
                  </a:tcPr>
                </a:tc>
                <a:tc>
                  <a:txBody>
                    <a:bodyPr/>
                    <a:lstStyle/>
                    <a:p>
                      <a:pPr algn="ctr"/>
                      <a:r>
                        <a:rPr lang="en-US" sz="1400" dirty="0" smtClean="0"/>
                        <a:t>Very Strongly Agree</a:t>
                      </a:r>
                      <a:endParaRPr lang="en-US" sz="1400" dirty="0"/>
                    </a:p>
                  </a:txBody>
                  <a:tcPr>
                    <a:solidFill>
                      <a:srgbClr val="C00000"/>
                    </a:solidFill>
                  </a:tcPr>
                </a:tc>
                <a:extLst>
                  <a:ext uri="{0D108BD9-81ED-4DB2-BD59-A6C34878D82A}">
                    <a16:rowId xmlns:a16="http://schemas.microsoft.com/office/drawing/2014/main" val="6001459"/>
                  </a:ext>
                </a:extLst>
              </a:tr>
              <a:tr h="613833">
                <a:tc>
                  <a:txBody>
                    <a:bodyPr/>
                    <a:lstStyle/>
                    <a:p>
                      <a:r>
                        <a:rPr lang="en-US" sz="1400" dirty="0" smtClean="0"/>
                        <a:t>Less likely to use force even when necessary</a:t>
                      </a:r>
                      <a:endParaRPr lang="en-US" sz="1400" dirty="0"/>
                    </a:p>
                  </a:txBody>
                  <a:tcPr/>
                </a:tc>
                <a:tc>
                  <a:txBody>
                    <a:bodyPr/>
                    <a:lstStyle/>
                    <a:p>
                      <a:pPr algn="ctr"/>
                      <a:r>
                        <a:rPr lang="en-US" sz="1400" dirty="0" smtClean="0"/>
                        <a:t>16.82%</a:t>
                      </a:r>
                      <a:endParaRPr lang="en-US" sz="1400" dirty="0"/>
                    </a:p>
                  </a:txBody>
                  <a:tcPr/>
                </a:tc>
                <a:tc>
                  <a:txBody>
                    <a:bodyPr/>
                    <a:lstStyle/>
                    <a:p>
                      <a:pPr algn="ctr"/>
                      <a:r>
                        <a:rPr lang="en-US" sz="1400" dirty="0" smtClean="0"/>
                        <a:t>12.67%</a:t>
                      </a:r>
                      <a:endParaRPr lang="en-US" sz="1400" dirty="0"/>
                    </a:p>
                  </a:txBody>
                  <a:tcPr/>
                </a:tc>
                <a:tc>
                  <a:txBody>
                    <a:bodyPr/>
                    <a:lstStyle/>
                    <a:p>
                      <a:pPr algn="ctr"/>
                      <a:r>
                        <a:rPr lang="en-US" sz="1400" dirty="0" smtClean="0"/>
                        <a:t>15.67%</a:t>
                      </a:r>
                      <a:endParaRPr lang="en-US" sz="1400" dirty="0"/>
                    </a:p>
                  </a:txBody>
                  <a:tcPr/>
                </a:tc>
                <a:tc>
                  <a:txBody>
                    <a:bodyPr/>
                    <a:lstStyle/>
                    <a:p>
                      <a:pPr algn="ctr"/>
                      <a:r>
                        <a:rPr lang="en-US" sz="1400" dirty="0" smtClean="0"/>
                        <a:t>22.58%</a:t>
                      </a:r>
                      <a:endParaRPr lang="en-US" sz="1400" dirty="0"/>
                    </a:p>
                  </a:txBody>
                  <a:tcPr/>
                </a:tc>
                <a:tc>
                  <a:txBody>
                    <a:bodyPr/>
                    <a:lstStyle/>
                    <a:p>
                      <a:pPr algn="ctr"/>
                      <a:r>
                        <a:rPr lang="en-US" sz="1400" dirty="0" smtClean="0"/>
                        <a:t>16.36%</a:t>
                      </a:r>
                      <a:endParaRPr lang="en-US" sz="1400" dirty="0"/>
                    </a:p>
                  </a:txBody>
                  <a:tcPr/>
                </a:tc>
                <a:tc>
                  <a:txBody>
                    <a:bodyPr/>
                    <a:lstStyle/>
                    <a:p>
                      <a:pPr algn="ctr"/>
                      <a:r>
                        <a:rPr lang="en-US" sz="1400" dirty="0" smtClean="0"/>
                        <a:t>15.9%</a:t>
                      </a:r>
                      <a:endParaRPr lang="en-US" sz="1400" dirty="0"/>
                    </a:p>
                  </a:txBody>
                  <a:tcPr/>
                </a:tc>
                <a:extLst>
                  <a:ext uri="{0D108BD9-81ED-4DB2-BD59-A6C34878D82A}">
                    <a16:rowId xmlns:a16="http://schemas.microsoft.com/office/drawing/2014/main" val="317347965"/>
                  </a:ext>
                </a:extLst>
              </a:tr>
              <a:tr h="613833">
                <a:tc>
                  <a:txBody>
                    <a:bodyPr/>
                    <a:lstStyle/>
                    <a:p>
                      <a:r>
                        <a:rPr lang="en-US" sz="1400" dirty="0" smtClean="0"/>
                        <a:t>NPD officers have favorable</a:t>
                      </a:r>
                      <a:r>
                        <a:rPr lang="en-US" sz="1400" baseline="0" dirty="0" smtClean="0"/>
                        <a:t> opinion</a:t>
                      </a:r>
                      <a:endParaRPr lang="en-US" sz="1400" dirty="0"/>
                    </a:p>
                  </a:txBody>
                  <a:tcPr/>
                </a:tc>
                <a:tc>
                  <a:txBody>
                    <a:bodyPr/>
                    <a:lstStyle/>
                    <a:p>
                      <a:pPr algn="ctr"/>
                      <a:r>
                        <a:rPr lang="en-US" sz="1400" dirty="0" smtClean="0"/>
                        <a:t>14.42%</a:t>
                      </a:r>
                      <a:endParaRPr lang="en-US" sz="1400" dirty="0"/>
                    </a:p>
                  </a:txBody>
                  <a:tcPr/>
                </a:tc>
                <a:tc>
                  <a:txBody>
                    <a:bodyPr/>
                    <a:lstStyle/>
                    <a:p>
                      <a:pPr algn="ctr"/>
                      <a:r>
                        <a:rPr lang="en-US" sz="1400" dirty="0" smtClean="0"/>
                        <a:t>10.98%</a:t>
                      </a:r>
                      <a:endParaRPr lang="en-US" sz="1400" dirty="0"/>
                    </a:p>
                  </a:txBody>
                  <a:tcPr/>
                </a:tc>
                <a:tc>
                  <a:txBody>
                    <a:bodyPr/>
                    <a:lstStyle/>
                    <a:p>
                      <a:pPr algn="ctr"/>
                      <a:r>
                        <a:rPr lang="en-US" sz="1400" dirty="0" smtClean="0"/>
                        <a:t>19.68%</a:t>
                      </a:r>
                      <a:endParaRPr lang="en-US" sz="1400" dirty="0"/>
                    </a:p>
                  </a:txBody>
                  <a:tcPr/>
                </a:tc>
                <a:tc>
                  <a:txBody>
                    <a:bodyPr/>
                    <a:lstStyle/>
                    <a:p>
                      <a:pPr algn="ctr"/>
                      <a:r>
                        <a:rPr lang="en-US" sz="1400" dirty="0" smtClean="0"/>
                        <a:t>32.49%</a:t>
                      </a:r>
                      <a:endParaRPr lang="en-US" sz="1400" dirty="0"/>
                    </a:p>
                  </a:txBody>
                  <a:tcPr/>
                </a:tc>
                <a:tc>
                  <a:txBody>
                    <a:bodyPr/>
                    <a:lstStyle/>
                    <a:p>
                      <a:pPr algn="ctr"/>
                      <a:r>
                        <a:rPr lang="en-US" sz="1400" dirty="0" smtClean="0"/>
                        <a:t>11.21%</a:t>
                      </a:r>
                      <a:endParaRPr lang="en-US" sz="1400" dirty="0"/>
                    </a:p>
                  </a:txBody>
                  <a:tcPr/>
                </a:tc>
                <a:tc>
                  <a:txBody>
                    <a:bodyPr/>
                    <a:lstStyle/>
                    <a:p>
                      <a:pPr algn="ctr"/>
                      <a:r>
                        <a:rPr lang="en-US" sz="1400" dirty="0" smtClean="0"/>
                        <a:t>11.21%</a:t>
                      </a:r>
                      <a:endParaRPr lang="en-US" sz="1400" dirty="0"/>
                    </a:p>
                  </a:txBody>
                  <a:tcPr/>
                </a:tc>
                <a:extLst>
                  <a:ext uri="{0D108BD9-81ED-4DB2-BD59-A6C34878D82A}">
                    <a16:rowId xmlns:a16="http://schemas.microsoft.com/office/drawing/2014/main" val="3765020850"/>
                  </a:ext>
                </a:extLst>
              </a:tr>
              <a:tr h="613833">
                <a:tc>
                  <a:txBody>
                    <a:bodyPr/>
                    <a:lstStyle/>
                    <a:p>
                      <a:r>
                        <a:rPr lang="en-US" sz="1400" dirty="0" smtClean="0"/>
                        <a:t>BWCs increase officer safety</a:t>
                      </a:r>
                      <a:endParaRPr lang="en-US" sz="1400" dirty="0"/>
                    </a:p>
                  </a:txBody>
                  <a:tcPr/>
                </a:tc>
                <a:tc>
                  <a:txBody>
                    <a:bodyPr/>
                    <a:lstStyle/>
                    <a:p>
                      <a:pPr algn="ctr"/>
                      <a:r>
                        <a:rPr lang="en-US" sz="1400" dirty="0" smtClean="0"/>
                        <a:t>13.9%</a:t>
                      </a:r>
                      <a:endParaRPr lang="en-US" sz="1400" dirty="0"/>
                    </a:p>
                  </a:txBody>
                  <a:tcPr/>
                </a:tc>
                <a:tc>
                  <a:txBody>
                    <a:bodyPr/>
                    <a:lstStyle/>
                    <a:p>
                      <a:pPr algn="ctr"/>
                      <a:r>
                        <a:rPr lang="en-US" sz="1400" dirty="0" smtClean="0"/>
                        <a:t>5.92%</a:t>
                      </a:r>
                      <a:endParaRPr lang="en-US" sz="1400" dirty="0"/>
                    </a:p>
                  </a:txBody>
                  <a:tcPr/>
                </a:tc>
                <a:tc>
                  <a:txBody>
                    <a:bodyPr/>
                    <a:lstStyle/>
                    <a:p>
                      <a:pPr algn="ctr"/>
                      <a:r>
                        <a:rPr lang="en-US" sz="1400" dirty="0" smtClean="0"/>
                        <a:t>12.76%</a:t>
                      </a:r>
                      <a:endParaRPr lang="en-US" sz="1400" dirty="0"/>
                    </a:p>
                  </a:txBody>
                  <a:tcPr/>
                </a:tc>
                <a:tc>
                  <a:txBody>
                    <a:bodyPr/>
                    <a:lstStyle/>
                    <a:p>
                      <a:pPr algn="ctr"/>
                      <a:r>
                        <a:rPr lang="en-US" sz="1400" dirty="0" smtClean="0"/>
                        <a:t>23.23%</a:t>
                      </a:r>
                      <a:endParaRPr lang="en-US" sz="1400" dirty="0"/>
                    </a:p>
                  </a:txBody>
                  <a:tcPr/>
                </a:tc>
                <a:tc>
                  <a:txBody>
                    <a:bodyPr/>
                    <a:lstStyle/>
                    <a:p>
                      <a:pPr algn="ctr"/>
                      <a:r>
                        <a:rPr lang="en-US" sz="1400" dirty="0" smtClean="0"/>
                        <a:t>16.86%</a:t>
                      </a:r>
                      <a:endParaRPr lang="en-US" sz="1400" dirty="0"/>
                    </a:p>
                  </a:txBody>
                  <a:tcPr/>
                </a:tc>
                <a:tc>
                  <a:txBody>
                    <a:bodyPr/>
                    <a:lstStyle/>
                    <a:p>
                      <a:pPr algn="ctr"/>
                      <a:r>
                        <a:rPr lang="en-US" sz="1400" dirty="0" smtClean="0"/>
                        <a:t>27.33%</a:t>
                      </a:r>
                      <a:endParaRPr lang="en-US" sz="1400" dirty="0"/>
                    </a:p>
                  </a:txBody>
                  <a:tcPr/>
                </a:tc>
                <a:extLst>
                  <a:ext uri="{0D108BD9-81ED-4DB2-BD59-A6C34878D82A}">
                    <a16:rowId xmlns:a16="http://schemas.microsoft.com/office/drawing/2014/main" val="338052407"/>
                  </a:ext>
                </a:extLst>
              </a:tr>
              <a:tr h="613833">
                <a:tc>
                  <a:txBody>
                    <a:bodyPr/>
                    <a:lstStyle/>
                    <a:p>
                      <a:r>
                        <a:rPr lang="en-US" sz="1400" dirty="0" smtClean="0"/>
                        <a:t>All patrol officers should wear</a:t>
                      </a:r>
                      <a:endParaRPr lang="en-US" sz="1400" dirty="0"/>
                    </a:p>
                  </a:txBody>
                  <a:tcPr/>
                </a:tc>
                <a:tc>
                  <a:txBody>
                    <a:bodyPr/>
                    <a:lstStyle/>
                    <a:p>
                      <a:pPr algn="ctr"/>
                      <a:r>
                        <a:rPr lang="en-US" sz="1400" dirty="0" smtClean="0"/>
                        <a:t>12.41%</a:t>
                      </a:r>
                      <a:endParaRPr lang="en-US" sz="1400" dirty="0"/>
                    </a:p>
                  </a:txBody>
                  <a:tcPr/>
                </a:tc>
                <a:tc>
                  <a:txBody>
                    <a:bodyPr/>
                    <a:lstStyle/>
                    <a:p>
                      <a:pPr algn="ctr"/>
                      <a:r>
                        <a:rPr lang="en-US" sz="1400" dirty="0" smtClean="0"/>
                        <a:t>5.52%</a:t>
                      </a:r>
                      <a:endParaRPr lang="en-US" sz="1400" dirty="0"/>
                    </a:p>
                  </a:txBody>
                  <a:tcPr/>
                </a:tc>
                <a:tc>
                  <a:txBody>
                    <a:bodyPr/>
                    <a:lstStyle/>
                    <a:p>
                      <a:pPr algn="ctr"/>
                      <a:r>
                        <a:rPr lang="en-US" sz="1400" dirty="0" smtClean="0"/>
                        <a:t>14.25%</a:t>
                      </a:r>
                      <a:endParaRPr lang="en-US" sz="1400" dirty="0"/>
                    </a:p>
                  </a:txBody>
                  <a:tcPr/>
                </a:tc>
                <a:tc>
                  <a:txBody>
                    <a:bodyPr/>
                    <a:lstStyle/>
                    <a:p>
                      <a:pPr algn="ctr"/>
                      <a:r>
                        <a:rPr lang="en-US" sz="1400" dirty="0" smtClean="0"/>
                        <a:t>22.07%</a:t>
                      </a:r>
                      <a:endParaRPr lang="en-US" sz="1400" dirty="0"/>
                    </a:p>
                  </a:txBody>
                  <a:tcPr/>
                </a:tc>
                <a:tc>
                  <a:txBody>
                    <a:bodyPr/>
                    <a:lstStyle/>
                    <a:p>
                      <a:pPr algn="ctr"/>
                      <a:r>
                        <a:rPr lang="en-US" sz="1400" dirty="0" smtClean="0"/>
                        <a:t>16.55%</a:t>
                      </a:r>
                      <a:endParaRPr lang="en-US" sz="1400" dirty="0"/>
                    </a:p>
                  </a:txBody>
                  <a:tcPr/>
                </a:tc>
                <a:tc>
                  <a:txBody>
                    <a:bodyPr/>
                    <a:lstStyle/>
                    <a:p>
                      <a:pPr algn="ctr"/>
                      <a:r>
                        <a:rPr lang="en-US" sz="1400" dirty="0" smtClean="0"/>
                        <a:t>29.2%</a:t>
                      </a:r>
                      <a:endParaRPr lang="en-US" sz="1400" dirty="0"/>
                    </a:p>
                  </a:txBody>
                  <a:tcPr/>
                </a:tc>
                <a:extLst>
                  <a:ext uri="{0D108BD9-81ED-4DB2-BD59-A6C34878D82A}">
                    <a16:rowId xmlns:a16="http://schemas.microsoft.com/office/drawing/2014/main" val="1135118327"/>
                  </a:ext>
                </a:extLst>
              </a:tr>
              <a:tr h="613833">
                <a:tc>
                  <a:txBody>
                    <a:bodyPr/>
                    <a:lstStyle/>
                    <a:p>
                      <a:r>
                        <a:rPr lang="en-US" sz="1400" dirty="0" smtClean="0"/>
                        <a:t>Specialized units should wear</a:t>
                      </a:r>
                    </a:p>
                  </a:txBody>
                  <a:tcPr/>
                </a:tc>
                <a:tc>
                  <a:txBody>
                    <a:bodyPr/>
                    <a:lstStyle/>
                    <a:p>
                      <a:pPr algn="ctr"/>
                      <a:r>
                        <a:rPr lang="en-US" sz="1400" dirty="0" smtClean="0"/>
                        <a:t>24.49%</a:t>
                      </a:r>
                      <a:endParaRPr lang="en-US" sz="1400" dirty="0"/>
                    </a:p>
                  </a:txBody>
                  <a:tcPr/>
                </a:tc>
                <a:tc>
                  <a:txBody>
                    <a:bodyPr/>
                    <a:lstStyle/>
                    <a:p>
                      <a:pPr algn="ctr"/>
                      <a:r>
                        <a:rPr lang="en-US" sz="1400" dirty="0" smtClean="0"/>
                        <a:t>9.15%</a:t>
                      </a:r>
                      <a:endParaRPr lang="en-US" sz="1400" dirty="0"/>
                    </a:p>
                  </a:txBody>
                  <a:tcPr/>
                </a:tc>
                <a:tc>
                  <a:txBody>
                    <a:bodyPr/>
                    <a:lstStyle/>
                    <a:p>
                      <a:pPr algn="ctr"/>
                      <a:r>
                        <a:rPr lang="en-US" sz="1400" dirty="0" smtClean="0"/>
                        <a:t>14.42%</a:t>
                      </a:r>
                      <a:endParaRPr lang="en-US" sz="1400" dirty="0"/>
                    </a:p>
                  </a:txBody>
                  <a:tcPr/>
                </a:tc>
                <a:tc>
                  <a:txBody>
                    <a:bodyPr/>
                    <a:lstStyle/>
                    <a:p>
                      <a:pPr algn="ctr"/>
                      <a:r>
                        <a:rPr lang="en-US" sz="1400" dirty="0" smtClean="0"/>
                        <a:t>18.08%</a:t>
                      </a:r>
                      <a:endParaRPr lang="en-US" sz="1400" dirty="0"/>
                    </a:p>
                  </a:txBody>
                  <a:tcPr/>
                </a:tc>
                <a:tc>
                  <a:txBody>
                    <a:bodyPr/>
                    <a:lstStyle/>
                    <a:p>
                      <a:pPr algn="ctr"/>
                      <a:r>
                        <a:rPr lang="en-US" sz="1400" dirty="0" smtClean="0"/>
                        <a:t>10.98%</a:t>
                      </a:r>
                      <a:endParaRPr lang="en-US" sz="1400" dirty="0"/>
                    </a:p>
                  </a:txBody>
                  <a:tcPr/>
                </a:tc>
                <a:tc>
                  <a:txBody>
                    <a:bodyPr/>
                    <a:lstStyle/>
                    <a:p>
                      <a:pPr algn="ctr"/>
                      <a:r>
                        <a:rPr lang="en-US" sz="1400" dirty="0" smtClean="0"/>
                        <a:t>22.88%</a:t>
                      </a:r>
                      <a:endParaRPr lang="en-US" sz="1400" dirty="0"/>
                    </a:p>
                  </a:txBody>
                  <a:tcPr/>
                </a:tc>
                <a:extLst>
                  <a:ext uri="{0D108BD9-81ED-4DB2-BD59-A6C34878D82A}">
                    <a16:rowId xmlns:a16="http://schemas.microsoft.com/office/drawing/2014/main" val="1821190929"/>
                  </a:ext>
                </a:extLst>
              </a:tr>
              <a:tr h="613833">
                <a:tc>
                  <a:txBody>
                    <a:bodyPr/>
                    <a:lstStyle/>
                    <a:p>
                      <a:r>
                        <a:rPr lang="en-US" sz="1400" dirty="0" smtClean="0"/>
                        <a:t>Advantages outweigh disadvantages</a:t>
                      </a:r>
                      <a:endParaRPr lang="en-US" sz="1400" dirty="0"/>
                    </a:p>
                  </a:txBody>
                  <a:tcPr/>
                </a:tc>
                <a:tc>
                  <a:txBody>
                    <a:bodyPr/>
                    <a:lstStyle/>
                    <a:p>
                      <a:pPr algn="ctr"/>
                      <a:r>
                        <a:rPr lang="en-US" sz="1400" dirty="0" smtClean="0"/>
                        <a:t>11.03%</a:t>
                      </a:r>
                      <a:endParaRPr lang="en-US" sz="1400" dirty="0"/>
                    </a:p>
                  </a:txBody>
                  <a:tcPr/>
                </a:tc>
                <a:tc>
                  <a:txBody>
                    <a:bodyPr/>
                    <a:lstStyle/>
                    <a:p>
                      <a:pPr algn="ctr"/>
                      <a:r>
                        <a:rPr lang="en-US" sz="1400" dirty="0" smtClean="0"/>
                        <a:t>4.6%</a:t>
                      </a:r>
                      <a:endParaRPr lang="en-US" sz="1400" dirty="0"/>
                    </a:p>
                  </a:txBody>
                  <a:tcPr/>
                </a:tc>
                <a:tc>
                  <a:txBody>
                    <a:bodyPr/>
                    <a:lstStyle/>
                    <a:p>
                      <a:pPr algn="ctr"/>
                      <a:r>
                        <a:rPr lang="en-US" sz="1400" dirty="0" smtClean="0"/>
                        <a:t>16.32%</a:t>
                      </a:r>
                      <a:endParaRPr lang="en-US" sz="1400" dirty="0"/>
                    </a:p>
                  </a:txBody>
                  <a:tcPr/>
                </a:tc>
                <a:tc>
                  <a:txBody>
                    <a:bodyPr/>
                    <a:lstStyle/>
                    <a:p>
                      <a:pPr algn="ctr"/>
                      <a:r>
                        <a:rPr lang="en-US" sz="1400" dirty="0" smtClean="0"/>
                        <a:t>29.89%</a:t>
                      </a:r>
                      <a:endParaRPr lang="en-US" sz="1400" dirty="0"/>
                    </a:p>
                  </a:txBody>
                  <a:tcPr/>
                </a:tc>
                <a:tc>
                  <a:txBody>
                    <a:bodyPr/>
                    <a:lstStyle/>
                    <a:p>
                      <a:pPr algn="ctr"/>
                      <a:r>
                        <a:rPr lang="en-US" sz="1400" dirty="0" smtClean="0"/>
                        <a:t>17.47%</a:t>
                      </a:r>
                      <a:endParaRPr lang="en-US" sz="1400" dirty="0"/>
                    </a:p>
                  </a:txBody>
                  <a:tcPr/>
                </a:tc>
                <a:tc>
                  <a:txBody>
                    <a:bodyPr/>
                    <a:lstStyle/>
                    <a:p>
                      <a:pPr algn="ctr"/>
                      <a:r>
                        <a:rPr lang="en-US" sz="1400" dirty="0" smtClean="0"/>
                        <a:t>20.69%</a:t>
                      </a:r>
                      <a:endParaRPr lang="en-US" sz="1400" dirty="0"/>
                    </a:p>
                  </a:txBody>
                  <a:tcPr/>
                </a:tc>
                <a:extLst>
                  <a:ext uri="{0D108BD9-81ED-4DB2-BD59-A6C34878D82A}">
                    <a16:rowId xmlns:a16="http://schemas.microsoft.com/office/drawing/2014/main" val="1020561587"/>
                  </a:ext>
                </a:extLst>
              </a:tr>
            </a:tbl>
          </a:graphicData>
        </a:graphic>
      </p:graphicFrame>
      <p:sp>
        <p:nvSpPr>
          <p:cNvPr id="5"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Frequency Tables</a:t>
            </a:r>
            <a:endParaRPr lang="en-US" sz="2500" dirty="0"/>
          </a:p>
        </p:txBody>
      </p:sp>
    </p:spTree>
    <p:extLst>
      <p:ext uri="{BB962C8B-B14F-4D97-AF65-F5344CB8AC3E}">
        <p14:creationId xmlns:p14="http://schemas.microsoft.com/office/powerpoint/2010/main" val="937352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Independent variables</a:t>
            </a:r>
          </a:p>
          <a:p>
            <a:pPr lvl="1"/>
            <a:r>
              <a:rPr lang="en-US" sz="1600" dirty="0" smtClean="0"/>
              <a:t>Experience</a:t>
            </a:r>
          </a:p>
          <a:p>
            <a:pPr lvl="2"/>
            <a:r>
              <a:rPr lang="en-US" sz="1600" dirty="0" smtClean="0"/>
              <a:t>Less than 5 years, 5 years or more</a:t>
            </a:r>
          </a:p>
          <a:p>
            <a:pPr lvl="1"/>
            <a:r>
              <a:rPr lang="en-US" sz="1600" dirty="0" smtClean="0"/>
              <a:t>Race</a:t>
            </a:r>
          </a:p>
          <a:p>
            <a:pPr lvl="2"/>
            <a:r>
              <a:rPr lang="en-US" sz="1600" dirty="0" smtClean="0"/>
              <a:t>Black, White, Hispanic</a:t>
            </a:r>
          </a:p>
          <a:p>
            <a:pPr lvl="1"/>
            <a:r>
              <a:rPr lang="en-US" sz="1600" dirty="0" smtClean="0"/>
              <a:t>Gender</a:t>
            </a:r>
          </a:p>
          <a:p>
            <a:pPr lvl="2"/>
            <a:r>
              <a:rPr lang="en-US" sz="1600" dirty="0" smtClean="0"/>
              <a:t>Male, female</a:t>
            </a:r>
          </a:p>
          <a:p>
            <a:pPr lvl="1"/>
            <a:r>
              <a:rPr lang="en-US" sz="1600" dirty="0" smtClean="0"/>
              <a:t>Age</a:t>
            </a:r>
          </a:p>
          <a:p>
            <a:pPr lvl="2"/>
            <a:r>
              <a:rPr lang="en-US" sz="1600" dirty="0" smtClean="0"/>
              <a:t>18-25, 26-35, 36-45, 46+</a:t>
            </a:r>
          </a:p>
          <a:p>
            <a:pPr lvl="1"/>
            <a:r>
              <a:rPr lang="en-US" sz="1600" dirty="0" smtClean="0"/>
              <a:t>Residency</a:t>
            </a:r>
          </a:p>
          <a:p>
            <a:pPr lvl="2"/>
            <a:r>
              <a:rPr lang="en-US" sz="1600" dirty="0" smtClean="0"/>
              <a:t>Lives in Newark, doesn’t live in Newark</a:t>
            </a:r>
          </a:p>
          <a:p>
            <a:pPr lvl="2"/>
            <a:endParaRPr lang="en-US" sz="1800" dirty="0"/>
          </a:p>
          <a:p>
            <a:r>
              <a:rPr lang="en-US" sz="1800" dirty="0" smtClean="0"/>
              <a:t>Dependent variables reclassified to binary variables: agree/disagree</a:t>
            </a:r>
          </a:p>
          <a:p>
            <a:endParaRPr lang="en-US" sz="1800" dirty="0" smtClean="0"/>
          </a:p>
          <a:p>
            <a:r>
              <a:rPr lang="en-US" sz="1800" dirty="0" smtClean="0"/>
              <a:t>Odds ratios calculated to facilitate the interpretation of results</a:t>
            </a:r>
          </a:p>
          <a:p>
            <a:pPr lvl="2"/>
            <a:endParaRPr lang="en-US" dirty="0"/>
          </a:p>
        </p:txBody>
      </p:sp>
      <p:sp>
        <p:nvSpPr>
          <p:cNvPr id="4"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Logistic Regression</a:t>
            </a:r>
            <a:endParaRPr lang="en-US" sz="2500" dirty="0"/>
          </a:p>
        </p:txBody>
      </p:sp>
    </p:spTree>
    <p:extLst>
      <p:ext uri="{BB962C8B-B14F-4D97-AF65-F5344CB8AC3E}">
        <p14:creationId xmlns:p14="http://schemas.microsoft.com/office/powerpoint/2010/main" val="214433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Officer Safety</a:t>
            </a:r>
            <a:endParaRPr lang="en-US" sz="2500" dirty="0"/>
          </a:p>
        </p:txBody>
      </p:sp>
      <p:sp>
        <p:nvSpPr>
          <p:cNvPr id="9" name="Rectangle 8"/>
          <p:cNvSpPr/>
          <p:nvPr/>
        </p:nvSpPr>
        <p:spPr>
          <a:xfrm>
            <a:off x="0" y="1526706"/>
            <a:ext cx="9144000" cy="3313215"/>
          </a:xfrm>
          <a:prstGeom prst="rect">
            <a:avLst/>
          </a:prstGeom>
        </p:spPr>
        <p:txBody>
          <a:bodyPr wrap="square">
            <a:spAutoFit/>
          </a:bodyPr>
          <a:lstStyle/>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p>
          <a:p>
            <a:pPr marL="0" marR="0">
              <a:lnSpc>
                <a:spcPct val="115000"/>
              </a:lnSpc>
              <a:spcBef>
                <a:spcPts val="0"/>
              </a:spcBef>
              <a:spcAft>
                <a:spcPts val="0"/>
              </a:spcAft>
            </a:pPr>
            <a:r>
              <a:rPr lang="en-US" sz="1400" dirty="0" err="1">
                <a:latin typeface="Courier New" panose="02070309020205020404" pitchFamily="49" charset="0"/>
                <a:ea typeface="Calibri" panose="020F0502020204030204" pitchFamily="34" charset="0"/>
                <a:cs typeface="Courier New" panose="02070309020205020404" pitchFamily="49" charset="0"/>
              </a:rPr>
              <a:t>BIIncreasOffSafe</a:t>
            </a:r>
            <a:r>
              <a:rPr lang="en-US" sz="1400" dirty="0">
                <a:latin typeface="Courier New" panose="02070309020205020404" pitchFamily="49" charset="0"/>
                <a:ea typeface="Calibri" panose="020F0502020204030204" pitchFamily="34" charset="0"/>
                <a:cs typeface="Courier New" panose="02070309020205020404" pitchFamily="49" charset="0"/>
              </a:rPr>
              <a:t> | Odds Ratio   Std. Err.      z    P&gt;|z|     [95% Conf. Interval]</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LessThan5Years |    2.91783     1.3803     2.26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0.024</a:t>
            </a:r>
            <a:r>
              <a:rPr lang="en-US" sz="1400" dirty="0">
                <a:latin typeface="Courier New" panose="02070309020205020404" pitchFamily="49" charset="0"/>
                <a:ea typeface="Calibri" panose="020F0502020204030204" pitchFamily="34" charset="0"/>
                <a:cs typeface="Courier New" panose="02070309020205020404" pitchFamily="49" charset="0"/>
              </a:rPr>
              <a:t>     1.154498    7.374401</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Hispanic |   2.221071   .6202862     2.86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0.004</a:t>
            </a:r>
            <a:r>
              <a:rPr lang="en-US" sz="1400" dirty="0">
                <a:latin typeface="Courier New" panose="02070309020205020404" pitchFamily="49" charset="0"/>
                <a:ea typeface="Calibri" panose="020F0502020204030204" pitchFamily="34" charset="0"/>
                <a:cs typeface="Courier New" panose="02070309020205020404" pitchFamily="49" charset="0"/>
              </a:rPr>
              <a:t>     1.284827    3.839551</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Black |   1.600274   .4935919     1.52   0.127     .8742751    2.929144</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Male |   .3219599    .118539    -3.08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0.002</a:t>
            </a:r>
            <a:r>
              <a:rPr lang="en-US" sz="1400" dirty="0">
                <a:latin typeface="Courier New" panose="02070309020205020404" pitchFamily="49" charset="0"/>
                <a:ea typeface="Calibri" panose="020F0502020204030204" pitchFamily="34" charset="0"/>
                <a:cs typeface="Courier New" panose="02070309020205020404" pitchFamily="49" charset="0"/>
              </a:rPr>
              <a:t>     .1564614    .6625163</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Age26to35 |   1.006333   .2844007     0.02   0.982     .5783395    1.751058</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Age36to45 |   1.406488   .7688444     0.62   0.533     .4817639    4.106179</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Age46Plus |   3.786195   2.154143     2.34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0.019</a:t>
            </a:r>
            <a:r>
              <a:rPr lang="en-US" sz="1400" dirty="0">
                <a:latin typeface="Courier New" panose="02070309020205020404" pitchFamily="49" charset="0"/>
                <a:ea typeface="Calibri" panose="020F0502020204030204" pitchFamily="34" charset="0"/>
                <a:cs typeface="Courier New" panose="02070309020205020404" pitchFamily="49" charset="0"/>
              </a:rPr>
              <a:t>     1.241408    11.54759</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t>
            </a:r>
            <a:r>
              <a:rPr lang="en-US" sz="1400" dirty="0" err="1">
                <a:latin typeface="Courier New" panose="02070309020205020404" pitchFamily="49" charset="0"/>
                <a:ea typeface="Calibri" panose="020F0502020204030204" pitchFamily="34" charset="0"/>
                <a:cs typeface="Courier New" panose="02070309020205020404" pitchFamily="49" charset="0"/>
              </a:rPr>
              <a:t>LivesinNewark</a:t>
            </a:r>
            <a:r>
              <a:rPr lang="en-US" sz="1400" dirty="0">
                <a:latin typeface="Courier New" panose="02070309020205020404" pitchFamily="49" charset="0"/>
                <a:ea typeface="Calibri" panose="020F0502020204030204" pitchFamily="34" charset="0"/>
                <a:cs typeface="Courier New" panose="02070309020205020404" pitchFamily="49" charset="0"/>
              </a:rPr>
              <a:t> |   .9589723   .2565619    -0.16   0.876     .5676452    1.620075</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_cons |   1.260959   .7812774     0.37   0.708     .3743737    4.247142</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endParaRPr lang="en-US" sz="14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10" name="TextBox 9"/>
          <p:cNvSpPr txBox="1"/>
          <p:nvPr/>
        </p:nvSpPr>
        <p:spPr>
          <a:xfrm>
            <a:off x="130628" y="5167085"/>
            <a:ext cx="8882743"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Less experience, more likely to believe BWCs increase officer safety</a:t>
            </a:r>
          </a:p>
          <a:p>
            <a:pPr marL="342900" indent="-342900">
              <a:buFont typeface="Arial" panose="020B0604020202020204" pitchFamily="34" charset="0"/>
              <a:buChar char="•"/>
            </a:pPr>
            <a:r>
              <a:rPr lang="en-US" sz="1800" dirty="0" smtClean="0"/>
              <a:t>Hispanic officers more likely to believe increase officer safety</a:t>
            </a:r>
          </a:p>
          <a:p>
            <a:pPr marL="342900" indent="-342900">
              <a:buFont typeface="Arial" panose="020B0604020202020204" pitchFamily="34" charset="0"/>
              <a:buChar char="•"/>
            </a:pPr>
            <a:r>
              <a:rPr lang="en-US" sz="1800" dirty="0" smtClean="0"/>
              <a:t>Males less likely to believe BWCs will increase officer safety</a:t>
            </a:r>
            <a:endParaRPr lang="en-US" sz="1800" dirty="0"/>
          </a:p>
        </p:txBody>
      </p:sp>
    </p:spTree>
    <p:extLst>
      <p:ext uri="{BB962C8B-B14F-4D97-AF65-F5344CB8AC3E}">
        <p14:creationId xmlns:p14="http://schemas.microsoft.com/office/powerpoint/2010/main" val="211958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41867"/>
            <a:ext cx="9143999" cy="3313215"/>
          </a:xfrm>
          <a:prstGeom prst="rect">
            <a:avLst/>
          </a:prstGeom>
        </p:spPr>
        <p:txBody>
          <a:bodyPr wrap="square">
            <a:spAutoFit/>
          </a:bodyPr>
          <a:lstStyle/>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p>
          <a:p>
            <a:pPr marL="0" marR="0">
              <a:lnSpc>
                <a:spcPct val="115000"/>
              </a:lnSpc>
              <a:spcBef>
                <a:spcPts val="0"/>
              </a:spcBef>
              <a:spcAft>
                <a:spcPts val="0"/>
              </a:spcAft>
            </a:pPr>
            <a:r>
              <a:rPr lang="en-US" sz="1400" dirty="0" err="1">
                <a:latin typeface="Courier New" panose="02070309020205020404" pitchFamily="49" charset="0"/>
                <a:ea typeface="Calibri" panose="020F0502020204030204" pitchFamily="34" charset="0"/>
                <a:cs typeface="Courier New" panose="02070309020205020404" pitchFamily="49" charset="0"/>
              </a:rPr>
              <a:t>BIAllFootPublic</a:t>
            </a:r>
            <a:r>
              <a:rPr lang="en-US" sz="1400" dirty="0">
                <a:latin typeface="Courier New" panose="02070309020205020404" pitchFamily="49" charset="0"/>
                <a:ea typeface="Calibri" panose="020F0502020204030204" pitchFamily="34" charset="0"/>
                <a:cs typeface="Courier New" panose="02070309020205020404" pitchFamily="49" charset="0"/>
              </a:rPr>
              <a:t> | Odds Ratio   Std. Err.      z    P&gt;|z|     [95% Conf. Interval]</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LessThan5Years |   .9196808   .4348181    -0.18   0.859     .3640789    2.323158</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Hispanic |   1.908867   .5757013     2.14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0.032</a:t>
            </a:r>
            <a:r>
              <a:rPr lang="en-US" sz="1400" dirty="0">
                <a:latin typeface="Courier New" panose="02070309020205020404" pitchFamily="49" charset="0"/>
                <a:ea typeface="Calibri" panose="020F0502020204030204" pitchFamily="34" charset="0"/>
                <a:cs typeface="Courier New" panose="02070309020205020404" pitchFamily="49" charset="0"/>
              </a:rPr>
              <a:t>     1.056962    3.447405</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Black |    1.97432   .6500517     2.07   </a:t>
            </a:r>
            <a:r>
              <a:rPr lang="en-US" sz="1400" dirty="0">
                <a:highlight>
                  <a:srgbClr val="FFFF00"/>
                </a:highlight>
                <a:latin typeface="Courier New" panose="02070309020205020404" pitchFamily="49" charset="0"/>
                <a:ea typeface="Calibri" panose="020F0502020204030204" pitchFamily="34" charset="0"/>
                <a:cs typeface="Courier New" panose="02070309020205020404" pitchFamily="49" charset="0"/>
              </a:rPr>
              <a:t>0.039</a:t>
            </a:r>
            <a:r>
              <a:rPr lang="en-US" sz="1400" dirty="0">
                <a:latin typeface="Courier New" panose="02070309020205020404" pitchFamily="49" charset="0"/>
                <a:ea typeface="Calibri" panose="020F0502020204030204" pitchFamily="34" charset="0"/>
                <a:cs typeface="Courier New" panose="02070309020205020404" pitchFamily="49" charset="0"/>
              </a:rPr>
              <a:t>     1.035515    3.764251</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Male |    1.80706   .5659187     1.89   0.059     .9781396    3.338444</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Age26to35 |   .7968205   .2166623    -0.84   0.404     .4676399    1.357718</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Age36to45 |   .5048614   .2838799    -1.22   0.224     .1677057    1.519835</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Age46Plus |   1.679859   .9215049     0.95   0.344     .5732406     4.92276</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a:t>
            </a:r>
            <a:r>
              <a:rPr lang="en-US" sz="1400" dirty="0" err="1">
                <a:latin typeface="Courier New" panose="02070309020205020404" pitchFamily="49" charset="0"/>
                <a:ea typeface="Calibri" panose="020F0502020204030204" pitchFamily="34" charset="0"/>
                <a:cs typeface="Courier New" panose="02070309020205020404" pitchFamily="49" charset="0"/>
              </a:rPr>
              <a:t>LivesinNewark</a:t>
            </a:r>
            <a:r>
              <a:rPr lang="en-US" sz="1400" dirty="0">
                <a:latin typeface="Courier New" panose="02070309020205020404" pitchFamily="49" charset="0"/>
                <a:ea typeface="Calibri" panose="020F0502020204030204" pitchFamily="34" charset="0"/>
                <a:cs typeface="Courier New" panose="02070309020205020404" pitchFamily="49" charset="0"/>
              </a:rPr>
              <a:t> |    1.16962   .3083818     0.59   0.552     .6976167    1.960976</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          _cons |   .2012696   .1272894    -2.53   0.011     .0582708     .695193</a:t>
            </a: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Courier New" panose="02070309020205020404" pitchFamily="49" charset="0"/>
              </a:rPr>
              <a:t>---------------------------------------------------------------------------------</a:t>
            </a:r>
            <a:endParaRPr lang="en-US" sz="14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6" name="Title 1">
            <a:extLst>
              <a:ext uri="{FF2B5EF4-FFF2-40B4-BE49-F238E27FC236}">
                <a16:creationId xmlns:a16="http://schemas.microsoft.com/office/drawing/2014/main" id="{CD617E6C-EA42-4069-88AF-0E82D0C16AE9}"/>
              </a:ext>
            </a:extLst>
          </p:cNvPr>
          <p:cNvSpPr>
            <a:spLocks noGrp="1"/>
          </p:cNvSpPr>
          <p:nvPr>
            <p:ph type="title"/>
          </p:nvPr>
        </p:nvSpPr>
        <p:spPr>
          <a:xfrm>
            <a:off x="457200" y="609600"/>
            <a:ext cx="8229600" cy="808038"/>
          </a:xfrm>
        </p:spPr>
        <p:txBody>
          <a:bodyPr/>
          <a:lstStyle/>
          <a:p>
            <a:pPr algn="ctr"/>
            <a:r>
              <a:rPr lang="en-US" sz="2500" u="sng" dirty="0" smtClean="0"/>
              <a:t>Make All Footage Public</a:t>
            </a:r>
            <a:endParaRPr lang="en-US" sz="2500" dirty="0"/>
          </a:p>
        </p:txBody>
      </p:sp>
      <p:sp>
        <p:nvSpPr>
          <p:cNvPr id="7" name="TextBox 6"/>
          <p:cNvSpPr txBox="1"/>
          <p:nvPr/>
        </p:nvSpPr>
        <p:spPr>
          <a:xfrm>
            <a:off x="130628" y="5167085"/>
            <a:ext cx="8882743" cy="646331"/>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Hispanic and Black officers are more likely to believe that all BWC footage should be made public compared to White officers.</a:t>
            </a:r>
            <a:endParaRPr lang="en-US" sz="1800" dirty="0"/>
          </a:p>
        </p:txBody>
      </p:sp>
    </p:spTree>
    <p:extLst>
      <p:ext uri="{BB962C8B-B14F-4D97-AF65-F5344CB8AC3E}">
        <p14:creationId xmlns:p14="http://schemas.microsoft.com/office/powerpoint/2010/main" val="15241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741715"/>
            <a:ext cx="9143999" cy="3313215"/>
          </a:xfrm>
          <a:prstGeom prst="rect">
            <a:avLst/>
          </a:prstGeom>
        </p:spPr>
        <p:txBody>
          <a:bodyPr wrap="square">
            <a:spAutoFit/>
          </a:bodyPr>
          <a:lstStyle/>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err="1">
                <a:latin typeface="Courier New" panose="02070309020205020404" pitchFamily="49" charset="0"/>
                <a:ea typeface="Calibri" panose="020F0502020204030204" pitchFamily="34" charset="0"/>
                <a:cs typeface="Times New Roman" panose="02020603050405020304" pitchFamily="18" charset="0"/>
              </a:rPr>
              <a:t>BILessProactive</a:t>
            </a:r>
            <a:r>
              <a:rPr lang="en-US" sz="1400" dirty="0">
                <a:latin typeface="Courier New" panose="02070309020205020404" pitchFamily="49" charset="0"/>
                <a:ea typeface="Calibri" panose="020F0502020204030204" pitchFamily="34" charset="0"/>
                <a:cs typeface="Times New Roman" panose="02020603050405020304" pitchFamily="18" charset="0"/>
              </a:rPr>
              <a:t> | Odds Ratio   Std. Err.      z    P&gt;|z|     [95% Conf. Interval]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LessThan5Years |   .3443415   .1621895    -2.26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0.024</a:t>
            </a:r>
            <a:r>
              <a:rPr lang="en-US" sz="1400" dirty="0">
                <a:latin typeface="Courier New" panose="02070309020205020404" pitchFamily="49" charset="0"/>
                <a:ea typeface="Calibri" panose="020F0502020204030204" pitchFamily="34" charset="0"/>
                <a:cs typeface="Times New Roman" panose="02020603050405020304" pitchFamily="18" charset="0"/>
              </a:rPr>
              <a:t>     .1367924    .8667958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Hispanic |   .5907377   .1667232    -1.87   0.062     .3397512    1.027137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Black |   .9204649   .2877076    -0.27   0.791     .4988261    1.698499</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Male |   2.131734   .6530117     2.47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0.013</a:t>
            </a:r>
            <a:r>
              <a:rPr lang="en-US" sz="1400" dirty="0">
                <a:latin typeface="Courier New" panose="02070309020205020404" pitchFamily="49" charset="0"/>
                <a:ea typeface="Calibri" panose="020F0502020204030204" pitchFamily="34" charset="0"/>
                <a:cs typeface="Times New Roman" panose="02020603050405020304" pitchFamily="18" charset="0"/>
              </a:rPr>
              <a:t>      1.16946    3.885802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Age26to35 |   1.305657    .359811     0.97   0.333     .7607748    2.240794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Age36to45 |    .853361   .4685561    -0.29   0.773     .2909125    2.503244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Age46Plus |   .8592131   .4813487    -0.27   0.787     .2865764    2.576092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dirty="0" err="1">
                <a:latin typeface="Courier New" panose="02070309020205020404" pitchFamily="49" charset="0"/>
                <a:ea typeface="Calibri" panose="020F0502020204030204" pitchFamily="34" charset="0"/>
                <a:cs typeface="Times New Roman" panose="02020603050405020304" pitchFamily="18" charset="0"/>
              </a:rPr>
              <a:t>LivesinNewark</a:t>
            </a:r>
            <a:r>
              <a:rPr lang="en-US" sz="1400" dirty="0">
                <a:latin typeface="Courier New" panose="02070309020205020404" pitchFamily="49" charset="0"/>
                <a:ea typeface="Calibri" panose="020F0502020204030204" pitchFamily="34" charset="0"/>
                <a:cs typeface="Times New Roman" panose="02020603050405020304" pitchFamily="18" charset="0"/>
              </a:rPr>
              <a:t> |   .5833999   .1472603    -2.13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0.033</a:t>
            </a:r>
            <a:r>
              <a:rPr lang="en-US" sz="1400" dirty="0">
                <a:latin typeface="Courier New" panose="02070309020205020404" pitchFamily="49" charset="0"/>
                <a:ea typeface="Calibri" panose="020F0502020204030204" pitchFamily="34" charset="0"/>
                <a:cs typeface="Times New Roman" panose="02020603050405020304" pitchFamily="18" charset="0"/>
              </a:rPr>
              <a:t>       .35572    .9568072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_cons |   1.515394   .9366729     0.67   0.501     .4512251    5.089295</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D617E6C-EA42-4069-88AF-0E82D0C16AE9}"/>
              </a:ext>
            </a:extLst>
          </p:cNvPr>
          <p:cNvSpPr>
            <a:spLocks noGrp="1"/>
          </p:cNvSpPr>
          <p:nvPr>
            <p:ph type="title"/>
          </p:nvPr>
        </p:nvSpPr>
        <p:spPr>
          <a:xfrm>
            <a:off x="457200" y="609600"/>
            <a:ext cx="8229600" cy="808038"/>
          </a:xfrm>
        </p:spPr>
        <p:txBody>
          <a:bodyPr/>
          <a:lstStyle/>
          <a:p>
            <a:pPr algn="ctr"/>
            <a:r>
              <a:rPr lang="en-US" sz="2500" u="sng" dirty="0" smtClean="0"/>
              <a:t>Officers Less Proactive</a:t>
            </a:r>
            <a:endParaRPr lang="en-US" sz="2500" dirty="0"/>
          </a:p>
        </p:txBody>
      </p:sp>
      <p:sp>
        <p:nvSpPr>
          <p:cNvPr id="6" name="TextBox 5"/>
          <p:cNvSpPr txBox="1"/>
          <p:nvPr/>
        </p:nvSpPr>
        <p:spPr>
          <a:xfrm>
            <a:off x="130628" y="5167085"/>
            <a:ext cx="8882743"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Officers with less experience and officers who life in Newark are less likely to believe that BWCs will make officers less proactive</a:t>
            </a:r>
          </a:p>
          <a:p>
            <a:pPr marL="342900" indent="-342900">
              <a:buFont typeface="Arial" panose="020B0604020202020204" pitchFamily="34" charset="0"/>
              <a:buChar char="•"/>
            </a:pPr>
            <a:r>
              <a:rPr lang="en-US" sz="1800" dirty="0" smtClean="0"/>
              <a:t>Male officers are more likely to believe that BWCs will make officers less proactive</a:t>
            </a:r>
            <a:endParaRPr lang="en-US" sz="1800" dirty="0"/>
          </a:p>
        </p:txBody>
      </p:sp>
    </p:spTree>
    <p:extLst>
      <p:ext uri="{BB962C8B-B14F-4D97-AF65-F5344CB8AC3E}">
        <p14:creationId xmlns:p14="http://schemas.microsoft.com/office/powerpoint/2010/main" val="1596930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41935"/>
            <a:ext cx="9144000" cy="3313215"/>
          </a:xfrm>
          <a:prstGeom prst="rect">
            <a:avLst/>
          </a:prstGeom>
        </p:spPr>
        <p:txBody>
          <a:bodyPr wrap="square">
            <a:spAutoFit/>
          </a:bodyPr>
          <a:lstStyle/>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dirty="0" err="1">
                <a:latin typeface="Courier New" panose="02070309020205020404" pitchFamily="49" charset="0"/>
                <a:ea typeface="Calibri" panose="020F0502020204030204" pitchFamily="34" charset="0"/>
                <a:cs typeface="Times New Roman" panose="02020603050405020304" pitchFamily="18" charset="0"/>
              </a:rPr>
              <a:t>BISpecWear</a:t>
            </a:r>
            <a:r>
              <a:rPr lang="en-US" sz="1400" dirty="0">
                <a:latin typeface="Courier New" panose="02070309020205020404" pitchFamily="49" charset="0"/>
                <a:ea typeface="Calibri" panose="020F0502020204030204" pitchFamily="34" charset="0"/>
                <a:cs typeface="Times New Roman" panose="02020603050405020304" pitchFamily="18" charset="0"/>
              </a:rPr>
              <a:t> | Odds Ratio   Std. Err.      z    P&gt;|z|     [95% Conf. Interval]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LessThan5Years |   .6297549   .2864364    -1.02   0.309     .2582337    1.535784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Hispanic |    2.02505   .5719691     2.50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0.012</a:t>
            </a:r>
            <a:r>
              <a:rPr lang="en-US" sz="1400" dirty="0">
                <a:latin typeface="Courier New" panose="02070309020205020404" pitchFamily="49" charset="0"/>
                <a:ea typeface="Calibri" panose="020F0502020204030204" pitchFamily="34" charset="0"/>
                <a:cs typeface="Times New Roman" panose="02020603050405020304" pitchFamily="18" charset="0"/>
              </a:rPr>
              <a:t>     1.164171    3.522533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Black |   2.083502   .6515532     2.35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0.019</a:t>
            </a:r>
            <a:r>
              <a:rPr lang="en-US" sz="1400" dirty="0">
                <a:latin typeface="Courier New" panose="02070309020205020404" pitchFamily="49" charset="0"/>
                <a:ea typeface="Calibri" panose="020F0502020204030204" pitchFamily="34" charset="0"/>
                <a:cs typeface="Times New Roman" panose="02020603050405020304" pitchFamily="18" charset="0"/>
              </a:rPr>
              <a:t>     1.128771    3.845757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Male |   .5117089   .1536076    -2.23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0.026</a:t>
            </a:r>
            <a:r>
              <a:rPr lang="en-US" sz="1400" dirty="0">
                <a:latin typeface="Courier New" panose="02070309020205020404" pitchFamily="49" charset="0"/>
                <a:ea typeface="Calibri" panose="020F0502020204030204" pitchFamily="34" charset="0"/>
                <a:cs typeface="Times New Roman" panose="02020603050405020304" pitchFamily="18" charset="0"/>
              </a:rPr>
              <a:t>     .2841219    .9215977</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Age26to35 |   .8873708    .236059    -0.45   0.653     .5268269     1.49466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Age36to45 |   2.164939     1.1489     1.46   0.146     .7651139    6.125833</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Age46Plus |   1.948546   1.046185     1.24   0.214     .6802933    5.581171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dirty="0" err="1">
                <a:latin typeface="Courier New" panose="02070309020205020404" pitchFamily="49" charset="0"/>
                <a:ea typeface="Calibri" panose="020F0502020204030204" pitchFamily="34" charset="0"/>
                <a:cs typeface="Times New Roman" panose="02020603050405020304" pitchFamily="18" charset="0"/>
              </a:rPr>
              <a:t>LivesinNewark</a:t>
            </a:r>
            <a:r>
              <a:rPr lang="en-US" sz="1400" dirty="0">
                <a:latin typeface="Courier New" panose="02070309020205020404" pitchFamily="49" charset="0"/>
                <a:ea typeface="Calibri" panose="020F0502020204030204" pitchFamily="34" charset="0"/>
                <a:cs typeface="Times New Roman" panose="02020603050405020304" pitchFamily="18" charset="0"/>
              </a:rPr>
              <a:t> |   2.242914     .60404     3.00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0.003</a:t>
            </a:r>
            <a:r>
              <a:rPr lang="en-US" sz="1400" dirty="0">
                <a:latin typeface="Courier New" panose="02070309020205020404" pitchFamily="49" charset="0"/>
                <a:ea typeface="Calibri" panose="020F0502020204030204" pitchFamily="34" charset="0"/>
                <a:cs typeface="Times New Roman" panose="02020603050405020304" pitchFamily="18" charset="0"/>
              </a:rPr>
              <a:t>     1.323047    3.802332</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_cons |   .7084208   .4255025    -0.57   0.566     .2182879    2.299074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D617E6C-EA42-4069-88AF-0E82D0C16AE9}"/>
              </a:ext>
            </a:extLst>
          </p:cNvPr>
          <p:cNvSpPr>
            <a:spLocks noGrp="1"/>
          </p:cNvSpPr>
          <p:nvPr>
            <p:ph type="title"/>
          </p:nvPr>
        </p:nvSpPr>
        <p:spPr>
          <a:xfrm>
            <a:off x="457200" y="609600"/>
            <a:ext cx="8229600" cy="808038"/>
          </a:xfrm>
        </p:spPr>
        <p:txBody>
          <a:bodyPr/>
          <a:lstStyle/>
          <a:p>
            <a:pPr algn="ctr"/>
            <a:r>
              <a:rPr lang="en-US" sz="2500" u="sng" dirty="0" smtClean="0"/>
              <a:t>Officers in Specialized Units Should Wear</a:t>
            </a:r>
            <a:endParaRPr lang="en-US" sz="2500" dirty="0"/>
          </a:p>
        </p:txBody>
      </p:sp>
      <p:sp>
        <p:nvSpPr>
          <p:cNvPr id="6" name="TextBox 5"/>
          <p:cNvSpPr txBox="1"/>
          <p:nvPr/>
        </p:nvSpPr>
        <p:spPr>
          <a:xfrm>
            <a:off x="130628" y="4955150"/>
            <a:ext cx="8882743" cy="1477328"/>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Black and Hispanic officers more likely to believe that specialized units should wear BWCs compared to White officers.</a:t>
            </a:r>
          </a:p>
          <a:p>
            <a:pPr marL="342900" indent="-342900">
              <a:buFont typeface="Arial" panose="020B0604020202020204" pitchFamily="34" charset="0"/>
              <a:buChar char="•"/>
            </a:pPr>
            <a:r>
              <a:rPr lang="en-US" sz="1800" dirty="0" smtClean="0"/>
              <a:t>Officers that live in Newark were more likely to believe that specialized units should wear.</a:t>
            </a:r>
          </a:p>
          <a:p>
            <a:pPr marL="342900" indent="-342900">
              <a:buFont typeface="Arial" panose="020B0604020202020204" pitchFamily="34" charset="0"/>
              <a:buChar char="•"/>
            </a:pPr>
            <a:r>
              <a:rPr lang="en-US" sz="1800" dirty="0" smtClean="0"/>
              <a:t>Male officers were less likely to believe that specialized units should wear BWCs</a:t>
            </a:r>
            <a:endParaRPr lang="en-US" sz="1800" dirty="0"/>
          </a:p>
        </p:txBody>
      </p:sp>
    </p:spTree>
    <p:extLst>
      <p:ext uri="{BB962C8B-B14F-4D97-AF65-F5344CB8AC3E}">
        <p14:creationId xmlns:p14="http://schemas.microsoft.com/office/powerpoint/2010/main" val="2884385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12361"/>
            <a:ext cx="9144000" cy="3065455"/>
          </a:xfrm>
          <a:prstGeom prst="rect">
            <a:avLst/>
          </a:prstGeom>
        </p:spPr>
        <p:txBody>
          <a:bodyPr wrap="square">
            <a:spAutoFit/>
          </a:bodyPr>
          <a:lstStyle/>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err="1">
                <a:latin typeface="Courier New" panose="02070309020205020404" pitchFamily="49" charset="0"/>
                <a:ea typeface="Calibri" panose="020F0502020204030204" pitchFamily="34" charset="0"/>
                <a:cs typeface="Times New Roman" panose="02020603050405020304" pitchFamily="18" charset="0"/>
              </a:rPr>
              <a:t>BIAdvanOutweigh</a:t>
            </a:r>
            <a:r>
              <a:rPr lang="en-US" sz="1400" dirty="0">
                <a:latin typeface="Courier New" panose="02070309020205020404" pitchFamily="49" charset="0"/>
                <a:ea typeface="Calibri" panose="020F0502020204030204" pitchFamily="34" charset="0"/>
                <a:cs typeface="Times New Roman" panose="02020603050405020304" pitchFamily="18" charset="0"/>
              </a:rPr>
              <a:t> | Odds Ratio   Std. Err.      z    P&gt;|z|     [95% Conf. Interval]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LessThan5Years |   3.232929   1.628313     2.33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0.020</a:t>
            </a:r>
            <a:r>
              <a:rPr lang="en-US" sz="1400" dirty="0">
                <a:latin typeface="Courier New" panose="02070309020205020404" pitchFamily="49" charset="0"/>
                <a:ea typeface="Calibri" panose="020F0502020204030204" pitchFamily="34" charset="0"/>
                <a:cs typeface="Times New Roman" panose="02020603050405020304" pitchFamily="18" charset="0"/>
              </a:rPr>
              <a:t>     1.204691    8.675941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Hispanic |   1.872288   .5150471     2.28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0.023</a:t>
            </a:r>
            <a:r>
              <a:rPr lang="en-US" sz="1400" dirty="0">
                <a:latin typeface="Courier New" panose="02070309020205020404" pitchFamily="49" charset="0"/>
                <a:ea typeface="Calibri" panose="020F0502020204030204" pitchFamily="34" charset="0"/>
                <a:cs typeface="Times New Roman" panose="02020603050405020304" pitchFamily="18" charset="0"/>
              </a:rPr>
              <a:t>     1.091983     3.21018</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Black |   2.534324    .803326     2.93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0.003</a:t>
            </a:r>
            <a:r>
              <a:rPr lang="en-US" sz="1400" dirty="0">
                <a:latin typeface="Courier New" panose="02070309020205020404" pitchFamily="49" charset="0"/>
                <a:ea typeface="Calibri" panose="020F0502020204030204" pitchFamily="34" charset="0"/>
                <a:cs typeface="Times New Roman" panose="02020603050405020304" pitchFamily="18" charset="0"/>
              </a:rPr>
              <a:t>     1.361601    4.717096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Male |   .7516824   .2413746    -0.89   0.374     .4005926    1.410476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Age26to35 |    1.12222   .3125102     0.41   0.679     .6501888     1.93694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Age36to45 |   4.422567   2.630979     2.50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0.012</a:t>
            </a:r>
            <a:r>
              <a:rPr lang="en-US" sz="1400" dirty="0">
                <a:latin typeface="Courier New" panose="02070309020205020404" pitchFamily="49" charset="0"/>
                <a:ea typeface="Calibri" panose="020F0502020204030204" pitchFamily="34" charset="0"/>
                <a:cs typeface="Times New Roman" panose="02020603050405020304" pitchFamily="18" charset="0"/>
              </a:rPr>
              <a:t>     1.378147    14.19231</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Age46Plus |   4.120489   2.422513     2.41   </a:t>
            </a:r>
            <a:r>
              <a:rPr lang="en-US" sz="140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0.016</a:t>
            </a:r>
            <a:r>
              <a:rPr lang="en-US" sz="1400" dirty="0">
                <a:latin typeface="Courier New" panose="02070309020205020404" pitchFamily="49" charset="0"/>
                <a:ea typeface="Calibri" panose="020F0502020204030204" pitchFamily="34" charset="0"/>
                <a:cs typeface="Times New Roman" panose="02020603050405020304" pitchFamily="18" charset="0"/>
              </a:rPr>
              <a:t>     1.301702    13.04326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a:t>
            </a:r>
            <a:r>
              <a:rPr lang="en-US" sz="1400" dirty="0" err="1">
                <a:latin typeface="Courier New" panose="02070309020205020404" pitchFamily="49" charset="0"/>
                <a:ea typeface="Calibri" panose="020F0502020204030204" pitchFamily="34" charset="0"/>
                <a:cs typeface="Times New Roman" panose="02020603050405020304" pitchFamily="18" charset="0"/>
              </a:rPr>
              <a:t>LivesinNewark</a:t>
            </a:r>
            <a:r>
              <a:rPr lang="en-US" sz="1400" dirty="0">
                <a:latin typeface="Courier New" panose="02070309020205020404" pitchFamily="49" charset="0"/>
                <a:ea typeface="Calibri" panose="020F0502020204030204" pitchFamily="34" charset="0"/>
                <a:cs typeface="Times New Roman" panose="02020603050405020304" pitchFamily="18" charset="0"/>
              </a:rPr>
              <a:t> |   1.041632   .2768755     0.15   0.878     .6186672    1.753766</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          _cons |   .4101575    .259843    -1.41   0.159     .1184943    1.419724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D617E6C-EA42-4069-88AF-0E82D0C16AE9}"/>
              </a:ext>
            </a:extLst>
          </p:cNvPr>
          <p:cNvSpPr>
            <a:spLocks noGrp="1"/>
          </p:cNvSpPr>
          <p:nvPr>
            <p:ph type="title"/>
          </p:nvPr>
        </p:nvSpPr>
        <p:spPr>
          <a:xfrm>
            <a:off x="457200" y="609600"/>
            <a:ext cx="8229600" cy="808038"/>
          </a:xfrm>
        </p:spPr>
        <p:txBody>
          <a:bodyPr/>
          <a:lstStyle/>
          <a:p>
            <a:pPr algn="ctr"/>
            <a:r>
              <a:rPr lang="en-US" sz="2500" u="sng" dirty="0" smtClean="0"/>
              <a:t>Advantages Outweigh Disadvantages</a:t>
            </a:r>
            <a:endParaRPr lang="en-US" sz="2500" dirty="0"/>
          </a:p>
        </p:txBody>
      </p:sp>
      <p:sp>
        <p:nvSpPr>
          <p:cNvPr id="6" name="TextBox 5"/>
          <p:cNvSpPr txBox="1"/>
          <p:nvPr/>
        </p:nvSpPr>
        <p:spPr>
          <a:xfrm>
            <a:off x="130628" y="5201892"/>
            <a:ext cx="8882743"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Officers with less experience, Black officers, and Hispanic officers are more likely to believe advantages outweigh disadvantages</a:t>
            </a:r>
          </a:p>
          <a:p>
            <a:pPr marL="342900" indent="-342900">
              <a:buFont typeface="Arial" panose="020B0604020202020204" pitchFamily="34" charset="0"/>
              <a:buChar char="•"/>
            </a:pPr>
            <a:r>
              <a:rPr lang="en-US" sz="1800" dirty="0" smtClean="0"/>
              <a:t>Older officers are more likely than officers 18-25 to believe that the advantages outweigh the disadvantages</a:t>
            </a:r>
            <a:endParaRPr lang="en-US" sz="1800" dirty="0"/>
          </a:p>
        </p:txBody>
      </p:sp>
    </p:spTree>
    <p:extLst>
      <p:ext uri="{BB962C8B-B14F-4D97-AF65-F5344CB8AC3E}">
        <p14:creationId xmlns:p14="http://schemas.microsoft.com/office/powerpoint/2010/main" val="381579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1086"/>
            <a:ext cx="8229600" cy="4533900"/>
          </a:xfrm>
        </p:spPr>
        <p:txBody>
          <a:bodyPr/>
          <a:lstStyle/>
          <a:p>
            <a:endParaRPr lang="en-US" sz="1800" dirty="0" smtClean="0"/>
          </a:p>
          <a:p>
            <a:r>
              <a:rPr lang="en-US" sz="1800" dirty="0" smtClean="0"/>
              <a:t>“They </a:t>
            </a:r>
            <a:r>
              <a:rPr lang="en-US" sz="1800" dirty="0"/>
              <a:t>are more likely to get a police officer in trouble because even if physical force is necessary, it never looks good on video. A criminal is going to break the law/resist arrest regardless of BWC being present</a:t>
            </a:r>
            <a:r>
              <a:rPr lang="en-US" sz="1800" dirty="0" smtClean="0"/>
              <a:t>.” WM 25 </a:t>
            </a:r>
            <a:r>
              <a:rPr lang="en-US" sz="1800" dirty="0" err="1" smtClean="0"/>
              <a:t>yrs</a:t>
            </a:r>
            <a:r>
              <a:rPr lang="en-US" sz="1800" dirty="0" smtClean="0"/>
              <a:t> old, new officer</a:t>
            </a:r>
          </a:p>
          <a:p>
            <a:endParaRPr lang="en-US" sz="1800" dirty="0"/>
          </a:p>
          <a:p>
            <a:r>
              <a:rPr lang="en-US" sz="1800" dirty="0" smtClean="0"/>
              <a:t>“They </a:t>
            </a:r>
            <a:r>
              <a:rPr lang="en-US" sz="1800" dirty="0"/>
              <a:t>can be positive, but they will make the job more difficult due to the fact people will be more prone to give you a hard time and challenge you on camera trying to exercise their rights</a:t>
            </a:r>
            <a:r>
              <a:rPr lang="en-US" sz="1800" dirty="0" smtClean="0"/>
              <a:t>.” 30 </a:t>
            </a:r>
            <a:r>
              <a:rPr lang="en-US" sz="1800" dirty="0" err="1" smtClean="0"/>
              <a:t>yrs</a:t>
            </a:r>
            <a:r>
              <a:rPr lang="en-US" sz="1800" dirty="0" smtClean="0"/>
              <a:t> old, 5 years experience</a:t>
            </a:r>
          </a:p>
          <a:p>
            <a:endParaRPr lang="en-US" sz="1800" dirty="0"/>
          </a:p>
          <a:p>
            <a:r>
              <a:rPr lang="en-US" sz="1800" dirty="0" smtClean="0"/>
              <a:t>“Good </a:t>
            </a:r>
            <a:r>
              <a:rPr lang="en-US" sz="1800" dirty="0"/>
              <a:t>for patrol units answering dispatched calls. Bad for specialized units who need to be able to speak to people more freely to gain intel, CIS, etc</a:t>
            </a:r>
            <a:r>
              <a:rPr lang="en-US" sz="1800" dirty="0" smtClean="0"/>
              <a:t>.” WM 28 </a:t>
            </a:r>
            <a:r>
              <a:rPr lang="en-US" sz="1800" dirty="0" err="1" smtClean="0"/>
              <a:t>yrs</a:t>
            </a:r>
            <a:r>
              <a:rPr lang="en-US" sz="1800" dirty="0" smtClean="0"/>
              <a:t> old, 5 years experience</a:t>
            </a:r>
          </a:p>
          <a:p>
            <a:endParaRPr lang="en-US" sz="1800" dirty="0"/>
          </a:p>
          <a:p>
            <a:r>
              <a:rPr lang="en-US" sz="1800" dirty="0" smtClean="0"/>
              <a:t>“They </a:t>
            </a:r>
            <a:r>
              <a:rPr lang="en-US" sz="1800" dirty="0"/>
              <a:t>are going to get people in trouble for nonsense, like small talk for example</a:t>
            </a:r>
            <a:r>
              <a:rPr lang="en-US" sz="1800" dirty="0" smtClean="0"/>
              <a:t>.” WM 25 </a:t>
            </a:r>
            <a:r>
              <a:rPr lang="en-US" sz="1800" dirty="0" err="1" smtClean="0"/>
              <a:t>yrs</a:t>
            </a:r>
            <a:r>
              <a:rPr lang="en-US" sz="1800" dirty="0" smtClean="0"/>
              <a:t> old, new officer</a:t>
            </a:r>
            <a:endParaRPr lang="en-US" sz="1800" dirty="0"/>
          </a:p>
        </p:txBody>
      </p:sp>
      <p:sp>
        <p:nvSpPr>
          <p:cNvPr id="4" name="Title 1">
            <a:extLst>
              <a:ext uri="{FF2B5EF4-FFF2-40B4-BE49-F238E27FC236}">
                <a16:creationId xmlns:a16="http://schemas.microsoft.com/office/drawing/2014/main" id="{CD617E6C-EA42-4069-88AF-0E82D0C16AE9}"/>
              </a:ext>
            </a:extLst>
          </p:cNvPr>
          <p:cNvSpPr txBox="1">
            <a:spLocks/>
          </p:cNvSpPr>
          <p:nvPr/>
        </p:nvSpPr>
        <p:spPr bwMode="auto">
          <a:xfrm>
            <a:off x="0" y="76200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0">
                <a:solidFill>
                  <a:schemeClr val="tx2"/>
                </a:solidFill>
                <a:latin typeface="+mj-lt"/>
                <a:ea typeface="ヒラギノ角ゴ Pro W3" charset="0"/>
                <a:cs typeface="Geneva" charset="0"/>
              </a:defRPr>
            </a:lvl1pPr>
            <a:lvl2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5pPr>
            <a:lvl6pPr marL="342900" algn="l" rtl="0" eaLnBrk="1" fontAlgn="base" hangingPunct="1">
              <a:spcBef>
                <a:spcPct val="0"/>
              </a:spcBef>
              <a:spcAft>
                <a:spcPct val="0"/>
              </a:spcAft>
              <a:defRPr sz="2250">
                <a:solidFill>
                  <a:schemeClr val="tx2"/>
                </a:solidFill>
                <a:latin typeface="Arial" charset="0"/>
              </a:defRPr>
            </a:lvl6pPr>
            <a:lvl7pPr marL="685800" algn="l" rtl="0" eaLnBrk="1" fontAlgn="base" hangingPunct="1">
              <a:spcBef>
                <a:spcPct val="0"/>
              </a:spcBef>
              <a:spcAft>
                <a:spcPct val="0"/>
              </a:spcAft>
              <a:defRPr sz="2250">
                <a:solidFill>
                  <a:schemeClr val="tx2"/>
                </a:solidFill>
                <a:latin typeface="Arial" charset="0"/>
              </a:defRPr>
            </a:lvl7pPr>
            <a:lvl8pPr marL="1028700" algn="l" rtl="0" eaLnBrk="1" fontAlgn="base" hangingPunct="1">
              <a:spcBef>
                <a:spcPct val="0"/>
              </a:spcBef>
              <a:spcAft>
                <a:spcPct val="0"/>
              </a:spcAft>
              <a:defRPr sz="2250">
                <a:solidFill>
                  <a:schemeClr val="tx2"/>
                </a:solidFill>
                <a:latin typeface="Arial" charset="0"/>
              </a:defRPr>
            </a:lvl8pPr>
            <a:lvl9pPr marL="1371600" algn="l" rtl="0" eaLnBrk="1" fontAlgn="base" hangingPunct="1">
              <a:spcBef>
                <a:spcPct val="0"/>
              </a:spcBef>
              <a:spcAft>
                <a:spcPct val="0"/>
              </a:spcAft>
              <a:defRPr sz="2250">
                <a:solidFill>
                  <a:schemeClr val="tx2"/>
                </a:solidFill>
                <a:latin typeface="Arial" charset="0"/>
              </a:defRPr>
            </a:lvl9pPr>
          </a:lstStyle>
          <a:p>
            <a:pPr algn="ctr"/>
            <a:r>
              <a:rPr lang="en-US" sz="2500" u="sng" kern="0" dirty="0" smtClean="0"/>
              <a:t>Officer Comments</a:t>
            </a:r>
            <a:endParaRPr lang="en-US" sz="2500" kern="0" dirty="0"/>
          </a:p>
        </p:txBody>
      </p:sp>
    </p:spTree>
    <p:extLst>
      <p:ext uri="{BB962C8B-B14F-4D97-AF65-F5344CB8AC3E}">
        <p14:creationId xmlns:p14="http://schemas.microsoft.com/office/powerpoint/2010/main" val="131519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Post implementation survey six months after full implementation.  Patrol implementation completed 12/14/2018</a:t>
            </a:r>
          </a:p>
          <a:p>
            <a:pPr marL="0" indent="0">
              <a:buNone/>
            </a:pPr>
            <a:endParaRPr lang="en-US" sz="1800" dirty="0" smtClean="0"/>
          </a:p>
          <a:p>
            <a:r>
              <a:rPr lang="en-US" sz="1800" dirty="0" smtClean="0"/>
              <a:t>Analyze officer activity</a:t>
            </a:r>
          </a:p>
          <a:p>
            <a:pPr lvl="1"/>
            <a:r>
              <a:rPr lang="en-US" sz="1950" dirty="0" smtClean="0"/>
              <a:t>Measures of officer activity: arrests, field interviews, calls for service, proactive actions</a:t>
            </a:r>
          </a:p>
          <a:p>
            <a:pPr marL="342900" lvl="1" indent="0">
              <a:buNone/>
            </a:pPr>
            <a:endParaRPr lang="en-US" sz="1950" dirty="0" smtClean="0"/>
          </a:p>
          <a:p>
            <a:r>
              <a:rPr lang="en-US" sz="1800" dirty="0" smtClean="0"/>
              <a:t>Review use of force and complaint data</a:t>
            </a:r>
          </a:p>
          <a:p>
            <a:pPr lvl="1"/>
            <a:r>
              <a:rPr lang="en-US" sz="1950" dirty="0" smtClean="0"/>
              <a:t>339 citizen complaints in 2018</a:t>
            </a:r>
          </a:p>
          <a:p>
            <a:pPr lvl="2"/>
            <a:r>
              <a:rPr lang="en-US" sz="1350" dirty="0" smtClean="0"/>
              <a:t>86 captured on BWCs</a:t>
            </a:r>
          </a:p>
          <a:p>
            <a:pPr lvl="3"/>
            <a:r>
              <a:rPr lang="en-US" sz="1200" dirty="0" smtClean="0"/>
              <a:t>33 exonerated (38%)</a:t>
            </a:r>
          </a:p>
          <a:p>
            <a:pPr lvl="3"/>
            <a:r>
              <a:rPr lang="en-US" sz="1200" dirty="0" smtClean="0"/>
              <a:t>20 sustained (23%)</a:t>
            </a:r>
          </a:p>
          <a:p>
            <a:pPr lvl="1"/>
            <a:endParaRPr lang="en-US" sz="1950" dirty="0"/>
          </a:p>
        </p:txBody>
      </p:sp>
      <p:sp>
        <p:nvSpPr>
          <p:cNvPr id="5" name="Title 1">
            <a:extLst>
              <a:ext uri="{FF2B5EF4-FFF2-40B4-BE49-F238E27FC236}">
                <a16:creationId xmlns:a16="http://schemas.microsoft.com/office/drawing/2014/main" id="{CD617E6C-EA42-4069-88AF-0E82D0C16AE9}"/>
              </a:ext>
            </a:extLst>
          </p:cNvPr>
          <p:cNvSpPr txBox="1">
            <a:spLocks/>
          </p:cNvSpPr>
          <p:nvPr/>
        </p:nvSpPr>
        <p:spPr bwMode="auto">
          <a:xfrm>
            <a:off x="0" y="762000"/>
            <a:ext cx="91440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250">
                <a:solidFill>
                  <a:schemeClr val="tx2"/>
                </a:solidFill>
                <a:latin typeface="+mj-lt"/>
                <a:ea typeface="ヒラギノ角ゴ Pro W3" charset="0"/>
                <a:cs typeface="Geneva" charset="0"/>
              </a:defRPr>
            </a:lvl1pPr>
            <a:lvl2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2250">
                <a:solidFill>
                  <a:schemeClr val="tx2"/>
                </a:solidFill>
                <a:latin typeface="Arial" charset="0"/>
                <a:ea typeface="ヒラギノ角ゴ Pro W3" charset="0"/>
                <a:cs typeface="Geneva" charset="0"/>
              </a:defRPr>
            </a:lvl5pPr>
            <a:lvl6pPr marL="342900" algn="l" rtl="0" eaLnBrk="1" fontAlgn="base" hangingPunct="1">
              <a:spcBef>
                <a:spcPct val="0"/>
              </a:spcBef>
              <a:spcAft>
                <a:spcPct val="0"/>
              </a:spcAft>
              <a:defRPr sz="2250">
                <a:solidFill>
                  <a:schemeClr val="tx2"/>
                </a:solidFill>
                <a:latin typeface="Arial" charset="0"/>
              </a:defRPr>
            </a:lvl6pPr>
            <a:lvl7pPr marL="685800" algn="l" rtl="0" eaLnBrk="1" fontAlgn="base" hangingPunct="1">
              <a:spcBef>
                <a:spcPct val="0"/>
              </a:spcBef>
              <a:spcAft>
                <a:spcPct val="0"/>
              </a:spcAft>
              <a:defRPr sz="2250">
                <a:solidFill>
                  <a:schemeClr val="tx2"/>
                </a:solidFill>
                <a:latin typeface="Arial" charset="0"/>
              </a:defRPr>
            </a:lvl7pPr>
            <a:lvl8pPr marL="1028700" algn="l" rtl="0" eaLnBrk="1" fontAlgn="base" hangingPunct="1">
              <a:spcBef>
                <a:spcPct val="0"/>
              </a:spcBef>
              <a:spcAft>
                <a:spcPct val="0"/>
              </a:spcAft>
              <a:defRPr sz="2250">
                <a:solidFill>
                  <a:schemeClr val="tx2"/>
                </a:solidFill>
                <a:latin typeface="Arial" charset="0"/>
              </a:defRPr>
            </a:lvl8pPr>
            <a:lvl9pPr marL="1371600" algn="l" rtl="0" eaLnBrk="1" fontAlgn="base" hangingPunct="1">
              <a:spcBef>
                <a:spcPct val="0"/>
              </a:spcBef>
              <a:spcAft>
                <a:spcPct val="0"/>
              </a:spcAft>
              <a:defRPr sz="2250">
                <a:solidFill>
                  <a:schemeClr val="tx2"/>
                </a:solidFill>
                <a:latin typeface="Arial" charset="0"/>
              </a:defRPr>
            </a:lvl9pPr>
          </a:lstStyle>
          <a:p>
            <a:pPr algn="ctr"/>
            <a:r>
              <a:rPr lang="en-US" sz="2500" u="sng" kern="0" dirty="0" smtClean="0"/>
              <a:t>Next Steps</a:t>
            </a:r>
            <a:endParaRPr lang="en-US" sz="2500" kern="0" dirty="0"/>
          </a:p>
        </p:txBody>
      </p:sp>
    </p:spTree>
    <p:extLst>
      <p:ext uri="{BB962C8B-B14F-4D97-AF65-F5344CB8AC3E}">
        <p14:creationId xmlns:p14="http://schemas.microsoft.com/office/powerpoint/2010/main" val="95988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D50F5-2C95-4B99-BC14-E400DE9C6F62}"/>
              </a:ext>
            </a:extLst>
          </p:cNvPr>
          <p:cNvSpPr>
            <a:spLocks noGrp="1"/>
          </p:cNvSpPr>
          <p:nvPr>
            <p:ph type="title"/>
          </p:nvPr>
        </p:nvSpPr>
        <p:spPr/>
        <p:txBody>
          <a:bodyPr/>
          <a:lstStyle/>
          <a:p>
            <a:pPr algn="ctr"/>
            <a:r>
              <a:rPr lang="en-US" sz="2800" u="sng" dirty="0"/>
              <a:t>Overview</a:t>
            </a:r>
          </a:p>
        </p:txBody>
      </p:sp>
      <p:sp>
        <p:nvSpPr>
          <p:cNvPr id="3" name="Content Placeholder 2">
            <a:extLst>
              <a:ext uri="{FF2B5EF4-FFF2-40B4-BE49-F238E27FC236}">
                <a16:creationId xmlns:a16="http://schemas.microsoft.com/office/drawing/2014/main" id="{0B9FBD9C-7961-4EB2-AE2D-61415B93B7D1}"/>
              </a:ext>
            </a:extLst>
          </p:cNvPr>
          <p:cNvSpPr>
            <a:spLocks noGrp="1"/>
          </p:cNvSpPr>
          <p:nvPr>
            <p:ph idx="1"/>
          </p:nvPr>
        </p:nvSpPr>
        <p:spPr/>
        <p:txBody>
          <a:bodyPr/>
          <a:lstStyle/>
          <a:p>
            <a:pPr>
              <a:buFont typeface="Arial" panose="020B0604020202020204" pitchFamily="34" charset="0"/>
              <a:buChar char="•"/>
            </a:pPr>
            <a:r>
              <a:rPr lang="en-US" sz="1800" dirty="0" smtClean="0"/>
              <a:t>Body-Worn </a:t>
            </a:r>
            <a:r>
              <a:rPr lang="en-US" sz="1800" dirty="0"/>
              <a:t>Camera (BWC) Overview</a:t>
            </a:r>
          </a:p>
          <a:p>
            <a:pPr marL="342900" lvl="1" indent="0">
              <a:buNone/>
            </a:pPr>
            <a:endParaRPr lang="en-US" dirty="0"/>
          </a:p>
          <a:p>
            <a:r>
              <a:rPr lang="en-US" sz="1800" dirty="0"/>
              <a:t>NPD BWC Program &amp; Research Setting</a:t>
            </a:r>
          </a:p>
          <a:p>
            <a:endParaRPr lang="en-US" sz="1800" dirty="0"/>
          </a:p>
          <a:p>
            <a:r>
              <a:rPr lang="en-US" sz="1800" dirty="0"/>
              <a:t>Current Study</a:t>
            </a:r>
          </a:p>
          <a:p>
            <a:pPr lvl="1">
              <a:buFont typeface="Arial" panose="020B0604020202020204" pitchFamily="34" charset="0"/>
              <a:buChar char="•"/>
            </a:pPr>
            <a:r>
              <a:rPr lang="en-US" dirty="0" smtClean="0"/>
              <a:t>Survey Methods</a:t>
            </a:r>
          </a:p>
          <a:p>
            <a:pPr lvl="1">
              <a:buFont typeface="Arial" panose="020B0604020202020204" pitchFamily="34" charset="0"/>
              <a:buChar char="•"/>
            </a:pPr>
            <a:r>
              <a:rPr lang="en-US" dirty="0" smtClean="0"/>
              <a:t>Demographics</a:t>
            </a:r>
          </a:p>
          <a:p>
            <a:pPr lvl="1">
              <a:buFont typeface="Arial" panose="020B0604020202020204" pitchFamily="34" charset="0"/>
              <a:buChar char="•"/>
            </a:pPr>
            <a:r>
              <a:rPr lang="en-US" dirty="0" smtClean="0"/>
              <a:t>Frequency Tables</a:t>
            </a:r>
          </a:p>
          <a:p>
            <a:pPr lvl="1">
              <a:buFont typeface="Arial" panose="020B0604020202020204" pitchFamily="34" charset="0"/>
              <a:buChar char="•"/>
            </a:pPr>
            <a:r>
              <a:rPr lang="en-US" dirty="0" smtClean="0"/>
              <a:t>Logistic Regression</a:t>
            </a:r>
          </a:p>
          <a:p>
            <a:pPr marL="0" indent="0">
              <a:buNone/>
            </a:pPr>
            <a:endParaRPr lang="en-US" sz="1800" dirty="0"/>
          </a:p>
          <a:p>
            <a:r>
              <a:rPr lang="en-US" sz="1800" dirty="0" smtClean="0"/>
              <a:t>Next Steps</a:t>
            </a:r>
            <a:endParaRPr lang="en-US" sz="1800" dirty="0"/>
          </a:p>
          <a:p>
            <a:endParaRPr lang="en-US" sz="1800" dirty="0"/>
          </a:p>
          <a:p>
            <a:pPr marL="0" indent="0">
              <a:buNone/>
            </a:pPr>
            <a:endParaRPr lang="en-US" sz="1800" dirty="0"/>
          </a:p>
        </p:txBody>
      </p:sp>
      <p:pic>
        <p:nvPicPr>
          <p:cNvPr id="6" name="Picture 5" descr="C:\Users\rtcc\Desktop\CIMG0063.JP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271211" y="2993728"/>
            <a:ext cx="4872789" cy="32589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FA701D07-0F9B-4C55-A056-8EB62EC073F0}"/>
              </a:ext>
            </a:extLst>
          </p:cNvPr>
          <p:cNvSpPr txBox="1">
            <a:spLocks/>
          </p:cNvSpPr>
          <p:nvPr/>
        </p:nvSpPr>
        <p:spPr>
          <a:xfrm>
            <a:off x="4128107" y="6317681"/>
            <a:ext cx="900544" cy="512612"/>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9pPr>
          </a:lstStyle>
          <a:p>
            <a:pPr algn="ctr"/>
            <a:fld id="{7BF37F44-E1B7-4035-94A9-C7D7238CF1A0}" type="slidenum">
              <a:rPr lang="en-US" sz="1000" smtClean="0">
                <a:solidFill>
                  <a:schemeClr val="tx1">
                    <a:lumMod val="65000"/>
                    <a:lumOff val="35000"/>
                  </a:schemeClr>
                </a:solidFill>
                <a:cs typeface="Arial" panose="020B0604020202020204" pitchFamily="34" charset="0"/>
              </a:rPr>
              <a:pPr algn="ctr"/>
              <a:t>2</a:t>
            </a:fld>
            <a:endParaRPr lang="en-US" sz="10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105262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B30A-BE38-47B4-9ACA-43566D4D13B5}"/>
              </a:ext>
            </a:extLst>
          </p:cNvPr>
          <p:cNvSpPr>
            <a:spLocks noGrp="1"/>
          </p:cNvSpPr>
          <p:nvPr>
            <p:ph type="title"/>
          </p:nvPr>
        </p:nvSpPr>
        <p:spPr/>
        <p:txBody>
          <a:bodyPr/>
          <a:lstStyle/>
          <a:p>
            <a:pPr algn="ctr"/>
            <a:r>
              <a:rPr lang="en-US" sz="2800" u="sng" dirty="0"/>
              <a:t>Body-Worn Camera (BWC) Overview</a:t>
            </a:r>
          </a:p>
        </p:txBody>
      </p:sp>
      <p:sp>
        <p:nvSpPr>
          <p:cNvPr id="3" name="Content Placeholder 2">
            <a:extLst>
              <a:ext uri="{FF2B5EF4-FFF2-40B4-BE49-F238E27FC236}">
                <a16:creationId xmlns:a16="http://schemas.microsoft.com/office/drawing/2014/main" id="{601D8D1E-E23E-48E3-B74A-10460C9FCF74}"/>
              </a:ext>
            </a:extLst>
          </p:cNvPr>
          <p:cNvSpPr>
            <a:spLocks noGrp="1"/>
          </p:cNvSpPr>
          <p:nvPr>
            <p:ph idx="1"/>
          </p:nvPr>
        </p:nvSpPr>
        <p:spPr>
          <a:xfrm>
            <a:off x="457200" y="2040087"/>
            <a:ext cx="8229600" cy="4533900"/>
          </a:xfrm>
        </p:spPr>
        <p:txBody>
          <a:bodyPr/>
          <a:lstStyle/>
          <a:p>
            <a:pPr>
              <a:spcBef>
                <a:spcPts val="0"/>
              </a:spcBef>
            </a:pPr>
            <a:r>
              <a:rPr lang="en-US" sz="1800" dirty="0"/>
              <a:t>National discourse and public sentiment in favor of implementation                    </a:t>
            </a:r>
          </a:p>
          <a:p>
            <a:pPr marL="0" indent="0">
              <a:spcBef>
                <a:spcPts val="0"/>
              </a:spcBef>
              <a:buNone/>
            </a:pPr>
            <a:r>
              <a:rPr lang="en-US" sz="1600" dirty="0" smtClean="0"/>
              <a:t>	(</a:t>
            </a:r>
            <a:r>
              <a:rPr lang="en-US" sz="1600" dirty="0"/>
              <a:t>Jennings, Lynch, and </a:t>
            </a:r>
            <a:r>
              <a:rPr lang="en-US" sz="1600" dirty="0" err="1"/>
              <a:t>Fridell</a:t>
            </a:r>
            <a:r>
              <a:rPr lang="en-US" sz="1600" dirty="0"/>
              <a:t>, 2015</a:t>
            </a:r>
            <a:r>
              <a:rPr lang="en-US" sz="1600" dirty="0" smtClean="0"/>
              <a:t>)</a:t>
            </a:r>
          </a:p>
          <a:p>
            <a:pPr>
              <a:spcBef>
                <a:spcPts val="0"/>
              </a:spcBef>
            </a:pPr>
            <a:endParaRPr lang="en-US" sz="1800" dirty="0"/>
          </a:p>
          <a:p>
            <a:pPr>
              <a:spcBef>
                <a:spcPts val="0"/>
              </a:spcBef>
            </a:pPr>
            <a:r>
              <a:rPr lang="en-US" sz="1800" dirty="0" smtClean="0"/>
              <a:t>Interim </a:t>
            </a:r>
            <a:r>
              <a:rPr lang="en-US" sz="1800" dirty="0"/>
              <a:t>Report of the President’s Task Force on 21</a:t>
            </a:r>
            <a:r>
              <a:rPr lang="en-US" sz="1800" baseline="30000" dirty="0"/>
              <a:t>st</a:t>
            </a:r>
            <a:r>
              <a:rPr lang="en-US" sz="1800" dirty="0"/>
              <a:t> Century </a:t>
            </a:r>
            <a:r>
              <a:rPr lang="en-US" sz="1800" dirty="0" smtClean="0"/>
              <a:t>Policing</a:t>
            </a:r>
            <a:endParaRPr lang="en-US" sz="1800" dirty="0"/>
          </a:p>
          <a:p>
            <a:pPr lvl="1">
              <a:spcBef>
                <a:spcPts val="0"/>
              </a:spcBef>
              <a:buFont typeface="Arial" panose="020B0604020202020204" pitchFamily="34" charset="0"/>
              <a:buChar char="•"/>
            </a:pPr>
            <a:r>
              <a:rPr lang="en-US" dirty="0"/>
              <a:t>Call for and funding of BWCs</a:t>
            </a:r>
          </a:p>
          <a:p>
            <a:pPr lvl="1">
              <a:spcBef>
                <a:spcPts val="0"/>
              </a:spcBef>
              <a:buFont typeface="Arial" panose="020B0604020202020204" pitchFamily="34" charset="0"/>
              <a:buChar char="•"/>
            </a:pPr>
            <a:r>
              <a:rPr lang="en-US" dirty="0"/>
              <a:t>Followed high profile shootings</a:t>
            </a:r>
          </a:p>
          <a:p>
            <a:pPr marL="342900" lvl="1" indent="0">
              <a:spcBef>
                <a:spcPts val="0"/>
              </a:spcBef>
              <a:buNone/>
            </a:pPr>
            <a:endParaRPr lang="en-US" dirty="0"/>
          </a:p>
          <a:p>
            <a:pPr>
              <a:spcBef>
                <a:spcPts val="0"/>
              </a:spcBef>
              <a:buFont typeface="Arial" panose="020B0604020202020204" pitchFamily="34" charset="0"/>
              <a:buChar char="•"/>
            </a:pPr>
            <a:r>
              <a:rPr lang="en-US" sz="1800" dirty="0"/>
              <a:t>Perceived benefits include reducing use of force and complaints against officers, enhancing </a:t>
            </a:r>
            <a:r>
              <a:rPr lang="en-US" sz="1800" dirty="0">
                <a:solidFill>
                  <a:schemeClr val="tx1"/>
                </a:solidFill>
              </a:rPr>
              <a:t>police legitimacy </a:t>
            </a:r>
            <a:r>
              <a:rPr lang="en-US" sz="1800" dirty="0"/>
              <a:t>and transparency, improving evidence </a:t>
            </a:r>
            <a:r>
              <a:rPr lang="en-US" sz="1800" dirty="0" smtClean="0"/>
              <a:t>captured </a:t>
            </a:r>
            <a:r>
              <a:rPr lang="en-US" sz="1800" dirty="0"/>
              <a:t>by the police </a:t>
            </a:r>
            <a:r>
              <a:rPr lang="en-US" sz="1600" dirty="0"/>
              <a:t>(Ariel, Farrar, and Sutherland, 2015; Crow, Snyder, Crichlow, and Smykla, 2017</a:t>
            </a:r>
            <a:r>
              <a:rPr lang="en-US" sz="1600" dirty="0" smtClean="0"/>
              <a:t>)</a:t>
            </a:r>
            <a:endParaRPr lang="en-US" sz="1800" dirty="0"/>
          </a:p>
          <a:p>
            <a:pPr lvl="1">
              <a:spcBef>
                <a:spcPts val="0"/>
              </a:spcBef>
              <a:buFont typeface="Arial" panose="020B0604020202020204" pitchFamily="34" charset="0"/>
              <a:buChar char="•"/>
            </a:pPr>
            <a:r>
              <a:rPr lang="en-US" dirty="0" smtClean="0"/>
              <a:t>BWCs </a:t>
            </a:r>
            <a:r>
              <a:rPr lang="en-US" dirty="0"/>
              <a:t>may enhance procedural justice, but that is only one aspect of what affects overall perceptions of police legitimacy </a:t>
            </a:r>
          </a:p>
          <a:p>
            <a:pPr marL="85725" indent="0">
              <a:spcBef>
                <a:spcPts val="0"/>
              </a:spcBef>
              <a:buNone/>
            </a:pPr>
            <a:endParaRPr lang="en-US" sz="1800" dirty="0"/>
          </a:p>
          <a:p>
            <a:pPr marL="85725" indent="0">
              <a:spcBef>
                <a:spcPts val="0"/>
              </a:spcBef>
              <a:buNone/>
            </a:pPr>
            <a:endParaRPr lang="en-US" sz="1800" dirty="0"/>
          </a:p>
          <a:p>
            <a:pPr marL="371475" indent="-285750">
              <a:spcBef>
                <a:spcPts val="0"/>
              </a:spcBef>
            </a:pPr>
            <a:endParaRPr lang="en-US" sz="1800" dirty="0"/>
          </a:p>
          <a:p>
            <a:pPr marL="85725" indent="0">
              <a:buNone/>
            </a:pPr>
            <a:endParaRPr lang="en-US" sz="1800" dirty="0"/>
          </a:p>
        </p:txBody>
      </p:sp>
      <p:sp>
        <p:nvSpPr>
          <p:cNvPr id="4" name="Slide Number Placeholder 3">
            <a:extLst>
              <a:ext uri="{FF2B5EF4-FFF2-40B4-BE49-F238E27FC236}">
                <a16:creationId xmlns:a16="http://schemas.microsoft.com/office/drawing/2014/main" id="{E0143101-E8D9-4E87-A962-0B589D67DDE1}"/>
              </a:ext>
            </a:extLst>
          </p:cNvPr>
          <p:cNvSpPr txBox="1">
            <a:spLocks/>
          </p:cNvSpPr>
          <p:nvPr/>
        </p:nvSpPr>
        <p:spPr>
          <a:xfrm>
            <a:off x="4128107" y="6317681"/>
            <a:ext cx="900544" cy="512612"/>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9pPr>
          </a:lstStyle>
          <a:p>
            <a:pPr algn="ctr"/>
            <a:fld id="{7BF37F44-E1B7-4035-94A9-C7D7238CF1A0}" type="slidenum">
              <a:rPr lang="en-US" sz="1000" smtClean="0">
                <a:solidFill>
                  <a:schemeClr val="tx1">
                    <a:lumMod val="65000"/>
                    <a:lumOff val="35000"/>
                  </a:schemeClr>
                </a:solidFill>
                <a:cs typeface="Arial" panose="020B0604020202020204" pitchFamily="34" charset="0"/>
              </a:rPr>
              <a:pPr algn="ctr"/>
              <a:t>3</a:t>
            </a:fld>
            <a:endParaRPr lang="en-US" sz="10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10259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a:t>Newark Police Division’s Body Worn Camera Program</a:t>
            </a:r>
            <a:endParaRPr lang="en-US" sz="2500" dirty="0"/>
          </a:p>
        </p:txBody>
      </p:sp>
      <p:sp>
        <p:nvSpPr>
          <p:cNvPr id="3" name="Content Placeholder 2">
            <a:extLst>
              <a:ext uri="{FF2B5EF4-FFF2-40B4-BE49-F238E27FC236}">
                <a16:creationId xmlns:a16="http://schemas.microsoft.com/office/drawing/2014/main" id="{392D178D-815A-40D3-9FCF-7560516D23C0}"/>
              </a:ext>
            </a:extLst>
          </p:cNvPr>
          <p:cNvSpPr>
            <a:spLocks noGrp="1"/>
          </p:cNvSpPr>
          <p:nvPr>
            <p:ph idx="1"/>
          </p:nvPr>
        </p:nvSpPr>
        <p:spPr>
          <a:xfrm>
            <a:off x="457200" y="1524000"/>
            <a:ext cx="8229600" cy="4533900"/>
          </a:xfrm>
        </p:spPr>
        <p:txBody>
          <a:bodyPr/>
          <a:lstStyle/>
          <a:p>
            <a:pPr>
              <a:spcBef>
                <a:spcPts val="0"/>
              </a:spcBef>
            </a:pPr>
            <a:endParaRPr lang="en-US" sz="1800" dirty="0"/>
          </a:p>
          <a:p>
            <a:pPr>
              <a:spcBef>
                <a:spcPts val="0"/>
              </a:spcBef>
            </a:pPr>
            <a:r>
              <a:rPr lang="en-US" sz="1800" dirty="0"/>
              <a:t>Newark is the largest city in the state of New Jersey with approximately 277,000 residents</a:t>
            </a:r>
            <a:r>
              <a:rPr lang="en-US" sz="1800" dirty="0" smtClean="0"/>
              <a:t>.</a:t>
            </a:r>
            <a:endParaRPr lang="en-US" sz="1800" dirty="0"/>
          </a:p>
          <a:p>
            <a:pPr lvl="1">
              <a:spcBef>
                <a:spcPts val="0"/>
              </a:spcBef>
              <a:buFont typeface="Arial" panose="020B0604020202020204" pitchFamily="34" charset="0"/>
              <a:buChar char="•"/>
            </a:pPr>
            <a:r>
              <a:rPr lang="en-US" sz="1600" dirty="0"/>
              <a:t>Over half of the population is African American, 29% live below the poverty line.</a:t>
            </a:r>
          </a:p>
          <a:p>
            <a:pPr lvl="1">
              <a:spcBef>
                <a:spcPts val="0"/>
              </a:spcBef>
              <a:buFont typeface="Arial" panose="020B0604020202020204" pitchFamily="34" charset="0"/>
              <a:buChar char="•"/>
            </a:pPr>
            <a:r>
              <a:rPr lang="en-US" sz="1600" dirty="0"/>
              <a:t>Approximately 1,050 sworn officers, 400-450 in </a:t>
            </a:r>
            <a:r>
              <a:rPr lang="en-US" sz="1600" dirty="0" smtClean="0"/>
              <a:t>patrol</a:t>
            </a:r>
            <a:endParaRPr lang="en-US" dirty="0"/>
          </a:p>
          <a:p>
            <a:pPr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sz="1800" dirty="0"/>
              <a:t>In 2016, the City of Newark entered into consent decree with the Department of Justice after an investigation found a pattern and practice of unconstitutional policing</a:t>
            </a:r>
            <a:r>
              <a:rPr lang="en-US" sz="1800" dirty="0" smtClean="0"/>
              <a:t>.</a:t>
            </a:r>
            <a:endParaRPr lang="en-US" sz="1800" dirty="0"/>
          </a:p>
          <a:p>
            <a:pPr lvl="1">
              <a:spcBef>
                <a:spcPts val="0"/>
              </a:spcBef>
              <a:buFont typeface="Arial" panose="020B0604020202020204" pitchFamily="34" charset="0"/>
              <a:buChar char="•"/>
            </a:pPr>
            <a:r>
              <a:rPr lang="en-US" sz="1600" dirty="0"/>
              <a:t>One of the requirements of the consent decree was to begin using body worn cameras on patrol officers.</a:t>
            </a:r>
          </a:p>
          <a:p>
            <a:pPr marL="342900" lvl="1" indent="0">
              <a:spcBef>
                <a:spcPts val="0"/>
              </a:spcBef>
              <a:buNone/>
            </a:pPr>
            <a:endParaRPr lang="en-US" dirty="0"/>
          </a:p>
          <a:p>
            <a:pPr>
              <a:spcBef>
                <a:spcPts val="0"/>
              </a:spcBef>
              <a:buFont typeface="Arial" panose="020B0604020202020204" pitchFamily="34" charset="0"/>
              <a:buChar char="•"/>
            </a:pPr>
            <a:r>
              <a:rPr lang="en-US" sz="1800" dirty="0"/>
              <a:t>NPD applied for and received a grant under the BJA’s Body-Worn Camera Policy and Implementation Program to help them purchase cameras </a:t>
            </a:r>
          </a:p>
          <a:p>
            <a:pPr lvl="1">
              <a:spcBef>
                <a:spcPts val="0"/>
              </a:spcBef>
              <a:buFont typeface="Arial" panose="020B0604020202020204" pitchFamily="34" charset="0"/>
              <a:buChar char="•"/>
            </a:pPr>
            <a:r>
              <a:rPr lang="en-US" sz="1600" dirty="0"/>
              <a:t>Also included an evaluation by Rutgers University</a:t>
            </a:r>
          </a:p>
          <a:p>
            <a:pPr lvl="1">
              <a:spcBef>
                <a:spcPts val="0"/>
              </a:spcBef>
              <a:buFont typeface="Arial" panose="020B0604020202020204" pitchFamily="34" charset="0"/>
              <a:buChar char="•"/>
            </a:pPr>
            <a:endParaRPr lang="en-US" dirty="0"/>
          </a:p>
          <a:p>
            <a:pPr marL="342900" lvl="1" indent="0">
              <a:spcBef>
                <a:spcPts val="0"/>
              </a:spcBef>
              <a:buNone/>
            </a:pPr>
            <a:endParaRPr lang="en-US" dirty="0"/>
          </a:p>
        </p:txBody>
      </p:sp>
      <p:sp>
        <p:nvSpPr>
          <p:cNvPr id="4" name="Slide Number Placeholder 3">
            <a:extLst>
              <a:ext uri="{FF2B5EF4-FFF2-40B4-BE49-F238E27FC236}">
                <a16:creationId xmlns:a16="http://schemas.microsoft.com/office/drawing/2014/main" id="{E0EF8279-A218-47E1-B210-211C1ABB4B78}"/>
              </a:ext>
            </a:extLst>
          </p:cNvPr>
          <p:cNvSpPr txBox="1">
            <a:spLocks/>
          </p:cNvSpPr>
          <p:nvPr/>
        </p:nvSpPr>
        <p:spPr>
          <a:xfrm>
            <a:off x="4128107" y="6317681"/>
            <a:ext cx="900544" cy="512612"/>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9pPr>
          </a:lstStyle>
          <a:p>
            <a:pPr algn="ctr"/>
            <a:fld id="{7BF37F44-E1B7-4035-94A9-C7D7238CF1A0}" type="slidenum">
              <a:rPr lang="en-US" sz="1000" smtClean="0">
                <a:solidFill>
                  <a:schemeClr val="tx1">
                    <a:lumMod val="65000"/>
                    <a:lumOff val="35000"/>
                  </a:schemeClr>
                </a:solidFill>
                <a:cs typeface="Arial" panose="020B0604020202020204" pitchFamily="34" charset="0"/>
              </a:rPr>
              <a:pPr algn="ctr"/>
              <a:t>4</a:t>
            </a:fld>
            <a:endParaRPr lang="en-US" sz="10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1092814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a:t>Newark Police Division’s Body Worn Camera Program</a:t>
            </a:r>
            <a:endParaRPr lang="en-US" sz="2500" dirty="0"/>
          </a:p>
        </p:txBody>
      </p:sp>
      <p:sp>
        <p:nvSpPr>
          <p:cNvPr id="3" name="Content Placeholder 2">
            <a:extLst>
              <a:ext uri="{FF2B5EF4-FFF2-40B4-BE49-F238E27FC236}">
                <a16:creationId xmlns:a16="http://schemas.microsoft.com/office/drawing/2014/main" id="{392D178D-815A-40D3-9FCF-7560516D23C0}"/>
              </a:ext>
            </a:extLst>
          </p:cNvPr>
          <p:cNvSpPr>
            <a:spLocks noGrp="1"/>
          </p:cNvSpPr>
          <p:nvPr>
            <p:ph idx="1"/>
          </p:nvPr>
        </p:nvSpPr>
        <p:spPr>
          <a:xfrm>
            <a:off x="304565" y="1749990"/>
            <a:ext cx="8229600" cy="4533900"/>
          </a:xfrm>
        </p:spPr>
        <p:txBody>
          <a:bodyPr/>
          <a:lstStyle/>
          <a:p>
            <a:pPr>
              <a:spcBef>
                <a:spcPts val="0"/>
              </a:spcBef>
            </a:pPr>
            <a:r>
              <a:rPr lang="en-US" sz="1800" dirty="0"/>
              <a:t>The NPD agreed to a precinct by precinct rollout of the cameras for patrol officers</a:t>
            </a:r>
            <a:r>
              <a:rPr lang="en-US" sz="1800" dirty="0" smtClean="0"/>
              <a:t>.</a:t>
            </a:r>
            <a:endParaRPr lang="en-US" sz="1800" dirty="0"/>
          </a:p>
          <a:p>
            <a:pPr lvl="1">
              <a:spcBef>
                <a:spcPts val="0"/>
              </a:spcBef>
              <a:buFont typeface="Arial" panose="020B0604020202020204" pitchFamily="34" charset="0"/>
              <a:buChar char="•"/>
            </a:pPr>
            <a:r>
              <a:rPr lang="en-US" sz="1600" dirty="0"/>
              <a:t>One month gap between full rollout in one precinct and the beginning of rollout in another precinct</a:t>
            </a:r>
            <a:r>
              <a:rPr lang="en-US" sz="1600" dirty="0" smtClean="0"/>
              <a:t>.</a:t>
            </a:r>
            <a:endParaRPr lang="en-US" dirty="0"/>
          </a:p>
          <a:p>
            <a:pPr marL="342900" lvl="1" indent="0">
              <a:spcBef>
                <a:spcPts val="0"/>
              </a:spcBef>
              <a:buNone/>
            </a:pPr>
            <a:endParaRPr lang="en-US" dirty="0"/>
          </a:p>
          <a:p>
            <a:pPr>
              <a:spcBef>
                <a:spcPts val="0"/>
              </a:spcBef>
              <a:buFont typeface="Arial" panose="020B0604020202020204" pitchFamily="34" charset="0"/>
              <a:buChar char="•"/>
            </a:pPr>
            <a:r>
              <a:rPr lang="en-US" sz="1800" dirty="0"/>
              <a:t>Full rollout was initially estimated for January 2018</a:t>
            </a:r>
            <a:r>
              <a:rPr lang="en-US" sz="1800" dirty="0" smtClean="0"/>
              <a:t>.</a:t>
            </a:r>
          </a:p>
          <a:p>
            <a:pPr lvl="1">
              <a:spcBef>
                <a:spcPts val="0"/>
              </a:spcBef>
              <a:buFont typeface="Arial" panose="020B0604020202020204" pitchFamily="34" charset="0"/>
              <a:buChar char="•"/>
            </a:pPr>
            <a:r>
              <a:rPr lang="en-US" sz="1600" dirty="0" smtClean="0"/>
              <a:t>Computer Virus</a:t>
            </a:r>
          </a:p>
          <a:p>
            <a:pPr lvl="1">
              <a:spcBef>
                <a:spcPts val="0"/>
              </a:spcBef>
              <a:buFont typeface="Arial" panose="020B0604020202020204" pitchFamily="34" charset="0"/>
              <a:buChar char="•"/>
            </a:pPr>
            <a:r>
              <a:rPr lang="en-US" sz="1600" dirty="0" smtClean="0"/>
              <a:t>Connectivity Issues</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1800" dirty="0" smtClean="0"/>
          </a:p>
          <a:p>
            <a:pPr>
              <a:spcBef>
                <a:spcPts val="0"/>
              </a:spcBef>
              <a:buFont typeface="Arial" panose="020B0604020202020204" pitchFamily="34" charset="0"/>
              <a:buChar char="•"/>
            </a:pPr>
            <a:r>
              <a:rPr lang="en-US" sz="1800" dirty="0" smtClean="0"/>
              <a:t>Full rollout for precincts completed </a:t>
            </a:r>
            <a:endParaRPr lang="en-US" sz="1800" dirty="0" smtClean="0"/>
          </a:p>
          <a:p>
            <a:pPr marL="0" indent="0">
              <a:spcBef>
                <a:spcPts val="0"/>
              </a:spcBef>
              <a:buNone/>
            </a:pPr>
            <a:r>
              <a:rPr lang="en-US" sz="1800" dirty="0"/>
              <a:t> </a:t>
            </a:r>
            <a:r>
              <a:rPr lang="en-US" sz="1800" dirty="0" smtClean="0"/>
              <a:t>   </a:t>
            </a:r>
            <a:r>
              <a:rPr lang="en-US" sz="1800" dirty="0" smtClean="0"/>
              <a:t>December </a:t>
            </a:r>
            <a:r>
              <a:rPr lang="en-US" sz="1800" dirty="0" smtClean="0"/>
              <a:t>14, 2018</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endParaRPr lang="en-US" sz="1800" dirty="0"/>
          </a:p>
          <a:p>
            <a:pPr marL="42862" indent="0">
              <a:spcBef>
                <a:spcPts val="0"/>
              </a:spcBef>
              <a:buNone/>
            </a:pPr>
            <a:endParaRPr lang="en-US" sz="1800" dirty="0" smtClean="0"/>
          </a:p>
          <a:p>
            <a:pPr marL="328612" indent="-285750">
              <a:spcBef>
                <a:spcPts val="0"/>
              </a:spcBef>
            </a:pPr>
            <a:endParaRPr lang="en-US" sz="1800" dirty="0"/>
          </a:p>
        </p:txBody>
      </p:sp>
      <p:sp>
        <p:nvSpPr>
          <p:cNvPr id="4" name="Slide Number Placeholder 3">
            <a:extLst>
              <a:ext uri="{FF2B5EF4-FFF2-40B4-BE49-F238E27FC236}">
                <a16:creationId xmlns:a16="http://schemas.microsoft.com/office/drawing/2014/main" id="{E0EF8279-A218-47E1-B210-211C1ABB4B78}"/>
              </a:ext>
            </a:extLst>
          </p:cNvPr>
          <p:cNvSpPr txBox="1">
            <a:spLocks/>
          </p:cNvSpPr>
          <p:nvPr/>
        </p:nvSpPr>
        <p:spPr>
          <a:xfrm>
            <a:off x="4128107" y="6317681"/>
            <a:ext cx="900544" cy="512612"/>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2"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2" charset="-128"/>
                <a:cs typeface="+mn-cs"/>
              </a:defRPr>
            </a:lvl9pPr>
          </a:lstStyle>
          <a:p>
            <a:pPr algn="ctr"/>
            <a:fld id="{7BF37F44-E1B7-4035-94A9-C7D7238CF1A0}" type="slidenum">
              <a:rPr lang="en-US" sz="1000" smtClean="0">
                <a:solidFill>
                  <a:schemeClr val="tx1">
                    <a:lumMod val="65000"/>
                    <a:lumOff val="35000"/>
                  </a:schemeClr>
                </a:solidFill>
                <a:cs typeface="Arial" panose="020B0604020202020204" pitchFamily="34" charset="0"/>
              </a:rPr>
              <a:pPr algn="ctr"/>
              <a:t>5</a:t>
            </a:fld>
            <a:endParaRPr lang="en-US" sz="1000" dirty="0">
              <a:solidFill>
                <a:schemeClr val="tx1">
                  <a:lumMod val="65000"/>
                  <a:lumOff val="35000"/>
                </a:schemeClr>
              </a:solidFill>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88153" y="3834581"/>
            <a:ext cx="3847691" cy="2885768"/>
          </a:xfrm>
          <a:prstGeom prst="rect">
            <a:avLst/>
          </a:prstGeom>
          <a:ln>
            <a:noFill/>
          </a:ln>
          <a:effectLst>
            <a:softEdge rad="112500"/>
          </a:effectLst>
        </p:spPr>
      </p:pic>
    </p:spTree>
    <p:extLst>
      <p:ext uri="{BB962C8B-B14F-4D97-AF65-F5344CB8AC3E}">
        <p14:creationId xmlns:p14="http://schemas.microsoft.com/office/powerpoint/2010/main" val="163117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1800" dirty="0" smtClean="0"/>
          </a:p>
          <a:p>
            <a:endParaRPr lang="en-US" sz="1800" dirty="0"/>
          </a:p>
          <a:p>
            <a:r>
              <a:rPr lang="en-US" sz="1800" dirty="0" smtClean="0"/>
              <a:t>Each patrol officer was provided a officer survey once their policy training was completed</a:t>
            </a:r>
          </a:p>
          <a:p>
            <a:endParaRPr lang="en-US" sz="1800" dirty="0"/>
          </a:p>
          <a:p>
            <a:r>
              <a:rPr lang="en-US" sz="1800" dirty="0" smtClean="0"/>
              <a:t>Surveys were anonymous and collected by the instructor at then end of the class.</a:t>
            </a:r>
          </a:p>
          <a:p>
            <a:pPr marL="0" indent="0">
              <a:buNone/>
            </a:pPr>
            <a:endParaRPr lang="en-US" sz="1800" dirty="0" smtClean="0"/>
          </a:p>
          <a:p>
            <a:r>
              <a:rPr lang="en-US" sz="1800" dirty="0" smtClean="0"/>
              <a:t>Surveys consisted of six demographic questions and 16 BWC questions</a:t>
            </a:r>
          </a:p>
          <a:p>
            <a:pPr lvl="1"/>
            <a:r>
              <a:rPr lang="en-US" sz="1600" dirty="0" smtClean="0"/>
              <a:t>Gauged perceptions of police/community relations, officer safety, releasing BWC footage, overall opinions, etc.</a:t>
            </a:r>
          </a:p>
          <a:p>
            <a:endParaRPr lang="en-US" dirty="0"/>
          </a:p>
        </p:txBody>
      </p:sp>
      <p:sp>
        <p:nvSpPr>
          <p:cNvPr id="4"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Survey Methods</a:t>
            </a:r>
            <a:endParaRPr lang="en-US" sz="2500" dirty="0"/>
          </a:p>
        </p:txBody>
      </p:sp>
    </p:spTree>
    <p:extLst>
      <p:ext uri="{BB962C8B-B14F-4D97-AF65-F5344CB8AC3E}">
        <p14:creationId xmlns:p14="http://schemas.microsoft.com/office/powerpoint/2010/main" val="61166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1800" dirty="0" smtClean="0"/>
              <a:t>61.5% of patrol officers had less than five years on the job</a:t>
            </a:r>
          </a:p>
          <a:p>
            <a:pPr lvl="1"/>
            <a:r>
              <a:rPr lang="en-US" sz="1600" dirty="0" smtClean="0"/>
              <a:t>45.8% of these officers were brand new and just graduated the academy</a:t>
            </a:r>
          </a:p>
          <a:p>
            <a:pPr lvl="1"/>
            <a:endParaRPr lang="en-US" dirty="0"/>
          </a:p>
          <a:p>
            <a:r>
              <a:rPr lang="en-US" sz="1800" dirty="0" smtClean="0"/>
              <a:t>30% of respondents identified as Black, 49% Hispanic, 16% White, and 5% Other</a:t>
            </a:r>
          </a:p>
          <a:p>
            <a:endParaRPr lang="en-US" sz="1800" dirty="0"/>
          </a:p>
          <a:p>
            <a:r>
              <a:rPr lang="en-US" sz="1800" dirty="0" smtClean="0"/>
              <a:t>82% of respondents were male, 18% female</a:t>
            </a:r>
          </a:p>
          <a:p>
            <a:endParaRPr lang="en-US" sz="1800" dirty="0"/>
          </a:p>
          <a:p>
            <a:r>
              <a:rPr lang="en-US" sz="1800" dirty="0" smtClean="0"/>
              <a:t>Age</a:t>
            </a:r>
          </a:p>
          <a:p>
            <a:pPr lvl="1"/>
            <a:r>
              <a:rPr lang="en-US" sz="1600" dirty="0" smtClean="0"/>
              <a:t>18 to 25: 25.6%</a:t>
            </a:r>
          </a:p>
          <a:p>
            <a:pPr lvl="1"/>
            <a:r>
              <a:rPr lang="en-US" sz="1600" dirty="0" smtClean="0"/>
              <a:t>26-35: 39.5%</a:t>
            </a:r>
          </a:p>
          <a:p>
            <a:pPr lvl="1"/>
            <a:r>
              <a:rPr lang="en-US" sz="1600" dirty="0" smtClean="0"/>
              <a:t>36-45: 15.1%</a:t>
            </a:r>
          </a:p>
          <a:p>
            <a:pPr lvl="1"/>
            <a:r>
              <a:rPr lang="en-US" sz="1600" dirty="0" smtClean="0"/>
              <a:t>46+: 19.8%</a:t>
            </a:r>
          </a:p>
          <a:p>
            <a:pPr lvl="1"/>
            <a:endParaRPr lang="en-US" dirty="0"/>
          </a:p>
          <a:p>
            <a:r>
              <a:rPr lang="en-US" sz="1800" dirty="0" smtClean="0"/>
              <a:t>60.2% of respondents live in Newark</a:t>
            </a:r>
            <a:endParaRPr lang="en-US" sz="1800" dirty="0"/>
          </a:p>
        </p:txBody>
      </p:sp>
      <p:sp>
        <p:nvSpPr>
          <p:cNvPr id="4"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Demographic Information</a:t>
            </a:r>
            <a:endParaRPr lang="en-US" sz="2500" dirty="0"/>
          </a:p>
        </p:txBody>
      </p:sp>
    </p:spTree>
    <p:extLst>
      <p:ext uri="{BB962C8B-B14F-4D97-AF65-F5344CB8AC3E}">
        <p14:creationId xmlns:p14="http://schemas.microsoft.com/office/powerpoint/2010/main" val="468932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Frequency Tables</a:t>
            </a:r>
            <a:endParaRPr lang="en-US" sz="2500" dirty="0"/>
          </a:p>
        </p:txBody>
      </p:sp>
      <p:graphicFrame>
        <p:nvGraphicFramePr>
          <p:cNvPr id="5" name="Table 4"/>
          <p:cNvGraphicFramePr>
            <a:graphicFrameLocks noGrp="1"/>
          </p:cNvGraphicFramePr>
          <p:nvPr>
            <p:extLst>
              <p:ext uri="{D42A27DB-BD31-4B8C-83A1-F6EECF244321}">
                <p14:modId xmlns:p14="http://schemas.microsoft.com/office/powerpoint/2010/main" val="3975571475"/>
              </p:ext>
            </p:extLst>
          </p:nvPr>
        </p:nvGraphicFramePr>
        <p:xfrm>
          <a:off x="457200" y="1817914"/>
          <a:ext cx="8229599" cy="4036059"/>
        </p:xfrm>
        <a:graphic>
          <a:graphicData uri="http://schemas.openxmlformats.org/drawingml/2006/table">
            <a:tbl>
              <a:tblPr firstRow="1" bandRow="1">
                <a:tableStyleId>{073A0DAA-6AF3-43AB-8588-CEC1D06C72B9}</a:tableStyleId>
              </a:tblPr>
              <a:tblGrid>
                <a:gridCol w="1647371">
                  <a:extLst>
                    <a:ext uri="{9D8B030D-6E8A-4147-A177-3AD203B41FA5}">
                      <a16:colId xmlns:a16="http://schemas.microsoft.com/office/drawing/2014/main" val="3173248217"/>
                    </a:ext>
                  </a:extLst>
                </a:gridCol>
                <a:gridCol w="1567543">
                  <a:extLst>
                    <a:ext uri="{9D8B030D-6E8A-4147-A177-3AD203B41FA5}">
                      <a16:colId xmlns:a16="http://schemas.microsoft.com/office/drawing/2014/main" val="733771115"/>
                    </a:ext>
                  </a:extLst>
                </a:gridCol>
                <a:gridCol w="1074057">
                  <a:extLst>
                    <a:ext uri="{9D8B030D-6E8A-4147-A177-3AD203B41FA5}">
                      <a16:colId xmlns:a16="http://schemas.microsoft.com/office/drawing/2014/main" val="136993785"/>
                    </a:ext>
                  </a:extLst>
                </a:gridCol>
                <a:gridCol w="1030515">
                  <a:extLst>
                    <a:ext uri="{9D8B030D-6E8A-4147-A177-3AD203B41FA5}">
                      <a16:colId xmlns:a16="http://schemas.microsoft.com/office/drawing/2014/main" val="2761558149"/>
                    </a:ext>
                  </a:extLst>
                </a:gridCol>
                <a:gridCol w="798285">
                  <a:extLst>
                    <a:ext uri="{9D8B030D-6E8A-4147-A177-3AD203B41FA5}">
                      <a16:colId xmlns:a16="http://schemas.microsoft.com/office/drawing/2014/main" val="1119623571"/>
                    </a:ext>
                  </a:extLst>
                </a:gridCol>
                <a:gridCol w="936171">
                  <a:extLst>
                    <a:ext uri="{9D8B030D-6E8A-4147-A177-3AD203B41FA5}">
                      <a16:colId xmlns:a16="http://schemas.microsoft.com/office/drawing/2014/main" val="3972076530"/>
                    </a:ext>
                  </a:extLst>
                </a:gridCol>
                <a:gridCol w="1175657">
                  <a:extLst>
                    <a:ext uri="{9D8B030D-6E8A-4147-A177-3AD203B41FA5}">
                      <a16:colId xmlns:a16="http://schemas.microsoft.com/office/drawing/2014/main" val="2772856281"/>
                    </a:ext>
                  </a:extLst>
                </a:gridCol>
              </a:tblGrid>
              <a:tr h="613833">
                <a:tc>
                  <a:txBody>
                    <a:bodyPr/>
                    <a:lstStyle/>
                    <a:p>
                      <a:endParaRPr lang="en-US" sz="1400" dirty="0"/>
                    </a:p>
                  </a:txBody>
                  <a:tcPr>
                    <a:solidFill>
                      <a:srgbClr val="C00000"/>
                    </a:solidFill>
                  </a:tcPr>
                </a:tc>
                <a:tc>
                  <a:txBody>
                    <a:bodyPr/>
                    <a:lstStyle/>
                    <a:p>
                      <a:pPr algn="ctr"/>
                      <a:r>
                        <a:rPr lang="en-US" sz="1400" dirty="0" smtClean="0"/>
                        <a:t>Very Strongly Disagree</a:t>
                      </a:r>
                      <a:endParaRPr lang="en-US" sz="1400" dirty="0"/>
                    </a:p>
                  </a:txBody>
                  <a:tcPr>
                    <a:solidFill>
                      <a:srgbClr val="C00000"/>
                    </a:solidFill>
                  </a:tcPr>
                </a:tc>
                <a:tc>
                  <a:txBody>
                    <a:bodyPr/>
                    <a:lstStyle/>
                    <a:p>
                      <a:pPr algn="ctr"/>
                      <a:r>
                        <a:rPr lang="en-US" sz="1400" dirty="0" smtClean="0"/>
                        <a:t>Strongly Disagree</a:t>
                      </a:r>
                      <a:endParaRPr lang="en-US" sz="1400" dirty="0"/>
                    </a:p>
                  </a:txBody>
                  <a:tcPr>
                    <a:solidFill>
                      <a:srgbClr val="C00000"/>
                    </a:solidFill>
                  </a:tcPr>
                </a:tc>
                <a:tc>
                  <a:txBody>
                    <a:bodyPr/>
                    <a:lstStyle/>
                    <a:p>
                      <a:pPr algn="ctr"/>
                      <a:r>
                        <a:rPr lang="en-US" sz="1400" dirty="0" smtClean="0"/>
                        <a:t>Disagree</a:t>
                      </a:r>
                      <a:endParaRPr lang="en-US" sz="1400" dirty="0"/>
                    </a:p>
                  </a:txBody>
                  <a:tcPr>
                    <a:solidFill>
                      <a:srgbClr val="C00000"/>
                    </a:solidFill>
                  </a:tcPr>
                </a:tc>
                <a:tc>
                  <a:txBody>
                    <a:bodyPr/>
                    <a:lstStyle/>
                    <a:p>
                      <a:pPr algn="ctr"/>
                      <a:r>
                        <a:rPr lang="en-US" sz="1400" dirty="0" smtClean="0"/>
                        <a:t>Agree</a:t>
                      </a:r>
                      <a:endParaRPr lang="en-US" sz="1400" dirty="0"/>
                    </a:p>
                  </a:txBody>
                  <a:tcPr>
                    <a:solidFill>
                      <a:srgbClr val="C00000"/>
                    </a:solidFill>
                  </a:tcPr>
                </a:tc>
                <a:tc>
                  <a:txBody>
                    <a:bodyPr/>
                    <a:lstStyle/>
                    <a:p>
                      <a:pPr algn="ctr"/>
                      <a:r>
                        <a:rPr lang="en-US" sz="1400" dirty="0" smtClean="0"/>
                        <a:t>Strongly Agree</a:t>
                      </a:r>
                      <a:endParaRPr lang="en-US" sz="1400" dirty="0"/>
                    </a:p>
                  </a:txBody>
                  <a:tcPr>
                    <a:solidFill>
                      <a:srgbClr val="C00000"/>
                    </a:solidFill>
                  </a:tcPr>
                </a:tc>
                <a:tc>
                  <a:txBody>
                    <a:bodyPr/>
                    <a:lstStyle/>
                    <a:p>
                      <a:pPr algn="ctr"/>
                      <a:r>
                        <a:rPr lang="en-US" sz="1400" dirty="0" smtClean="0"/>
                        <a:t>Very Strongly Agree</a:t>
                      </a:r>
                      <a:endParaRPr lang="en-US" sz="1400" dirty="0"/>
                    </a:p>
                  </a:txBody>
                  <a:tcPr>
                    <a:solidFill>
                      <a:srgbClr val="C00000"/>
                    </a:solidFill>
                  </a:tcPr>
                </a:tc>
                <a:extLst>
                  <a:ext uri="{0D108BD9-81ED-4DB2-BD59-A6C34878D82A}">
                    <a16:rowId xmlns:a16="http://schemas.microsoft.com/office/drawing/2014/main" val="6001459"/>
                  </a:ext>
                </a:extLst>
              </a:tr>
              <a:tr h="613833">
                <a:tc>
                  <a:txBody>
                    <a:bodyPr/>
                    <a:lstStyle/>
                    <a:p>
                      <a:r>
                        <a:rPr lang="en-US" sz="1400" dirty="0" smtClean="0"/>
                        <a:t>BWCs Improve Police/Community Relations</a:t>
                      </a:r>
                      <a:endParaRPr lang="en-US" sz="1400" dirty="0"/>
                    </a:p>
                  </a:txBody>
                  <a:tcPr/>
                </a:tc>
                <a:tc>
                  <a:txBody>
                    <a:bodyPr/>
                    <a:lstStyle/>
                    <a:p>
                      <a:pPr algn="ctr"/>
                      <a:r>
                        <a:rPr lang="en-US" sz="1400" dirty="0" smtClean="0"/>
                        <a:t>10.85%</a:t>
                      </a:r>
                      <a:endParaRPr lang="en-US" sz="1400" dirty="0"/>
                    </a:p>
                  </a:txBody>
                  <a:tcPr/>
                </a:tc>
                <a:tc>
                  <a:txBody>
                    <a:bodyPr/>
                    <a:lstStyle/>
                    <a:p>
                      <a:pPr algn="ctr"/>
                      <a:r>
                        <a:rPr lang="en-US" sz="1400" dirty="0" smtClean="0"/>
                        <a:t>6.24%</a:t>
                      </a:r>
                      <a:endParaRPr lang="en-US" sz="1400" dirty="0"/>
                    </a:p>
                  </a:txBody>
                  <a:tcPr/>
                </a:tc>
                <a:tc>
                  <a:txBody>
                    <a:bodyPr/>
                    <a:lstStyle/>
                    <a:p>
                      <a:pPr algn="ctr"/>
                      <a:r>
                        <a:rPr lang="en-US" sz="1400" dirty="0" smtClean="0"/>
                        <a:t>16.4%</a:t>
                      </a:r>
                      <a:endParaRPr lang="en-US" sz="1400" dirty="0"/>
                    </a:p>
                  </a:txBody>
                  <a:tcPr/>
                </a:tc>
                <a:tc>
                  <a:txBody>
                    <a:bodyPr/>
                    <a:lstStyle/>
                    <a:p>
                      <a:pPr algn="ctr"/>
                      <a:r>
                        <a:rPr lang="en-US" sz="1400" dirty="0" smtClean="0"/>
                        <a:t>27.71%</a:t>
                      </a:r>
                      <a:endParaRPr lang="en-US" sz="1400" dirty="0"/>
                    </a:p>
                  </a:txBody>
                  <a:tcPr/>
                </a:tc>
                <a:tc>
                  <a:txBody>
                    <a:bodyPr/>
                    <a:lstStyle/>
                    <a:p>
                      <a:pPr algn="ctr"/>
                      <a:r>
                        <a:rPr lang="en-US" sz="1400" dirty="0" smtClean="0"/>
                        <a:t>18.71%</a:t>
                      </a:r>
                      <a:endParaRPr lang="en-US" sz="1400" dirty="0"/>
                    </a:p>
                  </a:txBody>
                  <a:tcPr/>
                </a:tc>
                <a:tc>
                  <a:txBody>
                    <a:bodyPr/>
                    <a:lstStyle/>
                    <a:p>
                      <a:pPr algn="ctr"/>
                      <a:r>
                        <a:rPr lang="en-US" sz="1400" dirty="0" smtClean="0"/>
                        <a:t>20.09%</a:t>
                      </a:r>
                      <a:endParaRPr lang="en-US" sz="1400" dirty="0"/>
                    </a:p>
                  </a:txBody>
                  <a:tcPr/>
                </a:tc>
                <a:extLst>
                  <a:ext uri="{0D108BD9-81ED-4DB2-BD59-A6C34878D82A}">
                    <a16:rowId xmlns:a16="http://schemas.microsoft.com/office/drawing/2014/main" val="2676190983"/>
                  </a:ext>
                </a:extLst>
              </a:tr>
              <a:tr h="613833">
                <a:tc>
                  <a:txBody>
                    <a:bodyPr/>
                    <a:lstStyle/>
                    <a:p>
                      <a:r>
                        <a:rPr lang="en-US" sz="1400" dirty="0" smtClean="0"/>
                        <a:t>Citizens will be more cooperative</a:t>
                      </a:r>
                      <a:endParaRPr lang="en-US" sz="1400" dirty="0"/>
                    </a:p>
                  </a:txBody>
                  <a:tcPr/>
                </a:tc>
                <a:tc>
                  <a:txBody>
                    <a:bodyPr/>
                    <a:lstStyle/>
                    <a:p>
                      <a:pPr algn="ctr"/>
                      <a:r>
                        <a:rPr lang="en-US" sz="1400" dirty="0" smtClean="0"/>
                        <a:t>12.98%</a:t>
                      </a:r>
                      <a:endParaRPr lang="en-US" sz="1400" dirty="0"/>
                    </a:p>
                  </a:txBody>
                  <a:tcPr/>
                </a:tc>
                <a:tc>
                  <a:txBody>
                    <a:bodyPr/>
                    <a:lstStyle/>
                    <a:p>
                      <a:pPr algn="ctr"/>
                      <a:r>
                        <a:rPr lang="en-US" sz="1400" dirty="0" smtClean="0"/>
                        <a:t>10.02%</a:t>
                      </a:r>
                      <a:endParaRPr lang="en-US" sz="1400" dirty="0"/>
                    </a:p>
                  </a:txBody>
                  <a:tcPr/>
                </a:tc>
                <a:tc>
                  <a:txBody>
                    <a:bodyPr/>
                    <a:lstStyle/>
                    <a:p>
                      <a:pPr algn="ctr"/>
                      <a:r>
                        <a:rPr lang="en-US" sz="1400" dirty="0" smtClean="0"/>
                        <a:t>19.13%</a:t>
                      </a:r>
                      <a:endParaRPr lang="en-US" sz="1400" dirty="0"/>
                    </a:p>
                  </a:txBody>
                  <a:tcPr/>
                </a:tc>
                <a:tc>
                  <a:txBody>
                    <a:bodyPr/>
                    <a:lstStyle/>
                    <a:p>
                      <a:pPr algn="ctr"/>
                      <a:r>
                        <a:rPr lang="en-US" sz="1400" dirty="0" smtClean="0"/>
                        <a:t>27.79%</a:t>
                      </a:r>
                      <a:endParaRPr lang="en-US" sz="1400" dirty="0"/>
                    </a:p>
                  </a:txBody>
                  <a:tcPr/>
                </a:tc>
                <a:tc>
                  <a:txBody>
                    <a:bodyPr/>
                    <a:lstStyle/>
                    <a:p>
                      <a:pPr algn="ctr"/>
                      <a:r>
                        <a:rPr lang="en-US" sz="1400" dirty="0" smtClean="0"/>
                        <a:t>15.72%</a:t>
                      </a:r>
                      <a:endParaRPr lang="en-US" sz="1400" dirty="0"/>
                    </a:p>
                  </a:txBody>
                  <a:tcPr/>
                </a:tc>
                <a:tc>
                  <a:txBody>
                    <a:bodyPr/>
                    <a:lstStyle/>
                    <a:p>
                      <a:pPr algn="ctr"/>
                      <a:r>
                        <a:rPr lang="en-US" sz="1400" dirty="0" smtClean="0"/>
                        <a:t>14.35%</a:t>
                      </a:r>
                      <a:endParaRPr lang="en-US" sz="1400" dirty="0"/>
                    </a:p>
                  </a:txBody>
                  <a:tcPr/>
                </a:tc>
                <a:extLst>
                  <a:ext uri="{0D108BD9-81ED-4DB2-BD59-A6C34878D82A}">
                    <a16:rowId xmlns:a16="http://schemas.microsoft.com/office/drawing/2014/main" val="317347965"/>
                  </a:ext>
                </a:extLst>
              </a:tr>
              <a:tr h="613833">
                <a:tc>
                  <a:txBody>
                    <a:bodyPr/>
                    <a:lstStyle/>
                    <a:p>
                      <a:r>
                        <a:rPr lang="en-US" sz="1400" dirty="0" smtClean="0"/>
                        <a:t>Officers will act more professional</a:t>
                      </a:r>
                      <a:endParaRPr lang="en-US" sz="1400" dirty="0"/>
                    </a:p>
                  </a:txBody>
                  <a:tcPr/>
                </a:tc>
                <a:tc>
                  <a:txBody>
                    <a:bodyPr/>
                    <a:lstStyle/>
                    <a:p>
                      <a:pPr algn="ctr"/>
                      <a:r>
                        <a:rPr lang="en-US" sz="1400" dirty="0" smtClean="0"/>
                        <a:t>5.52%</a:t>
                      </a:r>
                      <a:endParaRPr lang="en-US" sz="1400" dirty="0"/>
                    </a:p>
                  </a:txBody>
                  <a:tcPr/>
                </a:tc>
                <a:tc>
                  <a:txBody>
                    <a:bodyPr/>
                    <a:lstStyle/>
                    <a:p>
                      <a:pPr algn="ctr"/>
                      <a:r>
                        <a:rPr lang="en-US" sz="1400" dirty="0" smtClean="0"/>
                        <a:t>2.76%</a:t>
                      </a:r>
                      <a:endParaRPr lang="en-US" sz="1400" dirty="0"/>
                    </a:p>
                  </a:txBody>
                  <a:tcPr/>
                </a:tc>
                <a:tc>
                  <a:txBody>
                    <a:bodyPr/>
                    <a:lstStyle/>
                    <a:p>
                      <a:pPr algn="ctr"/>
                      <a:r>
                        <a:rPr lang="en-US" sz="1400" dirty="0" smtClean="0"/>
                        <a:t>8.97%</a:t>
                      </a:r>
                      <a:endParaRPr lang="en-US" sz="1400" dirty="0"/>
                    </a:p>
                  </a:txBody>
                  <a:tcPr/>
                </a:tc>
                <a:tc>
                  <a:txBody>
                    <a:bodyPr/>
                    <a:lstStyle/>
                    <a:p>
                      <a:pPr algn="ctr"/>
                      <a:r>
                        <a:rPr lang="en-US" sz="1400" dirty="0" smtClean="0"/>
                        <a:t>20.46%</a:t>
                      </a:r>
                      <a:endParaRPr lang="en-US" sz="1400" dirty="0"/>
                    </a:p>
                  </a:txBody>
                  <a:tcPr/>
                </a:tc>
                <a:tc>
                  <a:txBody>
                    <a:bodyPr/>
                    <a:lstStyle/>
                    <a:p>
                      <a:pPr algn="ctr"/>
                      <a:r>
                        <a:rPr lang="en-US" sz="1400" dirty="0" smtClean="0"/>
                        <a:t>25.75%</a:t>
                      </a:r>
                      <a:endParaRPr lang="en-US" sz="1400" dirty="0"/>
                    </a:p>
                  </a:txBody>
                  <a:tcPr/>
                </a:tc>
                <a:tc>
                  <a:txBody>
                    <a:bodyPr/>
                    <a:lstStyle/>
                    <a:p>
                      <a:pPr algn="ctr"/>
                      <a:r>
                        <a:rPr lang="en-US" sz="1400" dirty="0" smtClean="0"/>
                        <a:t>36.55%</a:t>
                      </a:r>
                      <a:endParaRPr lang="en-US" sz="1400" dirty="0"/>
                    </a:p>
                  </a:txBody>
                  <a:tcPr/>
                </a:tc>
                <a:extLst>
                  <a:ext uri="{0D108BD9-81ED-4DB2-BD59-A6C34878D82A}">
                    <a16:rowId xmlns:a16="http://schemas.microsoft.com/office/drawing/2014/main" val="2678352264"/>
                  </a:ext>
                </a:extLst>
              </a:tr>
              <a:tr h="613833">
                <a:tc>
                  <a:txBody>
                    <a:bodyPr/>
                    <a:lstStyle/>
                    <a:p>
                      <a:r>
                        <a:rPr lang="en-US" sz="1400" dirty="0" smtClean="0"/>
                        <a:t>Suspects are less likely to resist</a:t>
                      </a:r>
                      <a:endParaRPr lang="en-US" sz="1400" dirty="0"/>
                    </a:p>
                  </a:txBody>
                  <a:tcPr/>
                </a:tc>
                <a:tc>
                  <a:txBody>
                    <a:bodyPr/>
                    <a:lstStyle/>
                    <a:p>
                      <a:pPr algn="ctr"/>
                      <a:r>
                        <a:rPr lang="en-US" sz="1400" dirty="0" smtClean="0"/>
                        <a:t>28.54%</a:t>
                      </a:r>
                      <a:endParaRPr lang="en-US" sz="1400" dirty="0"/>
                    </a:p>
                  </a:txBody>
                  <a:tcPr/>
                </a:tc>
                <a:tc>
                  <a:txBody>
                    <a:bodyPr/>
                    <a:lstStyle/>
                    <a:p>
                      <a:pPr algn="ctr"/>
                      <a:r>
                        <a:rPr lang="en-US" sz="1400" dirty="0" smtClean="0"/>
                        <a:t>13.93%</a:t>
                      </a:r>
                      <a:endParaRPr lang="en-US" sz="1400" dirty="0"/>
                    </a:p>
                  </a:txBody>
                  <a:tcPr/>
                </a:tc>
                <a:tc>
                  <a:txBody>
                    <a:bodyPr/>
                    <a:lstStyle/>
                    <a:p>
                      <a:pPr algn="ctr"/>
                      <a:r>
                        <a:rPr lang="en-US" sz="1400" dirty="0" smtClean="0"/>
                        <a:t>19.86%</a:t>
                      </a:r>
                      <a:endParaRPr lang="en-US" sz="1400" dirty="0"/>
                    </a:p>
                  </a:txBody>
                  <a:tcPr/>
                </a:tc>
                <a:tc>
                  <a:txBody>
                    <a:bodyPr/>
                    <a:lstStyle/>
                    <a:p>
                      <a:pPr algn="ctr"/>
                      <a:r>
                        <a:rPr lang="en-US" sz="1400" dirty="0" smtClean="0"/>
                        <a:t>19.63%</a:t>
                      </a:r>
                      <a:endParaRPr lang="en-US" sz="1400" dirty="0"/>
                    </a:p>
                  </a:txBody>
                  <a:tcPr/>
                </a:tc>
                <a:tc>
                  <a:txBody>
                    <a:bodyPr/>
                    <a:lstStyle/>
                    <a:p>
                      <a:pPr algn="ctr"/>
                      <a:r>
                        <a:rPr lang="en-US" sz="1400" dirty="0" smtClean="0"/>
                        <a:t>10.05%</a:t>
                      </a:r>
                      <a:endParaRPr lang="en-US" sz="1400" dirty="0"/>
                    </a:p>
                  </a:txBody>
                  <a:tcPr/>
                </a:tc>
                <a:tc>
                  <a:txBody>
                    <a:bodyPr/>
                    <a:lstStyle/>
                    <a:p>
                      <a:pPr algn="ctr"/>
                      <a:r>
                        <a:rPr lang="en-US" sz="1400" dirty="0" smtClean="0"/>
                        <a:t>7.99%</a:t>
                      </a:r>
                      <a:endParaRPr lang="en-US" sz="1400" dirty="0"/>
                    </a:p>
                  </a:txBody>
                  <a:tcPr/>
                </a:tc>
                <a:extLst>
                  <a:ext uri="{0D108BD9-81ED-4DB2-BD59-A6C34878D82A}">
                    <a16:rowId xmlns:a16="http://schemas.microsoft.com/office/drawing/2014/main" val="3765020850"/>
                  </a:ext>
                </a:extLst>
              </a:tr>
              <a:tr h="613833">
                <a:tc>
                  <a:txBody>
                    <a:bodyPr/>
                    <a:lstStyle/>
                    <a:p>
                      <a:r>
                        <a:rPr lang="en-US" sz="1400" dirty="0" smtClean="0"/>
                        <a:t>BWCs will decrease citizen complaints</a:t>
                      </a:r>
                      <a:endParaRPr lang="en-US" sz="1400" dirty="0"/>
                    </a:p>
                  </a:txBody>
                  <a:tcPr/>
                </a:tc>
                <a:tc>
                  <a:txBody>
                    <a:bodyPr/>
                    <a:lstStyle/>
                    <a:p>
                      <a:pPr algn="ctr"/>
                      <a:r>
                        <a:rPr lang="en-US" sz="1400" dirty="0" smtClean="0"/>
                        <a:t>13.79%</a:t>
                      </a:r>
                      <a:endParaRPr lang="en-US" sz="1400" dirty="0"/>
                    </a:p>
                  </a:txBody>
                  <a:tcPr/>
                </a:tc>
                <a:tc>
                  <a:txBody>
                    <a:bodyPr/>
                    <a:lstStyle/>
                    <a:p>
                      <a:pPr algn="ctr"/>
                      <a:r>
                        <a:rPr lang="en-US" sz="1400" dirty="0" smtClean="0"/>
                        <a:t>8.28%</a:t>
                      </a:r>
                      <a:endParaRPr lang="en-US" sz="1400" dirty="0"/>
                    </a:p>
                  </a:txBody>
                  <a:tcPr/>
                </a:tc>
                <a:tc>
                  <a:txBody>
                    <a:bodyPr/>
                    <a:lstStyle/>
                    <a:p>
                      <a:pPr algn="ctr"/>
                      <a:r>
                        <a:rPr lang="en-US" sz="1400" dirty="0" smtClean="0"/>
                        <a:t>16.55%</a:t>
                      </a:r>
                      <a:endParaRPr lang="en-US" sz="1400" dirty="0"/>
                    </a:p>
                  </a:txBody>
                  <a:tcPr/>
                </a:tc>
                <a:tc>
                  <a:txBody>
                    <a:bodyPr/>
                    <a:lstStyle/>
                    <a:p>
                      <a:pPr algn="ctr"/>
                      <a:r>
                        <a:rPr lang="en-US" sz="1400" dirty="0" smtClean="0"/>
                        <a:t>22.76%</a:t>
                      </a:r>
                      <a:endParaRPr lang="en-US" sz="1400" dirty="0"/>
                    </a:p>
                  </a:txBody>
                  <a:tcPr/>
                </a:tc>
                <a:tc>
                  <a:txBody>
                    <a:bodyPr/>
                    <a:lstStyle/>
                    <a:p>
                      <a:pPr algn="ctr"/>
                      <a:r>
                        <a:rPr lang="en-US" sz="1400" dirty="0" smtClean="0"/>
                        <a:t>19.54%</a:t>
                      </a:r>
                      <a:endParaRPr lang="en-US" sz="1400" dirty="0"/>
                    </a:p>
                  </a:txBody>
                  <a:tcPr/>
                </a:tc>
                <a:tc>
                  <a:txBody>
                    <a:bodyPr/>
                    <a:lstStyle/>
                    <a:p>
                      <a:pPr algn="ctr"/>
                      <a:r>
                        <a:rPr lang="en-US" sz="1400" dirty="0" smtClean="0"/>
                        <a:t>19.08%</a:t>
                      </a:r>
                      <a:endParaRPr lang="en-US" sz="1400" dirty="0"/>
                    </a:p>
                  </a:txBody>
                  <a:tcPr/>
                </a:tc>
                <a:extLst>
                  <a:ext uri="{0D108BD9-81ED-4DB2-BD59-A6C34878D82A}">
                    <a16:rowId xmlns:a16="http://schemas.microsoft.com/office/drawing/2014/main" val="338052407"/>
                  </a:ext>
                </a:extLst>
              </a:tr>
            </a:tbl>
          </a:graphicData>
        </a:graphic>
      </p:graphicFrame>
    </p:spTree>
    <p:extLst>
      <p:ext uri="{BB962C8B-B14F-4D97-AF65-F5344CB8AC3E}">
        <p14:creationId xmlns:p14="http://schemas.microsoft.com/office/powerpoint/2010/main" val="324576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1988835"/>
              </p:ext>
            </p:extLst>
          </p:nvPr>
        </p:nvGraphicFramePr>
        <p:xfrm>
          <a:off x="457200" y="1788886"/>
          <a:ext cx="8229599" cy="3800685"/>
        </p:xfrm>
        <a:graphic>
          <a:graphicData uri="http://schemas.openxmlformats.org/drawingml/2006/table">
            <a:tbl>
              <a:tblPr firstRow="1" bandRow="1">
                <a:tableStyleId>{073A0DAA-6AF3-43AB-8588-CEC1D06C72B9}</a:tableStyleId>
              </a:tblPr>
              <a:tblGrid>
                <a:gridCol w="1952171">
                  <a:extLst>
                    <a:ext uri="{9D8B030D-6E8A-4147-A177-3AD203B41FA5}">
                      <a16:colId xmlns:a16="http://schemas.microsoft.com/office/drawing/2014/main" val="3173248217"/>
                    </a:ext>
                  </a:extLst>
                </a:gridCol>
                <a:gridCol w="1248229">
                  <a:extLst>
                    <a:ext uri="{9D8B030D-6E8A-4147-A177-3AD203B41FA5}">
                      <a16:colId xmlns:a16="http://schemas.microsoft.com/office/drawing/2014/main" val="733771115"/>
                    </a:ext>
                  </a:extLst>
                </a:gridCol>
                <a:gridCol w="1074057">
                  <a:extLst>
                    <a:ext uri="{9D8B030D-6E8A-4147-A177-3AD203B41FA5}">
                      <a16:colId xmlns:a16="http://schemas.microsoft.com/office/drawing/2014/main" val="136993785"/>
                    </a:ext>
                  </a:extLst>
                </a:gridCol>
                <a:gridCol w="972457">
                  <a:extLst>
                    <a:ext uri="{9D8B030D-6E8A-4147-A177-3AD203B41FA5}">
                      <a16:colId xmlns:a16="http://schemas.microsoft.com/office/drawing/2014/main" val="2761558149"/>
                    </a:ext>
                  </a:extLst>
                </a:gridCol>
                <a:gridCol w="827315">
                  <a:extLst>
                    <a:ext uri="{9D8B030D-6E8A-4147-A177-3AD203B41FA5}">
                      <a16:colId xmlns:a16="http://schemas.microsoft.com/office/drawing/2014/main" val="1119623571"/>
                    </a:ext>
                  </a:extLst>
                </a:gridCol>
                <a:gridCol w="1117600">
                  <a:extLst>
                    <a:ext uri="{9D8B030D-6E8A-4147-A177-3AD203B41FA5}">
                      <a16:colId xmlns:a16="http://schemas.microsoft.com/office/drawing/2014/main" val="3972076530"/>
                    </a:ext>
                  </a:extLst>
                </a:gridCol>
                <a:gridCol w="1037770">
                  <a:extLst>
                    <a:ext uri="{9D8B030D-6E8A-4147-A177-3AD203B41FA5}">
                      <a16:colId xmlns:a16="http://schemas.microsoft.com/office/drawing/2014/main" val="2772856281"/>
                    </a:ext>
                  </a:extLst>
                </a:gridCol>
              </a:tblGrid>
              <a:tr h="613833">
                <a:tc>
                  <a:txBody>
                    <a:bodyPr/>
                    <a:lstStyle/>
                    <a:p>
                      <a:endParaRPr lang="en-US" sz="1400" dirty="0"/>
                    </a:p>
                  </a:txBody>
                  <a:tcPr>
                    <a:solidFill>
                      <a:srgbClr val="C00000"/>
                    </a:solidFill>
                  </a:tcPr>
                </a:tc>
                <a:tc>
                  <a:txBody>
                    <a:bodyPr/>
                    <a:lstStyle/>
                    <a:p>
                      <a:pPr algn="ctr"/>
                      <a:r>
                        <a:rPr lang="en-US" sz="1400" dirty="0" smtClean="0"/>
                        <a:t>Very Strongly Disagree</a:t>
                      </a:r>
                      <a:endParaRPr lang="en-US" sz="1400" dirty="0"/>
                    </a:p>
                  </a:txBody>
                  <a:tcPr>
                    <a:solidFill>
                      <a:srgbClr val="C00000"/>
                    </a:solidFill>
                  </a:tcPr>
                </a:tc>
                <a:tc>
                  <a:txBody>
                    <a:bodyPr/>
                    <a:lstStyle/>
                    <a:p>
                      <a:pPr algn="ctr"/>
                      <a:r>
                        <a:rPr lang="en-US" sz="1400" dirty="0" smtClean="0"/>
                        <a:t>Strongly Disagree</a:t>
                      </a:r>
                      <a:endParaRPr lang="en-US" sz="1400" dirty="0"/>
                    </a:p>
                  </a:txBody>
                  <a:tcPr>
                    <a:solidFill>
                      <a:srgbClr val="C00000"/>
                    </a:solidFill>
                  </a:tcPr>
                </a:tc>
                <a:tc>
                  <a:txBody>
                    <a:bodyPr/>
                    <a:lstStyle/>
                    <a:p>
                      <a:pPr algn="ctr"/>
                      <a:r>
                        <a:rPr lang="en-US" sz="1400" dirty="0" smtClean="0"/>
                        <a:t>Disagree</a:t>
                      </a:r>
                      <a:endParaRPr lang="en-US" sz="1400" dirty="0"/>
                    </a:p>
                  </a:txBody>
                  <a:tcPr>
                    <a:solidFill>
                      <a:srgbClr val="C00000"/>
                    </a:solidFill>
                  </a:tcPr>
                </a:tc>
                <a:tc>
                  <a:txBody>
                    <a:bodyPr/>
                    <a:lstStyle/>
                    <a:p>
                      <a:pPr algn="ctr"/>
                      <a:r>
                        <a:rPr lang="en-US" sz="1400" dirty="0" smtClean="0"/>
                        <a:t>Agree</a:t>
                      </a:r>
                      <a:endParaRPr lang="en-US" sz="1400" dirty="0"/>
                    </a:p>
                  </a:txBody>
                  <a:tcPr>
                    <a:solidFill>
                      <a:srgbClr val="C00000"/>
                    </a:solidFill>
                  </a:tcPr>
                </a:tc>
                <a:tc>
                  <a:txBody>
                    <a:bodyPr/>
                    <a:lstStyle/>
                    <a:p>
                      <a:pPr algn="ctr"/>
                      <a:r>
                        <a:rPr lang="en-US" sz="1400" dirty="0" smtClean="0"/>
                        <a:t>Strongly Agree</a:t>
                      </a:r>
                      <a:endParaRPr lang="en-US" sz="1400" dirty="0"/>
                    </a:p>
                  </a:txBody>
                  <a:tcPr>
                    <a:solidFill>
                      <a:srgbClr val="C00000"/>
                    </a:solidFill>
                  </a:tcPr>
                </a:tc>
                <a:tc>
                  <a:txBody>
                    <a:bodyPr/>
                    <a:lstStyle/>
                    <a:p>
                      <a:pPr algn="ctr"/>
                      <a:r>
                        <a:rPr lang="en-US" sz="1400" dirty="0" smtClean="0"/>
                        <a:t>Very Strongly Agree</a:t>
                      </a:r>
                      <a:endParaRPr lang="en-US" sz="1400" dirty="0"/>
                    </a:p>
                  </a:txBody>
                  <a:tcPr>
                    <a:solidFill>
                      <a:srgbClr val="C00000"/>
                    </a:solidFill>
                  </a:tcPr>
                </a:tc>
                <a:extLst>
                  <a:ext uri="{0D108BD9-81ED-4DB2-BD59-A6C34878D82A}">
                    <a16:rowId xmlns:a16="http://schemas.microsoft.com/office/drawing/2014/main" val="6001459"/>
                  </a:ext>
                </a:extLst>
              </a:tr>
              <a:tr h="613833">
                <a:tc>
                  <a:txBody>
                    <a:bodyPr/>
                    <a:lstStyle/>
                    <a:p>
                      <a:r>
                        <a:rPr lang="en-US" sz="1400" dirty="0" smtClean="0"/>
                        <a:t>All</a:t>
                      </a:r>
                      <a:r>
                        <a:rPr lang="en-US" sz="1400" baseline="0" dirty="0" smtClean="0"/>
                        <a:t> footage should be made public</a:t>
                      </a:r>
                      <a:endParaRPr lang="en-US" sz="1400" dirty="0"/>
                    </a:p>
                  </a:txBody>
                  <a:tcPr/>
                </a:tc>
                <a:tc>
                  <a:txBody>
                    <a:bodyPr/>
                    <a:lstStyle/>
                    <a:p>
                      <a:pPr algn="ctr"/>
                      <a:r>
                        <a:rPr lang="en-US" sz="1400" dirty="0" smtClean="0"/>
                        <a:t>32.49%</a:t>
                      </a:r>
                      <a:endParaRPr lang="en-US" sz="1400" dirty="0"/>
                    </a:p>
                  </a:txBody>
                  <a:tcPr/>
                </a:tc>
                <a:tc>
                  <a:txBody>
                    <a:bodyPr/>
                    <a:lstStyle/>
                    <a:p>
                      <a:pPr algn="ctr"/>
                      <a:r>
                        <a:rPr lang="en-US" sz="1400" dirty="0" smtClean="0"/>
                        <a:t>16.7%</a:t>
                      </a:r>
                      <a:endParaRPr lang="en-US" sz="1400" dirty="0"/>
                    </a:p>
                  </a:txBody>
                  <a:tcPr/>
                </a:tc>
                <a:tc>
                  <a:txBody>
                    <a:bodyPr/>
                    <a:lstStyle/>
                    <a:p>
                      <a:pPr algn="ctr"/>
                      <a:r>
                        <a:rPr lang="en-US" sz="1400" dirty="0" smtClean="0"/>
                        <a:t>16.02%</a:t>
                      </a:r>
                      <a:endParaRPr lang="en-US" sz="1400" dirty="0"/>
                    </a:p>
                  </a:txBody>
                  <a:tcPr/>
                </a:tc>
                <a:tc>
                  <a:txBody>
                    <a:bodyPr/>
                    <a:lstStyle/>
                    <a:p>
                      <a:pPr algn="ctr"/>
                      <a:r>
                        <a:rPr lang="en-US" sz="1400" dirty="0" smtClean="0"/>
                        <a:t>14.8%</a:t>
                      </a:r>
                      <a:endParaRPr lang="en-US" sz="1400" dirty="0"/>
                    </a:p>
                  </a:txBody>
                  <a:tcPr/>
                </a:tc>
                <a:tc>
                  <a:txBody>
                    <a:bodyPr/>
                    <a:lstStyle/>
                    <a:p>
                      <a:pPr algn="ctr"/>
                      <a:r>
                        <a:rPr lang="en-US" sz="1400" dirty="0" smtClean="0"/>
                        <a:t>8.01%</a:t>
                      </a:r>
                      <a:endParaRPr lang="en-US" sz="1400" dirty="0"/>
                    </a:p>
                  </a:txBody>
                  <a:tcPr/>
                </a:tc>
                <a:tc>
                  <a:txBody>
                    <a:bodyPr/>
                    <a:lstStyle/>
                    <a:p>
                      <a:pPr algn="ctr"/>
                      <a:r>
                        <a:rPr lang="en-US" sz="1400" dirty="0" smtClean="0"/>
                        <a:t>11.9%</a:t>
                      </a:r>
                      <a:endParaRPr lang="en-US" sz="1400" dirty="0"/>
                    </a:p>
                  </a:txBody>
                  <a:tcPr/>
                </a:tc>
                <a:extLst>
                  <a:ext uri="{0D108BD9-81ED-4DB2-BD59-A6C34878D82A}">
                    <a16:rowId xmlns:a16="http://schemas.microsoft.com/office/drawing/2014/main" val="2676190983"/>
                  </a:ext>
                </a:extLst>
              </a:tr>
              <a:tr h="613833">
                <a:tc>
                  <a:txBody>
                    <a:bodyPr/>
                    <a:lstStyle/>
                    <a:p>
                      <a:r>
                        <a:rPr lang="en-US" sz="1400" dirty="0" smtClean="0"/>
                        <a:t>Only critical incidents made public</a:t>
                      </a:r>
                      <a:endParaRPr lang="en-US" sz="1400" dirty="0"/>
                    </a:p>
                  </a:txBody>
                  <a:tcPr/>
                </a:tc>
                <a:tc>
                  <a:txBody>
                    <a:bodyPr/>
                    <a:lstStyle/>
                    <a:p>
                      <a:pPr algn="ctr"/>
                      <a:r>
                        <a:rPr lang="en-US" sz="1400" dirty="0" smtClean="0"/>
                        <a:t>12.81%</a:t>
                      </a:r>
                      <a:endParaRPr lang="en-US" sz="1400" dirty="0"/>
                    </a:p>
                  </a:txBody>
                  <a:tcPr/>
                </a:tc>
                <a:tc>
                  <a:txBody>
                    <a:bodyPr/>
                    <a:lstStyle/>
                    <a:p>
                      <a:pPr algn="ctr"/>
                      <a:r>
                        <a:rPr lang="en-US" sz="1400" dirty="0" smtClean="0"/>
                        <a:t>5.95%</a:t>
                      </a:r>
                      <a:endParaRPr lang="en-US" sz="1400" dirty="0"/>
                    </a:p>
                  </a:txBody>
                  <a:tcPr/>
                </a:tc>
                <a:tc>
                  <a:txBody>
                    <a:bodyPr/>
                    <a:lstStyle/>
                    <a:p>
                      <a:pPr algn="ctr"/>
                      <a:r>
                        <a:rPr lang="en-US" sz="1400" dirty="0" smtClean="0"/>
                        <a:t>11.21%</a:t>
                      </a:r>
                      <a:endParaRPr lang="en-US" sz="1400" dirty="0"/>
                    </a:p>
                  </a:txBody>
                  <a:tcPr/>
                </a:tc>
                <a:tc>
                  <a:txBody>
                    <a:bodyPr/>
                    <a:lstStyle/>
                    <a:p>
                      <a:pPr algn="ctr"/>
                      <a:r>
                        <a:rPr lang="en-US" sz="1400" dirty="0" smtClean="0"/>
                        <a:t>18.99%</a:t>
                      </a:r>
                      <a:endParaRPr lang="en-US" sz="1400" dirty="0"/>
                    </a:p>
                  </a:txBody>
                  <a:tcPr/>
                </a:tc>
                <a:tc>
                  <a:txBody>
                    <a:bodyPr/>
                    <a:lstStyle/>
                    <a:p>
                      <a:pPr algn="ctr"/>
                      <a:r>
                        <a:rPr lang="en-US" sz="1400" dirty="0" smtClean="0"/>
                        <a:t>25.4%</a:t>
                      </a:r>
                      <a:endParaRPr lang="en-US" sz="1400" dirty="0"/>
                    </a:p>
                  </a:txBody>
                  <a:tcPr/>
                </a:tc>
                <a:tc>
                  <a:txBody>
                    <a:bodyPr/>
                    <a:lstStyle/>
                    <a:p>
                      <a:pPr algn="ctr"/>
                      <a:r>
                        <a:rPr lang="en-US" sz="1400" dirty="0" smtClean="0"/>
                        <a:t>25.63%</a:t>
                      </a:r>
                      <a:endParaRPr lang="en-US" sz="1400" dirty="0"/>
                    </a:p>
                  </a:txBody>
                  <a:tcPr/>
                </a:tc>
                <a:extLst>
                  <a:ext uri="{0D108BD9-81ED-4DB2-BD59-A6C34878D82A}">
                    <a16:rowId xmlns:a16="http://schemas.microsoft.com/office/drawing/2014/main" val="317347965"/>
                  </a:ext>
                </a:extLst>
              </a:tr>
              <a:tr h="613833">
                <a:tc>
                  <a:txBody>
                    <a:bodyPr/>
                    <a:lstStyle/>
                    <a:p>
                      <a:r>
                        <a:rPr lang="en-US" sz="1400" dirty="0" smtClean="0"/>
                        <a:t>Officers less likely to give warnings</a:t>
                      </a:r>
                      <a:endParaRPr lang="en-US" sz="1400" dirty="0"/>
                    </a:p>
                  </a:txBody>
                  <a:tcPr/>
                </a:tc>
                <a:tc>
                  <a:txBody>
                    <a:bodyPr/>
                    <a:lstStyle/>
                    <a:p>
                      <a:pPr algn="ctr"/>
                      <a:r>
                        <a:rPr lang="en-US" sz="1400" dirty="0" smtClean="0"/>
                        <a:t>13.99%</a:t>
                      </a:r>
                      <a:endParaRPr lang="en-US" sz="1400" dirty="0"/>
                    </a:p>
                  </a:txBody>
                  <a:tcPr/>
                </a:tc>
                <a:tc>
                  <a:txBody>
                    <a:bodyPr/>
                    <a:lstStyle/>
                    <a:p>
                      <a:pPr algn="ctr"/>
                      <a:r>
                        <a:rPr lang="en-US" sz="1400" dirty="0" smtClean="0"/>
                        <a:t>8.72%</a:t>
                      </a:r>
                      <a:endParaRPr lang="en-US" sz="1400" dirty="0"/>
                    </a:p>
                  </a:txBody>
                  <a:tcPr/>
                </a:tc>
                <a:tc>
                  <a:txBody>
                    <a:bodyPr/>
                    <a:lstStyle/>
                    <a:p>
                      <a:pPr algn="ctr"/>
                      <a:r>
                        <a:rPr lang="en-US" sz="1400" dirty="0" smtClean="0"/>
                        <a:t>16.97%</a:t>
                      </a:r>
                      <a:endParaRPr lang="en-US" sz="1400" dirty="0"/>
                    </a:p>
                  </a:txBody>
                  <a:tcPr/>
                </a:tc>
                <a:tc>
                  <a:txBody>
                    <a:bodyPr/>
                    <a:lstStyle/>
                    <a:p>
                      <a:pPr algn="ctr"/>
                      <a:r>
                        <a:rPr lang="en-US" sz="1400" dirty="0" smtClean="0"/>
                        <a:t>22.48%</a:t>
                      </a:r>
                      <a:endParaRPr lang="en-US" sz="1400" dirty="0"/>
                    </a:p>
                  </a:txBody>
                  <a:tcPr/>
                </a:tc>
                <a:tc>
                  <a:txBody>
                    <a:bodyPr/>
                    <a:lstStyle/>
                    <a:p>
                      <a:pPr algn="ctr"/>
                      <a:r>
                        <a:rPr lang="en-US" sz="1400" dirty="0" smtClean="0"/>
                        <a:t>16.74%</a:t>
                      </a:r>
                      <a:endParaRPr lang="en-US" sz="1400" dirty="0"/>
                    </a:p>
                  </a:txBody>
                  <a:tcPr/>
                </a:tc>
                <a:tc>
                  <a:txBody>
                    <a:bodyPr/>
                    <a:lstStyle/>
                    <a:p>
                      <a:pPr algn="ctr"/>
                      <a:r>
                        <a:rPr lang="en-US" sz="1400" dirty="0" smtClean="0"/>
                        <a:t>21.1%</a:t>
                      </a:r>
                      <a:endParaRPr lang="en-US" sz="1400" dirty="0"/>
                    </a:p>
                  </a:txBody>
                  <a:tcPr/>
                </a:tc>
                <a:extLst>
                  <a:ext uri="{0D108BD9-81ED-4DB2-BD59-A6C34878D82A}">
                    <a16:rowId xmlns:a16="http://schemas.microsoft.com/office/drawing/2014/main" val="3765020850"/>
                  </a:ext>
                </a:extLst>
              </a:tr>
              <a:tr h="613833">
                <a:tc>
                  <a:txBody>
                    <a:bodyPr/>
                    <a:lstStyle/>
                    <a:p>
                      <a:r>
                        <a:rPr lang="en-US" sz="1400" dirty="0" smtClean="0"/>
                        <a:t>Officers will be less proactive</a:t>
                      </a:r>
                      <a:endParaRPr lang="en-US" sz="1400" dirty="0"/>
                    </a:p>
                  </a:txBody>
                  <a:tcPr/>
                </a:tc>
                <a:tc>
                  <a:txBody>
                    <a:bodyPr/>
                    <a:lstStyle/>
                    <a:p>
                      <a:pPr algn="ctr"/>
                      <a:r>
                        <a:rPr lang="en-US" sz="1400" dirty="0" smtClean="0"/>
                        <a:t>22.45%</a:t>
                      </a:r>
                      <a:endParaRPr lang="en-US" sz="1400" dirty="0"/>
                    </a:p>
                  </a:txBody>
                  <a:tcPr/>
                </a:tc>
                <a:tc>
                  <a:txBody>
                    <a:bodyPr/>
                    <a:lstStyle/>
                    <a:p>
                      <a:pPr algn="ctr"/>
                      <a:r>
                        <a:rPr lang="en-US" sz="1400" dirty="0" smtClean="0"/>
                        <a:t>12.96%</a:t>
                      </a:r>
                      <a:endParaRPr lang="en-US" sz="1400" dirty="0"/>
                    </a:p>
                  </a:txBody>
                  <a:tcPr/>
                </a:tc>
                <a:tc>
                  <a:txBody>
                    <a:bodyPr/>
                    <a:lstStyle/>
                    <a:p>
                      <a:pPr algn="ctr"/>
                      <a:r>
                        <a:rPr lang="en-US" sz="1400" dirty="0" smtClean="0"/>
                        <a:t>19.21%</a:t>
                      </a:r>
                      <a:endParaRPr lang="en-US" sz="1400" dirty="0"/>
                    </a:p>
                  </a:txBody>
                  <a:tcPr/>
                </a:tc>
                <a:tc>
                  <a:txBody>
                    <a:bodyPr/>
                    <a:lstStyle/>
                    <a:p>
                      <a:pPr algn="ctr"/>
                      <a:r>
                        <a:rPr lang="en-US" sz="1400" dirty="0" smtClean="0"/>
                        <a:t>20.37%</a:t>
                      </a:r>
                      <a:endParaRPr lang="en-US" sz="1400" dirty="0"/>
                    </a:p>
                  </a:txBody>
                  <a:tcPr/>
                </a:tc>
                <a:tc>
                  <a:txBody>
                    <a:bodyPr/>
                    <a:lstStyle/>
                    <a:p>
                      <a:pPr algn="ctr"/>
                      <a:r>
                        <a:rPr lang="en-US" sz="1400" dirty="0" smtClean="0"/>
                        <a:t>10.65%</a:t>
                      </a:r>
                      <a:endParaRPr lang="en-US" sz="1400" dirty="0"/>
                    </a:p>
                  </a:txBody>
                  <a:tcPr/>
                </a:tc>
                <a:tc>
                  <a:txBody>
                    <a:bodyPr/>
                    <a:lstStyle/>
                    <a:p>
                      <a:pPr algn="ctr"/>
                      <a:r>
                        <a:rPr lang="en-US" sz="1400" dirty="0" smtClean="0"/>
                        <a:t>14.35%</a:t>
                      </a:r>
                      <a:endParaRPr lang="en-US" sz="1400" dirty="0"/>
                    </a:p>
                  </a:txBody>
                  <a:tcPr/>
                </a:tc>
                <a:extLst>
                  <a:ext uri="{0D108BD9-81ED-4DB2-BD59-A6C34878D82A}">
                    <a16:rowId xmlns:a16="http://schemas.microsoft.com/office/drawing/2014/main" val="338052407"/>
                  </a:ext>
                </a:extLst>
              </a:tr>
              <a:tr h="613833">
                <a:tc>
                  <a:txBody>
                    <a:bodyPr/>
                    <a:lstStyle/>
                    <a:p>
                      <a:r>
                        <a:rPr lang="en-US" sz="1400" dirty="0" smtClean="0"/>
                        <a:t>Officers will respond to fewer CFS</a:t>
                      </a:r>
                      <a:endParaRPr lang="en-US" sz="1400" dirty="0"/>
                    </a:p>
                  </a:txBody>
                  <a:tcPr/>
                </a:tc>
                <a:tc>
                  <a:txBody>
                    <a:bodyPr/>
                    <a:lstStyle/>
                    <a:p>
                      <a:pPr algn="ctr"/>
                      <a:r>
                        <a:rPr lang="en-US" sz="1400" dirty="0" smtClean="0"/>
                        <a:t>47.73%</a:t>
                      </a:r>
                      <a:endParaRPr lang="en-US" sz="1400" dirty="0"/>
                    </a:p>
                  </a:txBody>
                  <a:tcPr/>
                </a:tc>
                <a:tc>
                  <a:txBody>
                    <a:bodyPr/>
                    <a:lstStyle/>
                    <a:p>
                      <a:pPr algn="ctr"/>
                      <a:r>
                        <a:rPr lang="en-US" sz="1400" dirty="0" smtClean="0"/>
                        <a:t>18.41%</a:t>
                      </a:r>
                      <a:endParaRPr lang="en-US" sz="1400" dirty="0"/>
                    </a:p>
                  </a:txBody>
                  <a:tcPr/>
                </a:tc>
                <a:tc>
                  <a:txBody>
                    <a:bodyPr/>
                    <a:lstStyle/>
                    <a:p>
                      <a:pPr algn="ctr"/>
                      <a:r>
                        <a:rPr lang="en-US" sz="1400" dirty="0" smtClean="0"/>
                        <a:t>14.55%</a:t>
                      </a:r>
                      <a:endParaRPr lang="en-US" sz="1400" dirty="0"/>
                    </a:p>
                  </a:txBody>
                  <a:tcPr/>
                </a:tc>
                <a:tc>
                  <a:txBody>
                    <a:bodyPr/>
                    <a:lstStyle/>
                    <a:p>
                      <a:pPr algn="ctr"/>
                      <a:r>
                        <a:rPr lang="en-US" sz="1400" dirty="0" smtClean="0"/>
                        <a:t>10.91%</a:t>
                      </a:r>
                      <a:endParaRPr lang="en-US" sz="1400" dirty="0"/>
                    </a:p>
                  </a:txBody>
                  <a:tcPr/>
                </a:tc>
                <a:tc>
                  <a:txBody>
                    <a:bodyPr/>
                    <a:lstStyle/>
                    <a:p>
                      <a:pPr algn="ctr"/>
                      <a:r>
                        <a:rPr lang="en-US" sz="1400" dirty="0" smtClean="0"/>
                        <a:t>2.95%</a:t>
                      </a:r>
                      <a:endParaRPr lang="en-US" sz="1400" dirty="0"/>
                    </a:p>
                  </a:txBody>
                  <a:tcPr/>
                </a:tc>
                <a:tc>
                  <a:txBody>
                    <a:bodyPr/>
                    <a:lstStyle/>
                    <a:p>
                      <a:pPr algn="ctr"/>
                      <a:r>
                        <a:rPr lang="en-US" sz="1400" dirty="0" smtClean="0"/>
                        <a:t>5.45%</a:t>
                      </a:r>
                      <a:endParaRPr lang="en-US" sz="1400" dirty="0"/>
                    </a:p>
                  </a:txBody>
                  <a:tcPr/>
                </a:tc>
                <a:extLst>
                  <a:ext uri="{0D108BD9-81ED-4DB2-BD59-A6C34878D82A}">
                    <a16:rowId xmlns:a16="http://schemas.microsoft.com/office/drawing/2014/main" val="1135118327"/>
                  </a:ext>
                </a:extLst>
              </a:tr>
            </a:tbl>
          </a:graphicData>
        </a:graphic>
      </p:graphicFrame>
      <p:sp>
        <p:nvSpPr>
          <p:cNvPr id="5" name="Title 1">
            <a:extLst>
              <a:ext uri="{FF2B5EF4-FFF2-40B4-BE49-F238E27FC236}">
                <a16:creationId xmlns:a16="http://schemas.microsoft.com/office/drawing/2014/main" id="{CD617E6C-EA42-4069-88AF-0E82D0C16AE9}"/>
              </a:ext>
            </a:extLst>
          </p:cNvPr>
          <p:cNvSpPr>
            <a:spLocks noGrp="1"/>
          </p:cNvSpPr>
          <p:nvPr>
            <p:ph type="title"/>
          </p:nvPr>
        </p:nvSpPr>
        <p:spPr/>
        <p:txBody>
          <a:bodyPr/>
          <a:lstStyle/>
          <a:p>
            <a:pPr algn="ctr"/>
            <a:r>
              <a:rPr lang="en-US" sz="2500" u="sng" dirty="0" smtClean="0"/>
              <a:t>Frequency Tables</a:t>
            </a:r>
            <a:endParaRPr lang="en-US" sz="2500" dirty="0"/>
          </a:p>
        </p:txBody>
      </p:sp>
    </p:spTree>
    <p:extLst>
      <p:ext uri="{BB962C8B-B14F-4D97-AF65-F5344CB8AC3E}">
        <p14:creationId xmlns:p14="http://schemas.microsoft.com/office/powerpoint/2010/main" val="743264735"/>
      </p:ext>
    </p:extLst>
  </p:cSld>
  <p:clrMapOvr>
    <a:masterClrMapping/>
  </p:clrMapOvr>
</p:sld>
</file>

<file path=ppt/theme/theme1.xml><?xml version="1.0" encoding="utf-8"?>
<a:theme xmlns:a="http://schemas.openxmlformats.org/drawingml/2006/main" name="ASC Them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SC Theme" id="{84246B4C-D56A-43D6-A57A-F7EA47AE5C09}" vid="{28E39673-17E8-468F-B6B7-1E1FC92E21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2059B5CE41D06489C6A14DA1075B9A8" ma:contentTypeVersion="1" ma:contentTypeDescription="Create a new document." ma:contentTypeScope="" ma:versionID="a03eec3e3b35c3906cd77bbcc939b94c">
  <xsd:schema xmlns:xsd="http://www.w3.org/2001/XMLSchema" xmlns:xs="http://www.w3.org/2001/XMLSchema" xmlns:p="http://schemas.microsoft.com/office/2006/metadata/properties" xmlns:ns2="31d40e64-13d3-4f98-8e30-bc9c6819f4d1" targetNamespace="http://schemas.microsoft.com/office/2006/metadata/properties" ma:root="true" ma:fieldsID="6631f8531062d7b3063c0548ad4ec613" ns2:_="">
    <xsd:import namespace="31d40e64-13d3-4f98-8e30-bc9c6819f4d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40e64-13d3-4f98-8e30-bc9c6819f4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1d40e64-13d3-4f98-8e30-bc9c6819f4d1">KKUPURUEZDSD-1963035436-96</_dlc_DocId>
    <_dlc_DocIdUrl xmlns="31d40e64-13d3-4f98-8e30-bc9c6819f4d1">
      <Url>http://extranet.cna.org/sites/BJABWCTTA/_layouts/DocIdRedir.aspx?ID=KKUPURUEZDSD-1963035436-96</Url>
      <Description>KKUPURUEZDSD-1963035436-96</Description>
    </_dlc_DocIdUrl>
  </documentManagement>
</p:properties>
</file>

<file path=customXml/itemProps1.xml><?xml version="1.0" encoding="utf-8"?>
<ds:datastoreItem xmlns:ds="http://schemas.openxmlformats.org/officeDocument/2006/customXml" ds:itemID="{5C567B2C-AFFF-482D-B509-3B0FE4E0E404}"/>
</file>

<file path=customXml/itemProps2.xml><?xml version="1.0" encoding="utf-8"?>
<ds:datastoreItem xmlns:ds="http://schemas.openxmlformats.org/officeDocument/2006/customXml" ds:itemID="{56AC00E2-E7C1-4C55-B1BA-9D8466871E7E}"/>
</file>

<file path=customXml/itemProps3.xml><?xml version="1.0" encoding="utf-8"?>
<ds:datastoreItem xmlns:ds="http://schemas.openxmlformats.org/officeDocument/2006/customXml" ds:itemID="{2B6D28C8-C038-4873-8821-FF9DAF531DA8}"/>
</file>

<file path=customXml/itemProps4.xml><?xml version="1.0" encoding="utf-8"?>
<ds:datastoreItem xmlns:ds="http://schemas.openxmlformats.org/officeDocument/2006/customXml" ds:itemID="{2A9A5BCD-B5B6-4252-A535-0A78D3A699F4}"/>
</file>

<file path=docProps/app.xml><?xml version="1.0" encoding="utf-8"?>
<Properties xmlns="http://schemas.openxmlformats.org/officeDocument/2006/extended-properties" xmlns:vt="http://schemas.openxmlformats.org/officeDocument/2006/docPropsVTypes">
  <Template>ASC_2016_Chillar_Drawve_PT</Template>
  <TotalTime>21496</TotalTime>
  <Words>2511</Words>
  <Application>Microsoft Office PowerPoint</Application>
  <PresentationFormat>On-screen Show (4:3)</PresentationFormat>
  <Paragraphs>392</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Garamond</vt:lpstr>
      <vt:lpstr>Geneva</vt:lpstr>
      <vt:lpstr>Times New Roman</vt:lpstr>
      <vt:lpstr>ヒラギノ角ゴ Pro W3</vt:lpstr>
      <vt:lpstr>ASC Theme</vt:lpstr>
      <vt:lpstr>Initial Findings from Newark’s Body-Worn Camera Officer Surveys</vt:lpstr>
      <vt:lpstr>Overview</vt:lpstr>
      <vt:lpstr>Body-Worn Camera (BWC) Overview</vt:lpstr>
      <vt:lpstr>Newark Police Division’s Body Worn Camera Program</vt:lpstr>
      <vt:lpstr>Newark Police Division’s Body Worn Camera Program</vt:lpstr>
      <vt:lpstr>Survey Methods</vt:lpstr>
      <vt:lpstr>Demographic Information</vt:lpstr>
      <vt:lpstr>Frequency Tables</vt:lpstr>
      <vt:lpstr>Frequency Tables</vt:lpstr>
      <vt:lpstr>Frequency Tables</vt:lpstr>
      <vt:lpstr>Logistic Regression</vt:lpstr>
      <vt:lpstr>Officer Safety</vt:lpstr>
      <vt:lpstr>Make All Footage Public</vt:lpstr>
      <vt:lpstr>Officers Less Proactive</vt:lpstr>
      <vt:lpstr>Officers in Specialized Units Should Wear</vt:lpstr>
      <vt:lpstr>Advantages Outweigh Disadvantages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Spatio-Temporal Differences of Risk: An Analysis in Little Rock, Arkansas</dc:title>
  <dc:creator>vijay chillar</dc:creator>
  <cp:lastModifiedBy>Leigh Grossman</cp:lastModifiedBy>
  <cp:revision>140</cp:revision>
  <dcterms:created xsi:type="dcterms:W3CDTF">2017-10-30T13:20:16Z</dcterms:created>
  <dcterms:modified xsi:type="dcterms:W3CDTF">2019-02-11T02:48:22Z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0x01010062059B5CE41D06489C6A14DA1075B9A8</vt:lpwstr>
  </property>
  <property fmtid="{D5CDD505-2E9C-101B-9397-08002B2CF9AE}" pid="3" name="_dlc_DocIdItemGuid">
    <vt:lpwstr>adae10b1-135c-45f3-b628-911b4eb9472f</vt:lpwstr>
  </property>
</Properties>
</file>