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handoutMasterIdLst>
    <p:handoutMasterId r:id="rId50"/>
  </p:handoutMasterIdLst>
  <p:sldIdLst>
    <p:sldId id="336" r:id="rId5"/>
    <p:sldId id="259" r:id="rId6"/>
    <p:sldId id="261" r:id="rId7"/>
    <p:sldId id="265" r:id="rId8"/>
    <p:sldId id="264" r:id="rId9"/>
    <p:sldId id="332" r:id="rId10"/>
    <p:sldId id="260" r:id="rId11"/>
    <p:sldId id="262" r:id="rId12"/>
    <p:sldId id="263" r:id="rId13"/>
    <p:sldId id="331" r:id="rId14"/>
    <p:sldId id="314" r:id="rId15"/>
    <p:sldId id="335" r:id="rId16"/>
    <p:sldId id="316" r:id="rId17"/>
    <p:sldId id="317" r:id="rId18"/>
    <p:sldId id="320" r:id="rId19"/>
    <p:sldId id="323" r:id="rId20"/>
    <p:sldId id="324" r:id="rId21"/>
    <p:sldId id="325" r:id="rId22"/>
    <p:sldId id="326" r:id="rId23"/>
    <p:sldId id="266" r:id="rId24"/>
    <p:sldId id="267" r:id="rId25"/>
    <p:sldId id="334" r:id="rId26"/>
    <p:sldId id="268" r:id="rId27"/>
    <p:sldId id="319" r:id="rId28"/>
    <p:sldId id="283" r:id="rId29"/>
    <p:sldId id="289" r:id="rId30"/>
    <p:sldId id="270" r:id="rId31"/>
    <p:sldId id="271" r:id="rId32"/>
    <p:sldId id="272" r:id="rId33"/>
    <p:sldId id="273" r:id="rId34"/>
    <p:sldId id="327" r:id="rId35"/>
    <p:sldId id="278" r:id="rId36"/>
    <p:sldId id="276" r:id="rId37"/>
    <p:sldId id="275" r:id="rId38"/>
    <p:sldId id="279" r:id="rId39"/>
    <p:sldId id="328" r:id="rId40"/>
    <p:sldId id="329" r:id="rId41"/>
    <p:sldId id="282" r:id="rId42"/>
    <p:sldId id="330" r:id="rId43"/>
    <p:sldId id="307" r:id="rId44"/>
    <p:sldId id="302" r:id="rId45"/>
    <p:sldId id="321" r:id="rId46"/>
    <p:sldId id="303" r:id="rId47"/>
    <p:sldId id="304"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5217C-8EE0-4ED6-8F81-702ECB628E7C}" v="4" dt="2019-07-21T19:38:27.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75" autoAdjust="0"/>
    <p:restoredTop sz="60511" autoAdjust="0"/>
  </p:normalViewPr>
  <p:slideViewPr>
    <p:cSldViewPr snapToGrid="0" snapToObjects="1">
      <p:cViewPr varScale="1">
        <p:scale>
          <a:sx n="29" d="100"/>
          <a:sy n="29" d="100"/>
        </p:scale>
        <p:origin x="1404" y="60"/>
      </p:cViewPr>
      <p:guideLst/>
    </p:cSldViewPr>
  </p:slideViewPr>
  <p:notesTextViewPr>
    <p:cViewPr>
      <p:scale>
        <a:sx n="1" d="1"/>
        <a:sy n="1" d="1"/>
      </p:scale>
      <p:origin x="0" y="0"/>
    </p:cViewPr>
  </p:notesTextViewPr>
  <p:sorterViewPr>
    <p:cViewPr>
      <p:scale>
        <a:sx n="100" d="100"/>
        <a:sy n="100" d="100"/>
      </p:scale>
      <p:origin x="0" y="-152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1E208A-8DF0-4BE6-B28C-20909FBBE14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90D310D-5E8E-48D2-988C-E87BFA0DBBA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5CC41C4A-C248-4600-8A5A-F1E1F3E8725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C581D5-421A-43B5-B5F8-ACE4E707FC8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32BE419-BAC6-4131-9A93-E9BB78E20077}" type="slidenum">
              <a:rPr lang="en-US" smtClean="0"/>
              <a:t>‹#›</a:t>
            </a:fld>
            <a:endParaRPr lang="en-US"/>
          </a:p>
        </p:txBody>
      </p:sp>
    </p:spTree>
    <p:extLst>
      <p:ext uri="{BB962C8B-B14F-4D97-AF65-F5344CB8AC3E}">
        <p14:creationId xmlns:p14="http://schemas.microsoft.com/office/powerpoint/2010/main" val="238333694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C20C6A-35D6-5A43-AEA2-497D65117134}" type="slidenum">
              <a:rPr lang="en-US" smtClean="0"/>
              <a:t>‹#›</a:t>
            </a:fld>
            <a:endParaRPr lang="en-US"/>
          </a:p>
        </p:txBody>
      </p:sp>
    </p:spTree>
    <p:extLst>
      <p:ext uri="{BB962C8B-B14F-4D97-AF65-F5344CB8AC3E}">
        <p14:creationId xmlns:p14="http://schemas.microsoft.com/office/powerpoint/2010/main" val="1378086142"/>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94F1CB12-6F3D-4485-B58F-E6CC3E21448D}"/>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1872846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Facilitators note: If the video does not play, you can access it at www.nami.org/cit</a:t>
            </a: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737543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Facilitators note: Before training, include information about your communities current law enforcement efforts on this slide.</a:t>
            </a:r>
          </a:p>
        </p:txBody>
      </p:sp>
      <p:sp>
        <p:nvSpPr>
          <p:cNvPr id="5" name="Date Placeholder 4">
            <a:extLst>
              <a:ext uri="{FF2B5EF4-FFF2-40B4-BE49-F238E27FC236}">
                <a16:creationId xmlns:a16="http://schemas.microsoft.com/office/drawing/2014/main" id="{0D39208A-B8EB-474C-B8D2-E03BB07E5AE5}"/>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3649668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2F7DFB0B-E7D8-4896-BB84-97EA65035078}"/>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3554953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E79BC485-16C7-48AF-916D-40D0CDB4D765}"/>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2198256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5D6DFDC0-E3CD-4748-8AC6-2F8860212A5F}"/>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538203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Pew Research Center. (2017). Behind the Badge. Washington, DC. Retrieved from http://www.pewsocialtrends.org/2017/01/11/police-culture/ </a:t>
            </a:r>
          </a:p>
        </p:txBody>
      </p:sp>
      <p:sp>
        <p:nvSpPr>
          <p:cNvPr id="5" name="Date Placeholder 4">
            <a:extLst>
              <a:ext uri="{FF2B5EF4-FFF2-40B4-BE49-F238E27FC236}">
                <a16:creationId xmlns:a16="http://schemas.microsoft.com/office/drawing/2014/main" id="{2E903FEC-0F7A-4797-B97E-CE46B7980684}"/>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1931517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Ruderman Family Foundation. (2017). Mental Health and Suicides of First Responders. Boston, MA. https://rudermanfoundation.org/white_papers/police-officers-and-firefighters-are-more-likely-to-die-by-suicide-than-in-line-of-duty/ </a:t>
            </a:r>
          </a:p>
        </p:txBody>
      </p:sp>
      <p:sp>
        <p:nvSpPr>
          <p:cNvPr id="5" name="Date Placeholder 4">
            <a:extLst>
              <a:ext uri="{FF2B5EF4-FFF2-40B4-BE49-F238E27FC236}">
                <a16:creationId xmlns:a16="http://schemas.microsoft.com/office/drawing/2014/main" id="{3F6780B9-4C9A-4055-82FE-835914DB055E}"/>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279991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662272DB-39F5-4D5C-956C-14A7167282BF}"/>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4119445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95EEA561-0254-4556-BBAA-985759A7E308}"/>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3544204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58FE2342-6279-4919-9495-CCBC74590F53}"/>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224456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Facilitators note: Before your training insert the names of the trainers into this slide.</a:t>
            </a:r>
          </a:p>
        </p:txBody>
      </p:sp>
      <p:sp>
        <p:nvSpPr>
          <p:cNvPr id="5" name="Date Placeholder 4">
            <a:extLst>
              <a:ext uri="{FF2B5EF4-FFF2-40B4-BE49-F238E27FC236}">
                <a16:creationId xmlns:a16="http://schemas.microsoft.com/office/drawing/2014/main" id="{7FAC2A7C-D58E-4419-B90A-2D3283951FE8}"/>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1979723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5537C902-641D-488E-B74C-DAB33A4DEB01}"/>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2395078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D4D144E2-3957-4C84-83A5-3EA67620AD83}"/>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3154541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1E8AF026-7608-41C1-96C1-554BB58A1E01}"/>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873502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BF0B11C5-8325-4B9C-A130-CFACBAB4797B}"/>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1254539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5DAE690A-B106-4918-AF2A-C59CB17A2E96}"/>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2660060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Facilitators note: If your training will be happening over lunch, include how much time participants will have for lunch on this slide.</a:t>
            </a: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577775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4260A56A-6074-4B04-8F4E-C47B65F96113}"/>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216439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6E9B969B-4A24-432D-894A-F01B60DF5BBC}"/>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559989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Facilitators notes: This slide should include information specific to presenting in your community. Make sure this information is available on this slide and in a written handout to your presenters. Include it with the packet of other materials.</a:t>
            </a:r>
          </a:p>
        </p:txBody>
      </p:sp>
      <p:sp>
        <p:nvSpPr>
          <p:cNvPr id="5" name="Date Placeholder 4">
            <a:extLst>
              <a:ext uri="{FF2B5EF4-FFF2-40B4-BE49-F238E27FC236}">
                <a16:creationId xmlns:a16="http://schemas.microsoft.com/office/drawing/2014/main" id="{C60DEAC2-5F48-4C77-BE35-72CD2261C6D8}"/>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43656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8D750185-0AC9-4CC7-869E-3BA138755EF2}"/>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143828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Facilitators note: Remember to change this slide based on the specific logistics of your event.</a:t>
            </a:r>
          </a:p>
        </p:txBody>
      </p:sp>
      <p:sp>
        <p:nvSpPr>
          <p:cNvPr id="5" name="Date Placeholder 4">
            <a:extLst>
              <a:ext uri="{FF2B5EF4-FFF2-40B4-BE49-F238E27FC236}">
                <a16:creationId xmlns:a16="http://schemas.microsoft.com/office/drawing/2014/main" id="{0EFF38D5-25B9-4D8A-86D8-1C8FDBFD5A2A}"/>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217150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Ground rules and mutual agreements.</a:t>
            </a:r>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1213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9940D50E-C4F7-4CD1-97EB-FDDFD0902551}"/>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409923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C15DA318-385B-4F60-896E-80C6DD655EB3}"/>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865148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19ABFF11-F785-4F24-B3A6-1A680E9E66AC}"/>
              </a:ext>
            </a:extLst>
          </p:cNvPr>
          <p:cNvSpPr>
            <a:spLocks noGrp="1"/>
          </p:cNvSpPr>
          <p:nvPr>
            <p:ph type="dt" idx="11"/>
          </p:nvPr>
        </p:nvSpPr>
        <p:spPr/>
        <p:txBody>
          <a:bodyPr/>
          <a:lstStyle/>
          <a:p>
            <a:endParaRPr lang="en-US"/>
          </a:p>
        </p:txBody>
      </p:sp>
    </p:spTree>
    <p:extLst>
      <p:ext uri="{BB962C8B-B14F-4D97-AF65-F5344CB8AC3E}">
        <p14:creationId xmlns:p14="http://schemas.microsoft.com/office/powerpoint/2010/main" val="2005940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625202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6627" y="3373395"/>
            <a:ext cx="10161373" cy="1884405"/>
          </a:xfrm>
        </p:spPr>
        <p:txBody>
          <a:bodyPr/>
          <a:lstStyle>
            <a:lvl1pPr marL="0" indent="0" algn="l">
              <a:buNone/>
              <a:defRPr sz="2400" i="1" cap="all" baseline="0">
                <a:solidFill>
                  <a:srgbClr val="114B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506627" y="1922077"/>
            <a:ext cx="10847173" cy="1325563"/>
          </a:xfrm>
        </p:spPr>
        <p:txBody>
          <a:bodyPr>
            <a:normAutofit/>
          </a:bodyPr>
          <a:lstStyle>
            <a:lvl1pPr algn="l">
              <a:defRPr sz="4400">
                <a:solidFill>
                  <a:srgbClr val="114B9B"/>
                </a:solidFill>
              </a:defRPr>
            </a:lvl1pPr>
          </a:lstStyle>
          <a:p>
            <a:r>
              <a:rPr lang="en-US" dirty="0"/>
              <a:t>Click to edit Master title style</a:t>
            </a:r>
          </a:p>
        </p:txBody>
      </p:sp>
    </p:spTree>
    <p:extLst>
      <p:ext uri="{BB962C8B-B14F-4D97-AF65-F5344CB8AC3E}">
        <p14:creationId xmlns:p14="http://schemas.microsoft.com/office/powerpoint/2010/main" val="190056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444843" y="1396314"/>
            <a:ext cx="10908957" cy="47806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6"/>
          <p:cNvSpPr>
            <a:spLocks noGrp="1"/>
          </p:cNvSpPr>
          <p:nvPr>
            <p:ph type="title"/>
          </p:nvPr>
        </p:nvSpPr>
        <p:spPr>
          <a:xfrm>
            <a:off x="444843" y="37072"/>
            <a:ext cx="10908957" cy="939114"/>
          </a:xfrm>
          <a:prstGeom prst="rect">
            <a:avLst/>
          </a:prstGeom>
        </p:spPr>
        <p:txBody>
          <a:bodyPr vert="horz" lIns="91440" tIns="45720" rIns="91440" bIns="45720" rtlCol="0" anchor="ctr">
            <a:normAutofit/>
          </a:bodyPr>
          <a:lstStyle/>
          <a:p>
            <a:r>
              <a:rPr lang="en-US" dirty="0"/>
              <a:t>Click to edit Master title style</a:t>
            </a:r>
          </a:p>
        </p:txBody>
      </p:sp>
      <p:sp>
        <p:nvSpPr>
          <p:cNvPr id="10" name="Footer Placeholder 16"/>
          <p:cNvSpPr>
            <a:spLocks noGrp="1"/>
          </p:cNvSpPr>
          <p:nvPr>
            <p:ph type="ftr" sz="quarter" idx="3"/>
          </p:nvPr>
        </p:nvSpPr>
        <p:spPr>
          <a:xfrm>
            <a:off x="4038600" y="6418135"/>
            <a:ext cx="7613822" cy="365125"/>
          </a:xfrm>
          <a:prstGeom prst="rect">
            <a:avLst/>
          </a:prstGeom>
        </p:spPr>
        <p:txBody>
          <a:bodyPr vert="horz" lIns="91440" tIns="45720" rIns="91440" bIns="45720" rtlCol="0" anchor="ctr"/>
          <a:lstStyle>
            <a:lvl1pPr algn="r">
              <a:defRPr sz="1200" b="1" spc="300">
                <a:solidFill>
                  <a:srgbClr val="114B9B"/>
                </a:solidFill>
                <a:latin typeface="Rockwell" charset="0"/>
                <a:ea typeface="Rockwell" charset="0"/>
                <a:cs typeface="Rockwell" charset="0"/>
              </a:defRPr>
            </a:lvl1pPr>
          </a:lstStyle>
          <a:p>
            <a:r>
              <a:rPr lang="en-US" dirty="0"/>
              <a:t>PRESENTATION TITLE HERE</a:t>
            </a:r>
          </a:p>
        </p:txBody>
      </p:sp>
      <p:sp>
        <p:nvSpPr>
          <p:cNvPr id="13" name="Rectangle 12"/>
          <p:cNvSpPr/>
          <p:nvPr userDrawn="1"/>
        </p:nvSpPr>
        <p:spPr>
          <a:xfrm>
            <a:off x="11652422" y="6522949"/>
            <a:ext cx="539578" cy="149699"/>
          </a:xfrm>
          <a:prstGeom prst="rect">
            <a:avLst/>
          </a:prstGeom>
          <a:solidFill>
            <a:srgbClr val="114B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p:cNvSpPr/>
          <p:nvPr userDrawn="1"/>
        </p:nvSpPr>
        <p:spPr>
          <a:xfrm>
            <a:off x="-12354" y="6522949"/>
            <a:ext cx="8369773" cy="149699"/>
          </a:xfrm>
          <a:prstGeom prst="rect">
            <a:avLst/>
          </a:prstGeom>
          <a:solidFill>
            <a:srgbClr val="114B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11861905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4843" y="1396314"/>
            <a:ext cx="10908957" cy="47806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p:cNvSpPr>
            <a:spLocks noGrp="1"/>
          </p:cNvSpPr>
          <p:nvPr>
            <p:ph type="title"/>
          </p:nvPr>
        </p:nvSpPr>
        <p:spPr>
          <a:xfrm>
            <a:off x="444843" y="37072"/>
            <a:ext cx="10908957" cy="93911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6567828"/>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l" defTabSz="914400" rtl="0" eaLnBrk="1" latinLnBrk="0" hangingPunct="1">
        <a:lnSpc>
          <a:spcPct val="90000"/>
        </a:lnSpc>
        <a:spcBef>
          <a:spcPct val="0"/>
        </a:spcBef>
        <a:buNone/>
        <a:defRPr sz="3600" kern="1200">
          <a:solidFill>
            <a:schemeClr val="bg1"/>
          </a:solidFill>
          <a:latin typeface="Rockwell" charset="0"/>
          <a:ea typeface="Rockwell" charset="0"/>
          <a:cs typeface="Rockwel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net9xEotXc" TargetMode="Externa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3B3D7F3-EA96-463B-9377-064A7C942843}"/>
              </a:ext>
            </a:extLst>
          </p:cNvPr>
          <p:cNvSpPr>
            <a:spLocks noGrp="1"/>
          </p:cNvSpPr>
          <p:nvPr>
            <p:ph type="subTitle" idx="1"/>
          </p:nvPr>
        </p:nvSpPr>
        <p:spPr>
          <a:xfrm>
            <a:off x="508001" y="1413933"/>
            <a:ext cx="11277600" cy="4030133"/>
          </a:xfrm>
        </p:spPr>
        <p:txBody>
          <a:bodyPr>
            <a:normAutofit/>
          </a:bodyPr>
          <a:lstStyle/>
          <a:p>
            <a:pPr algn="ctr">
              <a:lnSpc>
                <a:spcPct val="120000"/>
              </a:lnSpc>
              <a:spcBef>
                <a:spcPts val="0"/>
              </a:spcBef>
            </a:pPr>
            <a:r>
              <a:rPr lang="en-US" sz="2200" dirty="0">
                <a:solidFill>
                  <a:schemeClr val="tx1"/>
                </a:solidFill>
              </a:rPr>
              <a:t>This project was supported by Grant No. </a:t>
            </a:r>
            <a:r>
              <a:rPr lang="en-US" sz="2200">
                <a:solidFill>
                  <a:schemeClr val="tx1"/>
                </a:solidFill>
              </a:rPr>
              <a:t>2017-NT-BX-K001 </a:t>
            </a:r>
            <a:r>
              <a:rPr lang="en-US" sz="2200" dirty="0">
                <a:solidFill>
                  <a:schemeClr val="tx1"/>
                </a:solidFill>
              </a:rPr>
              <a:t>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 and do not necessarily represent the official position or policies of the U.S. Department of Justice.</a:t>
            </a:r>
          </a:p>
          <a:p>
            <a:endParaRPr lang="en-US" dirty="0"/>
          </a:p>
        </p:txBody>
      </p:sp>
    </p:spTree>
    <p:extLst>
      <p:ext uri="{BB962C8B-B14F-4D97-AF65-F5344CB8AC3E}">
        <p14:creationId xmlns:p14="http://schemas.microsoft.com/office/powerpoint/2010/main" val="121942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5835D7A-3E6C-4C40-8689-EBE9E742A7C7}"/>
              </a:ext>
            </a:extLst>
          </p:cNvPr>
          <p:cNvPicPr>
            <a:picLocks noGrp="1" noChangeAspect="1"/>
          </p:cNvPicPr>
          <p:nvPr>
            <p:ph idx="1"/>
          </p:nvPr>
        </p:nvPicPr>
        <p:blipFill>
          <a:blip r:embed="rId3"/>
          <a:stretch>
            <a:fillRect/>
          </a:stretch>
        </p:blipFill>
        <p:spPr>
          <a:xfrm>
            <a:off x="2172884" y="1211003"/>
            <a:ext cx="7846231" cy="4806589"/>
          </a:xfrm>
        </p:spPr>
      </p:pic>
      <p:sp>
        <p:nvSpPr>
          <p:cNvPr id="3" name="Title 2">
            <a:extLst>
              <a:ext uri="{FF2B5EF4-FFF2-40B4-BE49-F238E27FC236}">
                <a16:creationId xmlns:a16="http://schemas.microsoft.com/office/drawing/2014/main" id="{B1FB8125-9D45-4923-8DCD-E605D7886BC7}"/>
              </a:ext>
            </a:extLst>
          </p:cNvPr>
          <p:cNvSpPr>
            <a:spLocks noGrp="1"/>
          </p:cNvSpPr>
          <p:nvPr>
            <p:ph type="title"/>
          </p:nvPr>
        </p:nvSpPr>
        <p:spPr>
          <a:xfrm>
            <a:off x="753065" y="-33392"/>
            <a:ext cx="10908957" cy="939114"/>
          </a:xfrm>
        </p:spPr>
        <p:txBody>
          <a:bodyPr/>
          <a:lstStyle/>
          <a:p>
            <a:r>
              <a:rPr lang="en-US" dirty="0"/>
              <a:t>Pre-training evaluation</a:t>
            </a:r>
          </a:p>
        </p:txBody>
      </p:sp>
      <p:sp>
        <p:nvSpPr>
          <p:cNvPr id="7" name="Footer Placeholder 3">
            <a:extLst>
              <a:ext uri="{FF2B5EF4-FFF2-40B4-BE49-F238E27FC236}">
                <a16:creationId xmlns:a16="http://schemas.microsoft.com/office/drawing/2014/main" id="{1E3707F5-D4C5-4C5F-A6DF-57B0B594816E}"/>
              </a:ext>
            </a:extLst>
          </p:cNvPr>
          <p:cNvSpPr>
            <a:spLocks noGrp="1"/>
          </p:cNvSpPr>
          <p:nvPr>
            <p:ph type="ftr" sz="quarter" idx="3"/>
          </p:nvPr>
        </p:nvSpPr>
        <p:spPr>
          <a:xfrm>
            <a:off x="8480893" y="6364221"/>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430122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A brief overview of </a:t>
            </a:r>
            <a:r>
              <a:rPr lang="en-US" dirty="0" err="1"/>
              <a:t>cit</a:t>
            </a:r>
            <a:r>
              <a:rPr lang="en-US" dirty="0"/>
              <a:t> and the importance of the lived experience presentation</a:t>
            </a:r>
          </a:p>
        </p:txBody>
      </p:sp>
      <p:sp>
        <p:nvSpPr>
          <p:cNvPr id="3" name="Title 2"/>
          <p:cNvSpPr>
            <a:spLocks noGrp="1"/>
          </p:cNvSpPr>
          <p:nvPr>
            <p:ph type="title"/>
          </p:nvPr>
        </p:nvSpPr>
        <p:spPr/>
        <p:txBody>
          <a:bodyPr/>
          <a:lstStyle/>
          <a:p>
            <a:r>
              <a:rPr lang="en-US" dirty="0"/>
              <a:t>Crisis Intervention Team (CIT) Training</a:t>
            </a:r>
          </a:p>
        </p:txBody>
      </p:sp>
    </p:spTree>
    <p:extLst>
      <p:ext uri="{BB962C8B-B14F-4D97-AF65-F5344CB8AC3E}">
        <p14:creationId xmlns:p14="http://schemas.microsoft.com/office/powerpoint/2010/main" val="3591228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CIT: Teaching Police How to Respond to a Mental Health Crisis">
            <a:hlinkClick r:id="" action="ppaction://media"/>
            <a:extLst>
              <a:ext uri="{FF2B5EF4-FFF2-40B4-BE49-F238E27FC236}">
                <a16:creationId xmlns:a16="http://schemas.microsoft.com/office/drawing/2014/main" id="{46CB685D-C376-4276-AEAF-75FD0E2B0DB9}"/>
              </a:ext>
            </a:extLst>
          </p:cNvPr>
          <p:cNvPicPr>
            <a:picLocks noGrp="1" noRot="1" noChangeAspect="1"/>
          </p:cNvPicPr>
          <p:nvPr>
            <p:ph idx="1"/>
            <a:videoFile r:link="rId1"/>
          </p:nvPr>
        </p:nvPicPr>
        <p:blipFill>
          <a:blip r:embed="rId4"/>
          <a:stretch>
            <a:fillRect/>
          </a:stretch>
        </p:blipFill>
        <p:spPr>
          <a:xfrm>
            <a:off x="1199213" y="1142473"/>
            <a:ext cx="9203961" cy="5177229"/>
          </a:xfrm>
          <a:prstGeom prst="rect">
            <a:avLst/>
          </a:prstGeom>
        </p:spPr>
      </p:pic>
      <p:sp>
        <p:nvSpPr>
          <p:cNvPr id="3" name="Title 2">
            <a:extLst>
              <a:ext uri="{FF2B5EF4-FFF2-40B4-BE49-F238E27FC236}">
                <a16:creationId xmlns:a16="http://schemas.microsoft.com/office/drawing/2014/main" id="{DA97E78C-DA88-4938-A570-B297F1F0DE8B}"/>
              </a:ext>
            </a:extLst>
          </p:cNvPr>
          <p:cNvSpPr>
            <a:spLocks noGrp="1"/>
          </p:cNvSpPr>
          <p:nvPr>
            <p:ph type="title"/>
          </p:nvPr>
        </p:nvSpPr>
        <p:spPr>
          <a:xfrm>
            <a:off x="822027" y="0"/>
            <a:ext cx="9958331" cy="939114"/>
          </a:xfrm>
        </p:spPr>
        <p:txBody>
          <a:bodyPr/>
          <a:lstStyle/>
          <a:p>
            <a:r>
              <a:rPr lang="en-US" dirty="0"/>
              <a:t>What is CIT?</a:t>
            </a:r>
          </a:p>
        </p:txBody>
      </p:sp>
      <p:sp>
        <p:nvSpPr>
          <p:cNvPr id="6" name="Footer Placeholder 3">
            <a:extLst>
              <a:ext uri="{FF2B5EF4-FFF2-40B4-BE49-F238E27FC236}">
                <a16:creationId xmlns:a16="http://schemas.microsoft.com/office/drawing/2014/main" id="{C6C6FCD5-F5A6-4DC9-8D66-03138F350896}"/>
              </a:ext>
            </a:extLst>
          </p:cNvPr>
          <p:cNvSpPr>
            <a:spLocks noGrp="1"/>
          </p:cNvSpPr>
          <p:nvPr>
            <p:ph type="ftr" sz="quarter" idx="3"/>
          </p:nvPr>
        </p:nvSpPr>
        <p:spPr>
          <a:xfrm>
            <a:off x="8438353" y="6342837"/>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3626190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E68575-FB28-4830-8008-157C56BD0AB3}"/>
              </a:ext>
            </a:extLst>
          </p:cNvPr>
          <p:cNvSpPr>
            <a:spLocks noGrp="1"/>
          </p:cNvSpPr>
          <p:nvPr>
            <p:ph idx="1"/>
          </p:nvPr>
        </p:nvSpPr>
        <p:spPr/>
        <p:txBody>
          <a:bodyPr anchor="ctr"/>
          <a:lstStyle/>
          <a:p>
            <a:pPr marL="0" indent="0" algn="ctr">
              <a:buNone/>
            </a:pPr>
            <a:r>
              <a:rPr lang="en-US" dirty="0">
                <a:solidFill>
                  <a:srgbClr val="FF0000"/>
                </a:solidFill>
              </a:rPr>
              <a:t>&lt;Include information specific to your communities CIT program&gt;</a:t>
            </a:r>
          </a:p>
        </p:txBody>
      </p:sp>
      <p:sp>
        <p:nvSpPr>
          <p:cNvPr id="3" name="Title 2">
            <a:extLst>
              <a:ext uri="{FF2B5EF4-FFF2-40B4-BE49-F238E27FC236}">
                <a16:creationId xmlns:a16="http://schemas.microsoft.com/office/drawing/2014/main" id="{665312A7-4138-4728-A162-CFE054FAFD50}"/>
              </a:ext>
            </a:extLst>
          </p:cNvPr>
          <p:cNvSpPr>
            <a:spLocks noGrp="1"/>
          </p:cNvSpPr>
          <p:nvPr>
            <p:ph type="title"/>
          </p:nvPr>
        </p:nvSpPr>
        <p:spPr>
          <a:xfrm>
            <a:off x="945586" y="58843"/>
            <a:ext cx="10908957" cy="939114"/>
          </a:xfrm>
        </p:spPr>
        <p:txBody>
          <a:bodyPr/>
          <a:lstStyle/>
          <a:p>
            <a:r>
              <a:rPr lang="en-US" dirty="0"/>
              <a:t>CIT in your community</a:t>
            </a:r>
          </a:p>
        </p:txBody>
      </p:sp>
      <p:sp>
        <p:nvSpPr>
          <p:cNvPr id="5" name="Footer Placeholder 3">
            <a:extLst>
              <a:ext uri="{FF2B5EF4-FFF2-40B4-BE49-F238E27FC236}">
                <a16:creationId xmlns:a16="http://schemas.microsoft.com/office/drawing/2014/main" id="{79DA5BBE-9554-4EC9-949D-4F6D478B7A1C}"/>
              </a:ext>
            </a:extLst>
          </p:cNvPr>
          <p:cNvSpPr>
            <a:spLocks noGrp="1"/>
          </p:cNvSpPr>
          <p:nvPr>
            <p:ph type="ftr" sz="quarter" idx="3"/>
          </p:nvPr>
        </p:nvSpPr>
        <p:spPr>
          <a:xfrm>
            <a:off x="8480893" y="6342449"/>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2609503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FE21D4-8BCF-4043-9765-AE1A8573CF2F}"/>
              </a:ext>
            </a:extLst>
          </p:cNvPr>
          <p:cNvSpPr>
            <a:spLocks noGrp="1"/>
          </p:cNvSpPr>
          <p:nvPr>
            <p:ph idx="1"/>
          </p:nvPr>
        </p:nvSpPr>
        <p:spPr/>
        <p:txBody>
          <a:bodyPr/>
          <a:lstStyle/>
          <a:p>
            <a:r>
              <a:rPr lang="en-US" dirty="0"/>
              <a:t>It is YOUR story!</a:t>
            </a:r>
          </a:p>
          <a:p>
            <a:r>
              <a:rPr lang="en-US" dirty="0"/>
              <a:t>A personal perspective on mental health crisis</a:t>
            </a:r>
          </a:p>
          <a:p>
            <a:r>
              <a:rPr lang="en-US" dirty="0"/>
              <a:t>Goals:</a:t>
            </a:r>
          </a:p>
          <a:p>
            <a:pPr lvl="1"/>
            <a:r>
              <a:rPr lang="en-US" dirty="0"/>
              <a:t>Law enforcement officers better understand mental illness and the challenges peers and family members face</a:t>
            </a:r>
          </a:p>
          <a:p>
            <a:pPr lvl="1"/>
            <a:r>
              <a:rPr lang="en-US" dirty="0"/>
              <a:t>Eliminate stigma</a:t>
            </a:r>
          </a:p>
          <a:p>
            <a:pPr lvl="1"/>
            <a:r>
              <a:rPr lang="en-US" dirty="0"/>
              <a:t>One on one exchange (Q&amp;A)</a:t>
            </a:r>
          </a:p>
          <a:p>
            <a:pPr lvl="1"/>
            <a:r>
              <a:rPr lang="en-US" dirty="0"/>
              <a:t>Move hearts and change minds!</a:t>
            </a:r>
          </a:p>
          <a:p>
            <a:pPr marL="457200" lvl="1" indent="0">
              <a:buNone/>
            </a:pPr>
            <a:endParaRPr lang="en-US" dirty="0"/>
          </a:p>
          <a:p>
            <a:pPr marL="457200" lvl="1" indent="0" algn="ctr">
              <a:buNone/>
            </a:pPr>
            <a:r>
              <a:rPr lang="en-US" dirty="0"/>
              <a:t>Officers often say this is the best part of the training!</a:t>
            </a:r>
          </a:p>
          <a:p>
            <a:pPr marL="457200" lvl="1" indent="0">
              <a:buNone/>
            </a:pPr>
            <a:endParaRPr lang="en-US" dirty="0"/>
          </a:p>
          <a:p>
            <a:pPr lvl="1"/>
            <a:endParaRPr lang="en-US" dirty="0"/>
          </a:p>
        </p:txBody>
      </p:sp>
      <p:sp>
        <p:nvSpPr>
          <p:cNvPr id="3" name="Title 2">
            <a:extLst>
              <a:ext uri="{FF2B5EF4-FFF2-40B4-BE49-F238E27FC236}">
                <a16:creationId xmlns:a16="http://schemas.microsoft.com/office/drawing/2014/main" id="{5CD5865F-BF3C-462A-AFF5-7E453116A56F}"/>
              </a:ext>
            </a:extLst>
          </p:cNvPr>
          <p:cNvSpPr>
            <a:spLocks noGrp="1"/>
          </p:cNvSpPr>
          <p:nvPr>
            <p:ph type="title"/>
          </p:nvPr>
        </p:nvSpPr>
        <p:spPr>
          <a:xfrm>
            <a:off x="753065" y="0"/>
            <a:ext cx="10908957" cy="939114"/>
          </a:xfrm>
        </p:spPr>
        <p:txBody>
          <a:bodyPr/>
          <a:lstStyle/>
          <a:p>
            <a:r>
              <a:rPr lang="en-US" dirty="0"/>
              <a:t>CIT lived experience presentation</a:t>
            </a:r>
          </a:p>
        </p:txBody>
      </p:sp>
      <p:sp>
        <p:nvSpPr>
          <p:cNvPr id="5" name="Footer Placeholder 3">
            <a:extLst>
              <a:ext uri="{FF2B5EF4-FFF2-40B4-BE49-F238E27FC236}">
                <a16:creationId xmlns:a16="http://schemas.microsoft.com/office/drawing/2014/main" id="{448566B1-0278-4C25-9DCB-F77C5E733955}"/>
              </a:ext>
            </a:extLst>
          </p:cNvPr>
          <p:cNvSpPr>
            <a:spLocks noGrp="1"/>
          </p:cNvSpPr>
          <p:nvPr>
            <p:ph type="ftr" sz="quarter" idx="3"/>
          </p:nvPr>
        </p:nvSpPr>
        <p:spPr>
          <a:xfrm>
            <a:off x="8480893" y="6364221"/>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4263970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15709B-A417-4244-9625-5899D540DDEB}"/>
              </a:ext>
            </a:extLst>
          </p:cNvPr>
          <p:cNvSpPr>
            <a:spLocks noGrp="1"/>
          </p:cNvSpPr>
          <p:nvPr>
            <p:ph idx="1"/>
          </p:nvPr>
        </p:nvSpPr>
        <p:spPr/>
        <p:txBody>
          <a:bodyPr>
            <a:normAutofit/>
          </a:bodyPr>
          <a:lstStyle/>
          <a:p>
            <a:r>
              <a:rPr lang="en-US" dirty="0"/>
              <a:t>Your presentation is one part of a larger training – don’t worry that you need to tell your audience EVERYTHING about mental illness</a:t>
            </a:r>
          </a:p>
          <a:p>
            <a:r>
              <a:rPr lang="en-US" dirty="0"/>
              <a:t>You are there to:</a:t>
            </a:r>
          </a:p>
          <a:p>
            <a:pPr lvl="1"/>
            <a:r>
              <a:rPr lang="en-US" dirty="0"/>
              <a:t>Share your experience</a:t>
            </a:r>
          </a:p>
          <a:p>
            <a:pPr lvl="1"/>
            <a:r>
              <a:rPr lang="en-US" dirty="0"/>
              <a:t>Represent NAMI and help develop NAMI’s relationship with the law enforcement community.</a:t>
            </a:r>
          </a:p>
          <a:p>
            <a:r>
              <a:rPr lang="en-US" dirty="0"/>
              <a:t>You are not there to:</a:t>
            </a:r>
          </a:p>
          <a:p>
            <a:pPr lvl="1"/>
            <a:r>
              <a:rPr lang="en-US" dirty="0"/>
              <a:t>Train law enforcement about tactics or protocol </a:t>
            </a:r>
          </a:p>
          <a:p>
            <a:pPr lvl="1"/>
            <a:r>
              <a:rPr lang="en-US" dirty="0"/>
              <a:t>Shame officers in your audience about the actions of other officers</a:t>
            </a:r>
          </a:p>
        </p:txBody>
      </p:sp>
      <p:sp>
        <p:nvSpPr>
          <p:cNvPr id="3" name="Title 2">
            <a:extLst>
              <a:ext uri="{FF2B5EF4-FFF2-40B4-BE49-F238E27FC236}">
                <a16:creationId xmlns:a16="http://schemas.microsoft.com/office/drawing/2014/main" id="{A0E5CC52-9248-44CC-907D-BFD4643A607C}"/>
              </a:ext>
            </a:extLst>
          </p:cNvPr>
          <p:cNvSpPr>
            <a:spLocks noGrp="1"/>
          </p:cNvSpPr>
          <p:nvPr>
            <p:ph type="title"/>
          </p:nvPr>
        </p:nvSpPr>
        <p:spPr>
          <a:xfrm>
            <a:off x="753065" y="0"/>
            <a:ext cx="10908957" cy="939114"/>
          </a:xfrm>
        </p:spPr>
        <p:txBody>
          <a:bodyPr/>
          <a:lstStyle/>
          <a:p>
            <a:r>
              <a:rPr lang="en-US" dirty="0"/>
              <a:t>Your role as a presenter</a:t>
            </a:r>
          </a:p>
        </p:txBody>
      </p:sp>
      <p:sp>
        <p:nvSpPr>
          <p:cNvPr id="5" name="Footer Placeholder 3">
            <a:extLst>
              <a:ext uri="{FF2B5EF4-FFF2-40B4-BE49-F238E27FC236}">
                <a16:creationId xmlns:a16="http://schemas.microsoft.com/office/drawing/2014/main" id="{8884B3A1-D6CF-4777-A5CD-5C767B6B63E5}"/>
              </a:ext>
            </a:extLst>
          </p:cNvPr>
          <p:cNvSpPr>
            <a:spLocks noGrp="1"/>
          </p:cNvSpPr>
          <p:nvPr>
            <p:ph type="ftr" sz="quarter" idx="3"/>
          </p:nvPr>
        </p:nvSpPr>
        <p:spPr>
          <a:xfrm>
            <a:off x="8480893" y="6278991"/>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2814358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27939B4-7260-4132-BBB4-E160D44C3FF8}"/>
              </a:ext>
            </a:extLst>
          </p:cNvPr>
          <p:cNvSpPr>
            <a:spLocks noGrp="1"/>
          </p:cNvSpPr>
          <p:nvPr>
            <p:ph type="subTitle" idx="1"/>
          </p:nvPr>
        </p:nvSpPr>
        <p:spPr/>
        <p:txBody>
          <a:bodyPr/>
          <a:lstStyle/>
          <a:p>
            <a:r>
              <a:rPr lang="en-US" dirty="0"/>
              <a:t>Understanding law enforcement, their culture and Being the most effective presenter for this audience</a:t>
            </a:r>
          </a:p>
        </p:txBody>
      </p:sp>
      <p:sp>
        <p:nvSpPr>
          <p:cNvPr id="3" name="Title 2">
            <a:extLst>
              <a:ext uri="{FF2B5EF4-FFF2-40B4-BE49-F238E27FC236}">
                <a16:creationId xmlns:a16="http://schemas.microsoft.com/office/drawing/2014/main" id="{2EFD4E5F-1CD9-44C4-8168-086FAD8CDF8F}"/>
              </a:ext>
            </a:extLst>
          </p:cNvPr>
          <p:cNvSpPr>
            <a:spLocks noGrp="1"/>
          </p:cNvSpPr>
          <p:nvPr>
            <p:ph type="title"/>
          </p:nvPr>
        </p:nvSpPr>
        <p:spPr/>
        <p:txBody>
          <a:bodyPr/>
          <a:lstStyle/>
          <a:p>
            <a:r>
              <a:rPr lang="en-US" dirty="0"/>
              <a:t>Not As Seen on TV</a:t>
            </a:r>
          </a:p>
        </p:txBody>
      </p:sp>
    </p:spTree>
    <p:extLst>
      <p:ext uri="{BB962C8B-B14F-4D97-AF65-F5344CB8AC3E}">
        <p14:creationId xmlns:p14="http://schemas.microsoft.com/office/powerpoint/2010/main" val="2807001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D895EE-3910-4ABB-BAAE-2865BF2F3696}"/>
              </a:ext>
            </a:extLst>
          </p:cNvPr>
          <p:cNvSpPr>
            <a:spLocks noGrp="1"/>
          </p:cNvSpPr>
          <p:nvPr>
            <p:ph idx="1"/>
          </p:nvPr>
        </p:nvSpPr>
        <p:spPr>
          <a:xfrm>
            <a:off x="641521" y="1396314"/>
            <a:ext cx="10908958" cy="4780649"/>
          </a:xfrm>
        </p:spPr>
        <p:txBody>
          <a:bodyPr>
            <a:normAutofit lnSpcReduction="10000"/>
          </a:bodyPr>
          <a:lstStyle/>
          <a:p>
            <a:r>
              <a:rPr lang="en-US" sz="3200" b="1" u="sng" dirty="0"/>
              <a:t>73%</a:t>
            </a:r>
            <a:r>
              <a:rPr lang="en-US" dirty="0"/>
              <a:t> of officers say they have never fired their service weapon while on duty (not including training exercises) and the vast majority of their calls are resolved without any use of force.</a:t>
            </a:r>
          </a:p>
          <a:p>
            <a:r>
              <a:rPr lang="en-US" dirty="0"/>
              <a:t>Only </a:t>
            </a:r>
            <a:r>
              <a:rPr lang="en-US" sz="3200" b="1" u="sng" dirty="0"/>
              <a:t>8%</a:t>
            </a:r>
            <a:r>
              <a:rPr lang="en-US" dirty="0"/>
              <a:t> of officers see themselves as enforcers, 31% see themselves as protectors.</a:t>
            </a:r>
          </a:p>
          <a:p>
            <a:r>
              <a:rPr lang="en-US" sz="3200" b="1" u="sng" dirty="0"/>
              <a:t>84%</a:t>
            </a:r>
            <a:r>
              <a:rPr lang="en-US" dirty="0"/>
              <a:t> of officers say they worry about their safety, 42% say this worry is nearly always or often.</a:t>
            </a:r>
          </a:p>
          <a:p>
            <a:endParaRPr lang="en-US" dirty="0"/>
          </a:p>
          <a:p>
            <a:pPr marL="0" indent="0">
              <a:buNone/>
            </a:pPr>
            <a:endParaRPr lang="en-US" sz="1600" dirty="0"/>
          </a:p>
          <a:p>
            <a:pPr marL="0" indent="0">
              <a:buNone/>
            </a:pPr>
            <a:endParaRPr lang="en-US" sz="1600" dirty="0"/>
          </a:p>
          <a:p>
            <a:pPr marL="0" indent="0">
              <a:buNone/>
            </a:pPr>
            <a:r>
              <a:rPr lang="en-US" sz="1600" dirty="0"/>
              <a:t>Source: Pew Research Center. (2017). Behind the Badge. Washington, DC  http://www.pewsocialtrends.org/2017/01/11/police-culture/ </a:t>
            </a:r>
          </a:p>
        </p:txBody>
      </p:sp>
      <p:sp>
        <p:nvSpPr>
          <p:cNvPr id="3" name="Title 2">
            <a:extLst>
              <a:ext uri="{FF2B5EF4-FFF2-40B4-BE49-F238E27FC236}">
                <a16:creationId xmlns:a16="http://schemas.microsoft.com/office/drawing/2014/main" id="{CBE71366-073A-43EB-B652-ECD63CBF777F}"/>
              </a:ext>
            </a:extLst>
          </p:cNvPr>
          <p:cNvSpPr>
            <a:spLocks noGrp="1"/>
          </p:cNvSpPr>
          <p:nvPr>
            <p:ph type="title"/>
          </p:nvPr>
        </p:nvSpPr>
        <p:spPr>
          <a:xfrm>
            <a:off x="753065" y="0"/>
            <a:ext cx="10908957" cy="939114"/>
          </a:xfrm>
        </p:spPr>
        <p:txBody>
          <a:bodyPr/>
          <a:lstStyle/>
          <a:p>
            <a:r>
              <a:rPr lang="en-US" dirty="0"/>
              <a:t>Not as seen on TV: Myth busting</a:t>
            </a:r>
          </a:p>
        </p:txBody>
      </p:sp>
      <p:sp>
        <p:nvSpPr>
          <p:cNvPr id="5" name="Footer Placeholder 3">
            <a:extLst>
              <a:ext uri="{FF2B5EF4-FFF2-40B4-BE49-F238E27FC236}">
                <a16:creationId xmlns:a16="http://schemas.microsoft.com/office/drawing/2014/main" id="{4974367A-0926-4291-9DAA-3AFAAD0A3127}"/>
              </a:ext>
            </a:extLst>
          </p:cNvPr>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1611584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206B80-7984-4ABC-B7AF-D39B42593BAB}"/>
              </a:ext>
            </a:extLst>
          </p:cNvPr>
          <p:cNvSpPr>
            <a:spLocks noGrp="1"/>
          </p:cNvSpPr>
          <p:nvPr>
            <p:ph idx="1"/>
          </p:nvPr>
        </p:nvSpPr>
        <p:spPr/>
        <p:txBody>
          <a:bodyPr>
            <a:normAutofit/>
          </a:bodyPr>
          <a:lstStyle/>
          <a:p>
            <a:r>
              <a:rPr lang="en-US" dirty="0"/>
              <a:t>Nearly 1 in 4 police officers have thoughts of suicide at some point in their life</a:t>
            </a:r>
          </a:p>
          <a:p>
            <a:r>
              <a:rPr lang="en-US" dirty="0"/>
              <a:t>More police die by suicide than in the line of duty. In 2017 there were an estimated 140 law enforcement suicides.</a:t>
            </a:r>
          </a:p>
          <a:p>
            <a:r>
              <a:rPr lang="en-US" dirty="0"/>
              <a:t>Law enforcement often report symptoms of depression, PTSD and burnout, which is often related to secondary traumatic stress experienced in their work.</a:t>
            </a:r>
          </a:p>
          <a:p>
            <a:pPr marL="0" indent="0">
              <a:buNone/>
            </a:pPr>
            <a:endParaRPr lang="en-US" dirty="0"/>
          </a:p>
          <a:p>
            <a:pPr marL="0" indent="0">
              <a:buNone/>
            </a:pPr>
            <a:r>
              <a:rPr lang="en-US" sz="1700" dirty="0"/>
              <a:t>Source: Ruderman Family Foundation. (2017). Mental Health and Suicides of First Responders. Boston, MA. https://rudermanfoundation.org/white_papers/police-officers-and-firefighters-are-more-likely-to-die-by-suicide-than-in-line-of-duty/ </a:t>
            </a:r>
          </a:p>
          <a:p>
            <a:pPr marL="0" indent="0">
              <a:buNone/>
            </a:pPr>
            <a:endParaRPr lang="en-US" dirty="0"/>
          </a:p>
        </p:txBody>
      </p:sp>
      <p:sp>
        <p:nvSpPr>
          <p:cNvPr id="3" name="Title 2">
            <a:extLst>
              <a:ext uri="{FF2B5EF4-FFF2-40B4-BE49-F238E27FC236}">
                <a16:creationId xmlns:a16="http://schemas.microsoft.com/office/drawing/2014/main" id="{BBE7D812-91AF-4B15-B802-BB06F6ADA969}"/>
              </a:ext>
            </a:extLst>
          </p:cNvPr>
          <p:cNvSpPr>
            <a:spLocks noGrp="1"/>
          </p:cNvSpPr>
          <p:nvPr>
            <p:ph type="title"/>
          </p:nvPr>
        </p:nvSpPr>
        <p:spPr>
          <a:xfrm>
            <a:off x="753065" y="0"/>
            <a:ext cx="10908957" cy="939114"/>
          </a:xfrm>
        </p:spPr>
        <p:txBody>
          <a:bodyPr>
            <a:normAutofit/>
          </a:bodyPr>
          <a:lstStyle/>
          <a:p>
            <a:r>
              <a:rPr lang="en-US" dirty="0"/>
              <a:t>Law Enforcement and mental illness</a:t>
            </a:r>
          </a:p>
        </p:txBody>
      </p:sp>
      <p:sp>
        <p:nvSpPr>
          <p:cNvPr id="5" name="Footer Placeholder 3">
            <a:extLst>
              <a:ext uri="{FF2B5EF4-FFF2-40B4-BE49-F238E27FC236}">
                <a16:creationId xmlns:a16="http://schemas.microsoft.com/office/drawing/2014/main" id="{F2D757AC-B070-4A52-B12F-872824EC2AA6}"/>
              </a:ext>
            </a:extLst>
          </p:cNvPr>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972083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DF0478-3F90-43D3-9153-3252637CC54A}"/>
              </a:ext>
            </a:extLst>
          </p:cNvPr>
          <p:cNvSpPr>
            <a:spLocks noGrp="1"/>
          </p:cNvSpPr>
          <p:nvPr>
            <p:ph idx="1"/>
          </p:nvPr>
        </p:nvSpPr>
        <p:spPr/>
        <p:txBody>
          <a:bodyPr/>
          <a:lstStyle/>
          <a:p>
            <a:r>
              <a:rPr lang="en-US" b="1" i="1" dirty="0"/>
              <a:t>Do</a:t>
            </a:r>
            <a:r>
              <a:rPr lang="en-US" dirty="0"/>
              <a:t> try to relate to your audience -Law enforcement officers might not be so different from you. Use this knowledge to relate to your audience and talk about things beyond your illness or law enforcement’s work.</a:t>
            </a:r>
          </a:p>
          <a:p>
            <a:r>
              <a:rPr lang="en-US" b="1" i="1" dirty="0"/>
              <a:t>Don’t</a:t>
            </a:r>
            <a:r>
              <a:rPr lang="en-US" i="1" dirty="0"/>
              <a:t> </a:t>
            </a:r>
            <a:r>
              <a:rPr lang="en-US" dirty="0"/>
              <a:t>get into arguments about use of force or protocol. Officers will not want to pass judgement on another officers actions, and engaging in an argument will not change their minds.</a:t>
            </a:r>
          </a:p>
          <a:p>
            <a:r>
              <a:rPr lang="en-US" b="1" i="1" dirty="0"/>
              <a:t>Do</a:t>
            </a:r>
            <a:r>
              <a:rPr lang="en-US" dirty="0"/>
              <a:t> share your story, even if it includes a negative experience with law enforcement. Remember your “I” statements, don’t place blame and to share the story from your perspective.</a:t>
            </a:r>
          </a:p>
        </p:txBody>
      </p:sp>
      <p:sp>
        <p:nvSpPr>
          <p:cNvPr id="3" name="Title 2">
            <a:extLst>
              <a:ext uri="{FF2B5EF4-FFF2-40B4-BE49-F238E27FC236}">
                <a16:creationId xmlns:a16="http://schemas.microsoft.com/office/drawing/2014/main" id="{80F2F5EB-FF59-4FAB-B639-1DAA20FCB7A5}"/>
              </a:ext>
            </a:extLst>
          </p:cNvPr>
          <p:cNvSpPr>
            <a:spLocks noGrp="1"/>
          </p:cNvSpPr>
          <p:nvPr>
            <p:ph type="title"/>
          </p:nvPr>
        </p:nvSpPr>
        <p:spPr>
          <a:xfrm>
            <a:off x="641521" y="37072"/>
            <a:ext cx="10908957" cy="939114"/>
          </a:xfrm>
        </p:spPr>
        <p:txBody>
          <a:bodyPr/>
          <a:lstStyle/>
          <a:p>
            <a:r>
              <a:rPr lang="en-US" dirty="0"/>
              <a:t>What this means for you: The Do’s and Don’ts</a:t>
            </a:r>
          </a:p>
        </p:txBody>
      </p:sp>
      <p:sp>
        <p:nvSpPr>
          <p:cNvPr id="5" name="Footer Placeholder 3">
            <a:extLst>
              <a:ext uri="{FF2B5EF4-FFF2-40B4-BE49-F238E27FC236}">
                <a16:creationId xmlns:a16="http://schemas.microsoft.com/office/drawing/2014/main" id="{32A315F9-8409-4B71-AF00-BEA6B75E044E}"/>
              </a:ext>
            </a:extLst>
          </p:cNvPr>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232844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In-person Training session</a:t>
            </a:r>
          </a:p>
        </p:txBody>
      </p:sp>
      <p:sp>
        <p:nvSpPr>
          <p:cNvPr id="3" name="Title 2"/>
          <p:cNvSpPr>
            <a:spLocks noGrp="1"/>
          </p:cNvSpPr>
          <p:nvPr>
            <p:ph type="title"/>
          </p:nvPr>
        </p:nvSpPr>
        <p:spPr/>
        <p:txBody>
          <a:bodyPr/>
          <a:lstStyle/>
          <a:p>
            <a:r>
              <a:rPr lang="en-US" dirty="0"/>
              <a:t>Sharing Your Story With Law Enforcement</a:t>
            </a:r>
          </a:p>
        </p:txBody>
      </p:sp>
    </p:spTree>
    <p:extLst>
      <p:ext uri="{BB962C8B-B14F-4D97-AF65-F5344CB8AC3E}">
        <p14:creationId xmlns:p14="http://schemas.microsoft.com/office/powerpoint/2010/main" val="198071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Small group work to help you be prepared</a:t>
            </a:r>
          </a:p>
        </p:txBody>
      </p:sp>
      <p:sp>
        <p:nvSpPr>
          <p:cNvPr id="3" name="Title 2"/>
          <p:cNvSpPr>
            <a:spLocks noGrp="1"/>
          </p:cNvSpPr>
          <p:nvPr>
            <p:ph type="title"/>
          </p:nvPr>
        </p:nvSpPr>
        <p:spPr/>
        <p:txBody>
          <a:bodyPr/>
          <a:lstStyle/>
          <a:p>
            <a:r>
              <a:rPr lang="en-US" dirty="0"/>
              <a:t>Developing Your Presenter Skills</a:t>
            </a:r>
          </a:p>
        </p:txBody>
      </p:sp>
    </p:spTree>
    <p:extLst>
      <p:ext uri="{BB962C8B-B14F-4D97-AF65-F5344CB8AC3E}">
        <p14:creationId xmlns:p14="http://schemas.microsoft.com/office/powerpoint/2010/main" val="1583467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dirty="0"/>
              <a:t>Purpose</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2802194"/>
            <a:ext cx="6139180" cy="3374769"/>
          </a:xfrm>
        </p:spPr>
        <p:txBody>
          <a:bodyPr/>
          <a:lstStyle/>
          <a:p>
            <a:pPr marL="0" indent="0">
              <a:buNone/>
            </a:pPr>
            <a:r>
              <a:rPr lang="en-US" dirty="0"/>
              <a:t>The purpose of this section is to develop additional skills that are important to every public speakers.</a:t>
            </a:r>
          </a:p>
        </p:txBody>
      </p:sp>
      <p:pic>
        <p:nvPicPr>
          <p:cNvPr id="5" name="Picture 4">
            <a:extLst>
              <a:ext uri="{FF2B5EF4-FFF2-40B4-BE49-F238E27FC236}">
                <a16:creationId xmlns:a16="http://schemas.microsoft.com/office/drawing/2014/main" id="{E3807616-B020-4789-8222-B0695109B9C7}"/>
              </a:ext>
            </a:extLst>
          </p:cNvPr>
          <p:cNvPicPr>
            <a:picLocks noChangeAspect="1"/>
          </p:cNvPicPr>
          <p:nvPr/>
        </p:nvPicPr>
        <p:blipFill>
          <a:blip r:embed="rId3"/>
          <a:stretch>
            <a:fillRect/>
          </a:stretch>
        </p:blipFill>
        <p:spPr>
          <a:xfrm>
            <a:off x="7883797" y="2161768"/>
            <a:ext cx="3429000" cy="3067050"/>
          </a:xfrm>
          <a:prstGeom prst="rect">
            <a:avLst/>
          </a:prstGeom>
        </p:spPr>
      </p:pic>
      <p:sp>
        <p:nvSpPr>
          <p:cNvPr id="6" name="Footer Placeholder 3">
            <a:extLst>
              <a:ext uri="{FF2B5EF4-FFF2-40B4-BE49-F238E27FC236}">
                <a16:creationId xmlns:a16="http://schemas.microsoft.com/office/drawing/2014/main" id="{DCFE3742-E090-4BC2-8582-F5244A57E195}"/>
              </a:ext>
            </a:extLst>
          </p:cNvPr>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2756803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28A7DB-B38C-4158-A97B-3538CECF0264}"/>
              </a:ext>
            </a:extLst>
          </p:cNvPr>
          <p:cNvSpPr>
            <a:spLocks noGrp="1"/>
          </p:cNvSpPr>
          <p:nvPr>
            <p:ph idx="1"/>
          </p:nvPr>
        </p:nvSpPr>
        <p:spPr/>
        <p:txBody>
          <a:bodyPr/>
          <a:lstStyle/>
          <a:p>
            <a:r>
              <a:rPr lang="en-US" dirty="0"/>
              <a:t>How do you handle stress and anxiety in your every day life?</a:t>
            </a:r>
          </a:p>
          <a:p>
            <a:r>
              <a:rPr lang="en-US" dirty="0"/>
              <a:t>How to prepare:</a:t>
            </a:r>
          </a:p>
          <a:p>
            <a:pPr lvl="1"/>
            <a:r>
              <a:rPr lang="en-US" dirty="0"/>
              <a:t>Before</a:t>
            </a:r>
          </a:p>
          <a:p>
            <a:pPr lvl="1"/>
            <a:r>
              <a:rPr lang="en-US" dirty="0"/>
              <a:t>During</a:t>
            </a:r>
          </a:p>
          <a:p>
            <a:pPr lvl="1"/>
            <a:r>
              <a:rPr lang="en-US" dirty="0"/>
              <a:t>After</a:t>
            </a:r>
          </a:p>
          <a:p>
            <a:r>
              <a:rPr lang="en-US" dirty="0"/>
              <a:t>Mindfulness Resources </a:t>
            </a:r>
          </a:p>
        </p:txBody>
      </p:sp>
      <p:sp>
        <p:nvSpPr>
          <p:cNvPr id="3" name="Title 2">
            <a:extLst>
              <a:ext uri="{FF2B5EF4-FFF2-40B4-BE49-F238E27FC236}">
                <a16:creationId xmlns:a16="http://schemas.microsoft.com/office/drawing/2014/main" id="{FD65B31A-C06D-4E84-B5F5-C45B5AC6BC1B}"/>
              </a:ext>
            </a:extLst>
          </p:cNvPr>
          <p:cNvSpPr>
            <a:spLocks noGrp="1"/>
          </p:cNvSpPr>
          <p:nvPr>
            <p:ph type="title"/>
          </p:nvPr>
        </p:nvSpPr>
        <p:spPr>
          <a:xfrm>
            <a:off x="641521" y="37072"/>
            <a:ext cx="10908957" cy="939114"/>
          </a:xfrm>
        </p:spPr>
        <p:txBody>
          <a:bodyPr>
            <a:normAutofit/>
          </a:bodyPr>
          <a:lstStyle/>
          <a:p>
            <a:r>
              <a:rPr lang="en-US" sz="3200" dirty="0"/>
              <a:t>Nervousness – Its normal! What do we do about it?</a:t>
            </a:r>
          </a:p>
        </p:txBody>
      </p:sp>
      <p:sp>
        <p:nvSpPr>
          <p:cNvPr id="5" name="Footer Placeholder 3">
            <a:extLst>
              <a:ext uri="{FF2B5EF4-FFF2-40B4-BE49-F238E27FC236}">
                <a16:creationId xmlns:a16="http://schemas.microsoft.com/office/drawing/2014/main" id="{E98D20F8-4871-4446-B0BF-6C80C9C601B7}"/>
              </a:ext>
            </a:extLst>
          </p:cNvPr>
          <p:cNvSpPr>
            <a:spLocks noGrp="1"/>
          </p:cNvSpPr>
          <p:nvPr>
            <p:ph type="ftr" sz="quarter" idx="3"/>
          </p:nvPr>
        </p:nvSpPr>
        <p:spPr>
          <a:xfrm>
            <a:off x="8369349" y="6414528"/>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1677338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dirty="0"/>
              <a:t>Directions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05312"/>
            <a:ext cx="10909300" cy="4779963"/>
          </a:xfrm>
        </p:spPr>
        <p:txBody>
          <a:bodyPr/>
          <a:lstStyle/>
          <a:p>
            <a:pPr marL="0" indent="0">
              <a:buNone/>
            </a:pPr>
            <a:r>
              <a:rPr lang="en-US" dirty="0"/>
              <a:t>In your small groups, answer the following questions:</a:t>
            </a:r>
          </a:p>
          <a:p>
            <a:pPr marL="0" indent="0">
              <a:buNone/>
            </a:pPr>
            <a:endParaRPr lang="en-US" dirty="0"/>
          </a:p>
          <a:p>
            <a:pPr lvl="0"/>
            <a:r>
              <a:rPr lang="en-US" dirty="0"/>
              <a:t>It’s the night before your presentation and you feel nervous. What do you do to feel more calm?</a:t>
            </a:r>
          </a:p>
          <a:p>
            <a:pPr lvl="0"/>
            <a:r>
              <a:rPr lang="en-US" dirty="0"/>
              <a:t>It’s the day of your presentation and you feel nervous. What do you do to feel more calm?</a:t>
            </a:r>
          </a:p>
          <a:p>
            <a:pPr lvl="0"/>
            <a:r>
              <a:rPr lang="en-US" dirty="0"/>
              <a:t>During your presentation you can feel your heart racing and you start to forget what to say. What do you do to feel more calm?</a:t>
            </a:r>
          </a:p>
          <a:p>
            <a:pPr marL="0" lvl="0" indent="0">
              <a:buNone/>
            </a:pPr>
            <a:endParaRPr lang="en-US" dirty="0"/>
          </a:p>
          <a:p>
            <a:pPr marL="0" lvl="0" indent="0">
              <a:buNone/>
            </a:pPr>
            <a:r>
              <a:rPr lang="en-US" dirty="0"/>
              <a:t>Be prepared to share</a:t>
            </a:r>
          </a:p>
        </p:txBody>
      </p:sp>
      <p:sp>
        <p:nvSpPr>
          <p:cNvPr id="5" name="Footer Placeholder 3">
            <a:extLst>
              <a:ext uri="{FF2B5EF4-FFF2-40B4-BE49-F238E27FC236}">
                <a16:creationId xmlns:a16="http://schemas.microsoft.com/office/drawing/2014/main" id="{BCDE7AD2-2C8F-44E7-8E41-B5DF465CDADD}"/>
              </a:ext>
            </a:extLst>
          </p:cNvPr>
          <p:cNvSpPr>
            <a:spLocks noGrp="1"/>
          </p:cNvSpPr>
          <p:nvPr>
            <p:ph type="ftr" sz="quarter" idx="3"/>
          </p:nvPr>
        </p:nvSpPr>
        <p:spPr>
          <a:xfrm>
            <a:off x="8480893" y="6320678"/>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3335403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1F5743-29EC-4F3F-B4C9-6D55AA1C8711}"/>
              </a:ext>
            </a:extLst>
          </p:cNvPr>
          <p:cNvSpPr>
            <a:spLocks noGrp="1"/>
          </p:cNvSpPr>
          <p:nvPr>
            <p:ph idx="1"/>
          </p:nvPr>
        </p:nvSpPr>
        <p:spPr/>
        <p:txBody>
          <a:bodyPr/>
          <a:lstStyle/>
          <a:p>
            <a:r>
              <a:rPr lang="en-US" dirty="0"/>
              <a:t>Not all question and answer sessions flow naturally</a:t>
            </a:r>
          </a:p>
          <a:p>
            <a:endParaRPr lang="en-US" dirty="0"/>
          </a:p>
          <a:p>
            <a:r>
              <a:rPr lang="en-US" dirty="0"/>
              <a:t>Come prepared (Facilitating a Q&amp;A Session handout)</a:t>
            </a:r>
          </a:p>
          <a:p>
            <a:endParaRPr lang="en-US" dirty="0"/>
          </a:p>
          <a:p>
            <a:r>
              <a:rPr lang="en-US" dirty="0"/>
              <a:t>Know your limits – You don’t need to answer questions you are uncomfortable answering.</a:t>
            </a:r>
          </a:p>
          <a:p>
            <a:endParaRPr lang="en-US" dirty="0"/>
          </a:p>
          <a:p>
            <a:r>
              <a:rPr lang="en-US" dirty="0"/>
              <a:t>Explore different techniques (C-A-R-E)</a:t>
            </a:r>
          </a:p>
        </p:txBody>
      </p:sp>
      <p:sp>
        <p:nvSpPr>
          <p:cNvPr id="3" name="Title 2">
            <a:extLst>
              <a:ext uri="{FF2B5EF4-FFF2-40B4-BE49-F238E27FC236}">
                <a16:creationId xmlns:a16="http://schemas.microsoft.com/office/drawing/2014/main" id="{2F5F6BCE-5083-44E8-BF5A-034F3F650655}"/>
              </a:ext>
            </a:extLst>
          </p:cNvPr>
          <p:cNvSpPr>
            <a:spLocks noGrp="1"/>
          </p:cNvSpPr>
          <p:nvPr>
            <p:ph type="title"/>
          </p:nvPr>
        </p:nvSpPr>
        <p:spPr>
          <a:xfrm>
            <a:off x="753065" y="37072"/>
            <a:ext cx="10908957" cy="939114"/>
          </a:xfrm>
        </p:spPr>
        <p:txBody>
          <a:bodyPr/>
          <a:lstStyle/>
          <a:p>
            <a:r>
              <a:rPr lang="en-US" dirty="0"/>
              <a:t>Handling Questions</a:t>
            </a:r>
          </a:p>
        </p:txBody>
      </p:sp>
      <p:sp>
        <p:nvSpPr>
          <p:cNvPr id="5" name="Footer Placeholder 3">
            <a:extLst>
              <a:ext uri="{FF2B5EF4-FFF2-40B4-BE49-F238E27FC236}">
                <a16:creationId xmlns:a16="http://schemas.microsoft.com/office/drawing/2014/main" id="{4889A88C-9ED0-4DCA-A54E-6891006DDA4B}"/>
              </a:ext>
            </a:extLst>
          </p:cNvPr>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3123819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2513" y="37072"/>
            <a:ext cx="10413274" cy="939114"/>
          </a:xfrm>
        </p:spPr>
        <p:txBody>
          <a:bodyPr>
            <a:normAutofit/>
          </a:bodyPr>
          <a:lstStyle/>
          <a:p>
            <a:r>
              <a:rPr lang="en-US" sz="3400" b="1" dirty="0"/>
              <a:t>The C-A-R-E  Technique</a:t>
            </a:r>
            <a:endParaRPr lang="en-US" sz="3400" dirty="0"/>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4779963"/>
          </a:xfrm>
        </p:spPr>
        <p:txBody>
          <a:bodyPr>
            <a:normAutofit lnSpcReduction="10000"/>
          </a:bodyPr>
          <a:lstStyle/>
          <a:p>
            <a:pPr lvl="0"/>
            <a:r>
              <a:rPr lang="en-US" b="1" dirty="0"/>
              <a:t>C – Check</a:t>
            </a:r>
            <a:r>
              <a:rPr lang="en-US" dirty="0"/>
              <a:t>: Make sure you understand what’s being asked and, if necessary, ask a question to check your understanding</a:t>
            </a:r>
          </a:p>
          <a:p>
            <a:pPr lvl="0"/>
            <a:r>
              <a:rPr lang="en-US" b="1" dirty="0"/>
              <a:t>A – Acknowledge</a:t>
            </a:r>
            <a:r>
              <a:rPr lang="en-US" dirty="0"/>
              <a:t>: Identify the feelings underlying the question. In most cases, this is something you do in your mind. You just sense or feel what might be motivating the question and, if necessary, use your own words to acknowledge what you hear.</a:t>
            </a:r>
          </a:p>
          <a:p>
            <a:pPr lvl="0"/>
            <a:r>
              <a:rPr lang="en-US" b="1" dirty="0"/>
              <a:t>R – Respond</a:t>
            </a:r>
            <a:r>
              <a:rPr lang="en-US" dirty="0"/>
              <a:t>: Answer the question with an honest response from your personal perspective (remember “I” statements). </a:t>
            </a:r>
          </a:p>
          <a:p>
            <a:pPr lvl="0"/>
            <a:r>
              <a:rPr lang="en-US" b="1" dirty="0"/>
              <a:t>E – Encourage</a:t>
            </a:r>
            <a:r>
              <a:rPr lang="en-US" dirty="0"/>
              <a:t>: Inspire others to ask a question. Asking a question can feel vulnerable to audience members, so how you answer one person’s question will determine if others will participate. Be kind, honest and supportive.</a:t>
            </a:r>
          </a:p>
        </p:txBody>
      </p:sp>
      <p:sp>
        <p:nvSpPr>
          <p:cNvPr id="5" name="Footer Placeholder 3">
            <a:extLst>
              <a:ext uri="{FF2B5EF4-FFF2-40B4-BE49-F238E27FC236}">
                <a16:creationId xmlns:a16="http://schemas.microsoft.com/office/drawing/2014/main" id="{8440F0FC-6EDF-4224-BF9F-D51AF246E85D}"/>
              </a:ext>
            </a:extLst>
          </p:cNvPr>
          <p:cNvSpPr>
            <a:spLocks noGrp="1"/>
          </p:cNvSpPr>
          <p:nvPr>
            <p:ph type="ftr" sz="quarter" idx="3"/>
          </p:nvPr>
        </p:nvSpPr>
        <p:spPr>
          <a:xfrm>
            <a:off x="8480893" y="6320678"/>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1622583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dirty="0"/>
              <a:t>Directions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4779963"/>
          </a:xfrm>
        </p:spPr>
        <p:txBody>
          <a:bodyPr/>
          <a:lstStyle/>
          <a:p>
            <a:pPr marL="0" indent="0">
              <a:buNone/>
            </a:pPr>
            <a:r>
              <a:rPr lang="en-US" dirty="0"/>
              <a:t>In small groups:</a:t>
            </a:r>
          </a:p>
          <a:p>
            <a:pPr marL="0" indent="0">
              <a:buNone/>
            </a:pPr>
            <a:endParaRPr lang="en-US" dirty="0"/>
          </a:p>
          <a:p>
            <a:pPr lvl="0"/>
            <a:r>
              <a:rPr lang="en-US" dirty="0"/>
              <a:t>Review the question provided</a:t>
            </a:r>
          </a:p>
          <a:p>
            <a:pPr lvl="0"/>
            <a:r>
              <a:rPr lang="en-US" dirty="0"/>
              <a:t>Discuss with your team</a:t>
            </a:r>
          </a:p>
          <a:p>
            <a:pPr lvl="0"/>
            <a:r>
              <a:rPr lang="en-US" dirty="0"/>
              <a:t>Come up with an appropriate response using C – A – R – E </a:t>
            </a:r>
          </a:p>
          <a:p>
            <a:r>
              <a:rPr lang="en-US" dirty="0"/>
              <a:t>Be prepared to share</a:t>
            </a:r>
          </a:p>
        </p:txBody>
      </p:sp>
      <p:sp>
        <p:nvSpPr>
          <p:cNvPr id="5" name="Footer Placeholder 3">
            <a:extLst>
              <a:ext uri="{FF2B5EF4-FFF2-40B4-BE49-F238E27FC236}">
                <a16:creationId xmlns:a16="http://schemas.microsoft.com/office/drawing/2014/main" id="{C7720851-B0D5-4680-8952-D340289FD28D}"/>
              </a:ext>
            </a:extLst>
          </p:cNvPr>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2086627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Break</a:t>
            </a:r>
          </a:p>
        </p:txBody>
      </p:sp>
      <p:sp>
        <p:nvSpPr>
          <p:cNvPr id="5" name="Subtitle 4">
            <a:extLst>
              <a:ext uri="{FF2B5EF4-FFF2-40B4-BE49-F238E27FC236}">
                <a16:creationId xmlns:a16="http://schemas.microsoft.com/office/drawing/2014/main" id="{B8AA11D7-6753-4247-A4A3-F61DC92A0406}"/>
              </a:ext>
            </a:extLst>
          </p:cNvPr>
          <p:cNvSpPr>
            <a:spLocks noGrp="1"/>
          </p:cNvSpPr>
          <p:nvPr>
            <p:ph type="subTitle" idx="1"/>
          </p:nvPr>
        </p:nvSpPr>
        <p:spPr/>
        <p:txBody>
          <a:bodyPr/>
          <a:lstStyle/>
          <a:p>
            <a:r>
              <a:rPr lang="en-US" dirty="0"/>
              <a:t>15 minutes</a:t>
            </a:r>
          </a:p>
        </p:txBody>
      </p:sp>
    </p:spTree>
    <p:extLst>
      <p:ext uri="{BB962C8B-B14F-4D97-AF65-F5344CB8AC3E}">
        <p14:creationId xmlns:p14="http://schemas.microsoft.com/office/powerpoint/2010/main" val="2055382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Presenting to a Friendly Audience</a:t>
            </a:r>
          </a:p>
        </p:txBody>
      </p:sp>
      <p:sp>
        <p:nvSpPr>
          <p:cNvPr id="5" name="Subtitle 4">
            <a:extLst>
              <a:ext uri="{FF2B5EF4-FFF2-40B4-BE49-F238E27FC236}">
                <a16:creationId xmlns:a16="http://schemas.microsoft.com/office/drawing/2014/main" id="{B8AA11D7-6753-4247-A4A3-F61DC92A0406}"/>
              </a:ext>
            </a:extLst>
          </p:cNvPr>
          <p:cNvSpPr>
            <a:spLocks noGrp="1"/>
          </p:cNvSpPr>
          <p:nvPr>
            <p:ph type="subTitle" idx="1"/>
          </p:nvPr>
        </p:nvSpPr>
        <p:spPr/>
        <p:txBody>
          <a:bodyPr/>
          <a:lstStyle/>
          <a:p>
            <a:r>
              <a:rPr lang="en-US" dirty="0"/>
              <a:t>Small </a:t>
            </a:r>
            <a:r>
              <a:rPr lang="en-US"/>
              <a:t>group teamwork</a:t>
            </a:r>
            <a:endParaRPr lang="en-US" dirty="0"/>
          </a:p>
        </p:txBody>
      </p:sp>
    </p:spTree>
    <p:extLst>
      <p:ext uri="{BB962C8B-B14F-4D97-AF65-F5344CB8AC3E}">
        <p14:creationId xmlns:p14="http://schemas.microsoft.com/office/powerpoint/2010/main" val="3445332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dirty="0"/>
              <a:t>Purpose</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2336800"/>
            <a:ext cx="6871737" cy="3840163"/>
          </a:xfrm>
        </p:spPr>
        <p:txBody>
          <a:bodyPr/>
          <a:lstStyle/>
          <a:p>
            <a:pPr marL="0" indent="0">
              <a:buNone/>
            </a:pPr>
            <a:r>
              <a:rPr lang="en-US" dirty="0"/>
              <a:t>The purpose of this activity is to rehearse your presentation in front of a friendly audience, to help each other by using the Presentation feedback criteria form (provided in the Training Tools) and to become more comfortable delivering your presentation.</a:t>
            </a:r>
          </a:p>
        </p:txBody>
      </p:sp>
      <p:pic>
        <p:nvPicPr>
          <p:cNvPr id="8" name="Picture 7">
            <a:extLst>
              <a:ext uri="{FF2B5EF4-FFF2-40B4-BE49-F238E27FC236}">
                <a16:creationId xmlns:a16="http://schemas.microsoft.com/office/drawing/2014/main" id="{3A6BC6FE-B247-4EB8-9AD4-D45E2930DD4B}"/>
              </a:ext>
            </a:extLst>
          </p:cNvPr>
          <p:cNvPicPr>
            <a:picLocks noChangeAspect="1"/>
          </p:cNvPicPr>
          <p:nvPr/>
        </p:nvPicPr>
        <p:blipFill>
          <a:blip r:embed="rId3"/>
          <a:stretch>
            <a:fillRect/>
          </a:stretch>
        </p:blipFill>
        <p:spPr>
          <a:xfrm>
            <a:off x="7610389" y="2855491"/>
            <a:ext cx="3969452" cy="2293461"/>
          </a:xfrm>
          <a:prstGeom prst="rect">
            <a:avLst/>
          </a:prstGeom>
        </p:spPr>
      </p:pic>
      <p:sp>
        <p:nvSpPr>
          <p:cNvPr id="6" name="Footer Placeholder 3">
            <a:extLst>
              <a:ext uri="{FF2B5EF4-FFF2-40B4-BE49-F238E27FC236}">
                <a16:creationId xmlns:a16="http://schemas.microsoft.com/office/drawing/2014/main" id="{155984F2-282E-44A8-8410-4D9767F0C463}"/>
              </a:ext>
            </a:extLst>
          </p:cNvPr>
          <p:cNvSpPr>
            <a:spLocks noGrp="1"/>
          </p:cNvSpPr>
          <p:nvPr>
            <p:ph type="ftr" sz="quarter" idx="3"/>
          </p:nvPr>
        </p:nvSpPr>
        <p:spPr>
          <a:xfrm>
            <a:off x="8480893" y="6320678"/>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1978813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solidFill>
                  <a:srgbClr val="FF0000"/>
                </a:solidFill>
              </a:rPr>
              <a:t>&lt;Insert trainer names&gt;</a:t>
            </a:r>
          </a:p>
        </p:txBody>
      </p:sp>
      <p:sp>
        <p:nvSpPr>
          <p:cNvPr id="3" name="Title 2"/>
          <p:cNvSpPr>
            <a:spLocks noGrp="1"/>
          </p:cNvSpPr>
          <p:nvPr>
            <p:ph type="title"/>
          </p:nvPr>
        </p:nvSpPr>
        <p:spPr/>
        <p:txBody>
          <a:bodyPr/>
          <a:lstStyle/>
          <a:p>
            <a:r>
              <a:rPr lang="en-US" dirty="0"/>
              <a:t>Welcome!	</a:t>
            </a:r>
          </a:p>
        </p:txBody>
      </p:sp>
    </p:spTree>
    <p:extLst>
      <p:ext uri="{BB962C8B-B14F-4D97-AF65-F5344CB8AC3E}">
        <p14:creationId xmlns:p14="http://schemas.microsoft.com/office/powerpoint/2010/main" val="1232493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dirty="0"/>
              <a:t>Directions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4779963"/>
          </a:xfrm>
        </p:spPr>
        <p:txBody>
          <a:bodyPr/>
          <a:lstStyle/>
          <a:p>
            <a:pPr lvl="0"/>
            <a:r>
              <a:rPr lang="en-US" dirty="0"/>
              <a:t>Break into small groups</a:t>
            </a:r>
          </a:p>
          <a:p>
            <a:pPr lvl="0"/>
            <a:r>
              <a:rPr lang="en-US" dirty="0"/>
              <a:t>Each person in your group delivers their story once all the way through</a:t>
            </a:r>
          </a:p>
          <a:p>
            <a:pPr lvl="0"/>
            <a:r>
              <a:rPr lang="en-US" dirty="0"/>
              <a:t>Those who are not presenting will complete a feedback form</a:t>
            </a:r>
          </a:p>
          <a:p>
            <a:r>
              <a:rPr lang="en-US" dirty="0"/>
              <a:t>Give the feedback form to the presenter once they’re done</a:t>
            </a:r>
            <a:endParaRPr lang="en-US" sz="2400" dirty="0"/>
          </a:p>
          <a:p>
            <a:pPr lvl="0"/>
            <a:endParaRPr lang="en-US" dirty="0"/>
          </a:p>
        </p:txBody>
      </p:sp>
      <p:sp>
        <p:nvSpPr>
          <p:cNvPr id="5" name="Footer Placeholder 3">
            <a:extLst>
              <a:ext uri="{FF2B5EF4-FFF2-40B4-BE49-F238E27FC236}">
                <a16:creationId xmlns:a16="http://schemas.microsoft.com/office/drawing/2014/main" id="{203DE319-7829-4F50-B773-7121EF2117AF}"/>
              </a:ext>
            </a:extLst>
          </p:cNvPr>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2566620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Lunch</a:t>
            </a:r>
          </a:p>
        </p:txBody>
      </p:sp>
      <p:sp>
        <p:nvSpPr>
          <p:cNvPr id="5" name="Subtitle 4">
            <a:extLst>
              <a:ext uri="{FF2B5EF4-FFF2-40B4-BE49-F238E27FC236}">
                <a16:creationId xmlns:a16="http://schemas.microsoft.com/office/drawing/2014/main" id="{B8AA11D7-6753-4247-A4A3-F61DC92A0406}"/>
              </a:ext>
            </a:extLst>
          </p:cNvPr>
          <p:cNvSpPr>
            <a:spLocks noGrp="1"/>
          </p:cNvSpPr>
          <p:nvPr>
            <p:ph type="subTitle" idx="1"/>
          </p:nvPr>
        </p:nvSpPr>
        <p:spPr/>
        <p:txBody>
          <a:bodyPr/>
          <a:lstStyle/>
          <a:p>
            <a:r>
              <a:rPr lang="en-US" b="1" dirty="0">
                <a:solidFill>
                  <a:srgbClr val="FF0000"/>
                </a:solidFill>
              </a:rPr>
              <a:t>&lt;Amount of Time for lunch&gt;</a:t>
            </a:r>
          </a:p>
        </p:txBody>
      </p:sp>
    </p:spTree>
    <p:extLst>
      <p:ext uri="{BB962C8B-B14F-4D97-AF65-F5344CB8AC3E}">
        <p14:creationId xmlns:p14="http://schemas.microsoft.com/office/powerpoint/2010/main" val="1684762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Dress rehearsal</a:t>
            </a:r>
          </a:p>
        </p:txBody>
      </p:sp>
      <p:sp>
        <p:nvSpPr>
          <p:cNvPr id="5" name="Subtitle 4">
            <a:extLst>
              <a:ext uri="{FF2B5EF4-FFF2-40B4-BE49-F238E27FC236}">
                <a16:creationId xmlns:a16="http://schemas.microsoft.com/office/drawing/2014/main" id="{B8AA11D7-6753-4247-A4A3-F61DC92A0406}"/>
              </a:ext>
            </a:extLst>
          </p:cNvPr>
          <p:cNvSpPr>
            <a:spLocks noGrp="1"/>
          </p:cNvSpPr>
          <p:nvPr>
            <p:ph type="subTitle" idx="1"/>
          </p:nvPr>
        </p:nvSpPr>
        <p:spPr/>
        <p:txBody>
          <a:bodyPr/>
          <a:lstStyle/>
          <a:p>
            <a:r>
              <a:rPr lang="en-US" dirty="0"/>
              <a:t>Presenting to a friendly audience</a:t>
            </a:r>
          </a:p>
        </p:txBody>
      </p:sp>
    </p:spTree>
    <p:extLst>
      <p:ext uri="{BB962C8B-B14F-4D97-AF65-F5344CB8AC3E}">
        <p14:creationId xmlns:p14="http://schemas.microsoft.com/office/powerpoint/2010/main" val="2169687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dirty="0"/>
              <a:t>Purpose</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2514600"/>
            <a:ext cx="6609443" cy="3662363"/>
          </a:xfrm>
        </p:spPr>
        <p:txBody>
          <a:bodyPr/>
          <a:lstStyle/>
          <a:p>
            <a:pPr marL="0" indent="0">
              <a:buNone/>
            </a:pPr>
            <a:r>
              <a:rPr lang="en-US" dirty="0"/>
              <a:t>The purpose of this activity is to practice delivering the full presentation, including engagement with the audience.</a:t>
            </a:r>
          </a:p>
        </p:txBody>
      </p:sp>
      <p:pic>
        <p:nvPicPr>
          <p:cNvPr id="5" name="Picture 4">
            <a:extLst>
              <a:ext uri="{FF2B5EF4-FFF2-40B4-BE49-F238E27FC236}">
                <a16:creationId xmlns:a16="http://schemas.microsoft.com/office/drawing/2014/main" id="{1A30D463-57C5-4EE8-912D-FA9EEE78AE49}"/>
              </a:ext>
            </a:extLst>
          </p:cNvPr>
          <p:cNvPicPr>
            <a:picLocks noChangeAspect="1"/>
          </p:cNvPicPr>
          <p:nvPr/>
        </p:nvPicPr>
        <p:blipFill>
          <a:blip r:embed="rId2"/>
          <a:stretch>
            <a:fillRect/>
          </a:stretch>
        </p:blipFill>
        <p:spPr>
          <a:xfrm>
            <a:off x="7610389" y="1980793"/>
            <a:ext cx="3429000" cy="3429000"/>
          </a:xfrm>
          <a:prstGeom prst="rect">
            <a:avLst/>
          </a:prstGeom>
        </p:spPr>
      </p:pic>
      <p:sp>
        <p:nvSpPr>
          <p:cNvPr id="6" name="Footer Placeholder 3">
            <a:extLst>
              <a:ext uri="{FF2B5EF4-FFF2-40B4-BE49-F238E27FC236}">
                <a16:creationId xmlns:a16="http://schemas.microsoft.com/office/drawing/2014/main" id="{877BA163-8690-4E2D-AEE7-36BE90EC49F1}"/>
              </a:ext>
            </a:extLst>
          </p:cNvPr>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892617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dirty="0"/>
              <a:t>Directions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4779963"/>
          </a:xfrm>
        </p:spPr>
        <p:txBody>
          <a:bodyPr>
            <a:normAutofit/>
          </a:bodyPr>
          <a:lstStyle/>
          <a:p>
            <a:pPr marL="0" indent="0">
              <a:buNone/>
            </a:pPr>
            <a:r>
              <a:rPr lang="en-US" b="1" dirty="0"/>
              <a:t>Presenters</a:t>
            </a:r>
          </a:p>
          <a:p>
            <a:pPr lvl="0"/>
            <a:r>
              <a:rPr lang="en-US" dirty="0"/>
              <a:t>Deliver your complete presentation. Do not stop or come “out of character”</a:t>
            </a:r>
          </a:p>
          <a:p>
            <a:pPr lvl="0"/>
            <a:r>
              <a:rPr lang="en-US" dirty="0"/>
              <a:t>This is an opportunity to practice so make sure you deliver your presentation how you would in front of a law enforcement audience.</a:t>
            </a:r>
          </a:p>
        </p:txBody>
      </p:sp>
      <p:sp>
        <p:nvSpPr>
          <p:cNvPr id="5" name="Footer Placeholder 3">
            <a:extLst>
              <a:ext uri="{FF2B5EF4-FFF2-40B4-BE49-F238E27FC236}">
                <a16:creationId xmlns:a16="http://schemas.microsoft.com/office/drawing/2014/main" id="{A2AA211E-77F1-4B76-9CD4-564B85F475F6}"/>
              </a:ext>
            </a:extLst>
          </p:cNvPr>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1330217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dirty="0"/>
              <a:t>Directions continued </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4779963"/>
          </a:xfrm>
        </p:spPr>
        <p:txBody>
          <a:bodyPr/>
          <a:lstStyle/>
          <a:p>
            <a:pPr marL="0" lvl="0" indent="0">
              <a:buNone/>
            </a:pPr>
            <a:r>
              <a:rPr lang="en-US" b="1" dirty="0"/>
              <a:t>Audience</a:t>
            </a:r>
          </a:p>
          <a:p>
            <a:r>
              <a:rPr lang="en-US" dirty="0"/>
              <a:t>Listen, observe, and take notes. The person presenting might use techniques that you will want to incorporate into your presentation</a:t>
            </a:r>
          </a:p>
          <a:p>
            <a:r>
              <a:rPr lang="en-US" dirty="0"/>
              <a:t>ONLY trainers can give feedback and ask questions during the Q&amp;A segment.</a:t>
            </a:r>
          </a:p>
        </p:txBody>
      </p:sp>
      <p:sp>
        <p:nvSpPr>
          <p:cNvPr id="5" name="Footer Placeholder 3">
            <a:extLst>
              <a:ext uri="{FF2B5EF4-FFF2-40B4-BE49-F238E27FC236}">
                <a16:creationId xmlns:a16="http://schemas.microsoft.com/office/drawing/2014/main" id="{925C4D66-E792-446A-9641-8935C6D77824}"/>
              </a:ext>
            </a:extLst>
          </p:cNvPr>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3304799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Break</a:t>
            </a:r>
          </a:p>
        </p:txBody>
      </p:sp>
      <p:sp>
        <p:nvSpPr>
          <p:cNvPr id="5" name="Subtitle 4">
            <a:extLst>
              <a:ext uri="{FF2B5EF4-FFF2-40B4-BE49-F238E27FC236}">
                <a16:creationId xmlns:a16="http://schemas.microsoft.com/office/drawing/2014/main" id="{B8AA11D7-6753-4247-A4A3-F61DC92A0406}"/>
              </a:ext>
            </a:extLst>
          </p:cNvPr>
          <p:cNvSpPr>
            <a:spLocks noGrp="1"/>
          </p:cNvSpPr>
          <p:nvPr>
            <p:ph type="subTitle" idx="1"/>
          </p:nvPr>
        </p:nvSpPr>
        <p:spPr/>
        <p:txBody>
          <a:bodyPr/>
          <a:lstStyle/>
          <a:p>
            <a:r>
              <a:rPr lang="en-US" dirty="0"/>
              <a:t>15 minutes</a:t>
            </a:r>
          </a:p>
        </p:txBody>
      </p:sp>
    </p:spTree>
    <p:extLst>
      <p:ext uri="{BB962C8B-B14F-4D97-AF65-F5344CB8AC3E}">
        <p14:creationId xmlns:p14="http://schemas.microsoft.com/office/powerpoint/2010/main" val="2727266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Reviewing and Feedback</a:t>
            </a:r>
          </a:p>
        </p:txBody>
      </p:sp>
      <p:sp>
        <p:nvSpPr>
          <p:cNvPr id="5" name="Subtitle 4">
            <a:extLst>
              <a:ext uri="{FF2B5EF4-FFF2-40B4-BE49-F238E27FC236}">
                <a16:creationId xmlns:a16="http://schemas.microsoft.com/office/drawing/2014/main" id="{B8AA11D7-6753-4247-A4A3-F61DC92A0406}"/>
              </a:ext>
            </a:extLst>
          </p:cNvPr>
          <p:cNvSpPr>
            <a:spLocks noGrp="1"/>
          </p:cNvSpPr>
          <p:nvPr>
            <p:ph type="subTitle" idx="1"/>
          </p:nvPr>
        </p:nvSpPr>
        <p:spPr/>
        <p:txBody>
          <a:bodyPr/>
          <a:lstStyle/>
          <a:p>
            <a:r>
              <a:rPr lang="en-US" dirty="0"/>
              <a:t>Incorporating new ideas into your presentation</a:t>
            </a:r>
          </a:p>
        </p:txBody>
      </p:sp>
    </p:spTree>
    <p:extLst>
      <p:ext uri="{BB962C8B-B14F-4D97-AF65-F5344CB8AC3E}">
        <p14:creationId xmlns:p14="http://schemas.microsoft.com/office/powerpoint/2010/main" val="878978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dirty="0"/>
              <a:t>Purpose</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4779963"/>
          </a:xfrm>
        </p:spPr>
        <p:txBody>
          <a:bodyPr/>
          <a:lstStyle/>
          <a:p>
            <a:pPr marL="0" indent="0">
              <a:buNone/>
            </a:pPr>
            <a:r>
              <a:rPr lang="en-US" dirty="0"/>
              <a:t>The purpose of this activity is to reflect on what you have learned today, review the feedback you received from your small group members, and take time to make edits to your story. We are going to explore a few ideas and then have time for editing.</a:t>
            </a:r>
          </a:p>
        </p:txBody>
      </p:sp>
      <p:pic>
        <p:nvPicPr>
          <p:cNvPr id="6" name="Picture 5">
            <a:extLst>
              <a:ext uri="{FF2B5EF4-FFF2-40B4-BE49-F238E27FC236}">
                <a16:creationId xmlns:a16="http://schemas.microsoft.com/office/drawing/2014/main" id="{4E0275B0-E2D5-4F5B-A177-46377821A81D}"/>
              </a:ext>
            </a:extLst>
          </p:cNvPr>
          <p:cNvPicPr>
            <a:picLocks noChangeAspect="1"/>
          </p:cNvPicPr>
          <p:nvPr/>
        </p:nvPicPr>
        <p:blipFill>
          <a:blip r:embed="rId2"/>
          <a:stretch>
            <a:fillRect/>
          </a:stretch>
        </p:blipFill>
        <p:spPr>
          <a:xfrm>
            <a:off x="7610389" y="3786981"/>
            <a:ext cx="3429000" cy="2047875"/>
          </a:xfrm>
          <a:prstGeom prst="rect">
            <a:avLst/>
          </a:prstGeom>
        </p:spPr>
      </p:pic>
      <p:sp>
        <p:nvSpPr>
          <p:cNvPr id="8" name="Footer Placeholder 3">
            <a:extLst>
              <a:ext uri="{FF2B5EF4-FFF2-40B4-BE49-F238E27FC236}">
                <a16:creationId xmlns:a16="http://schemas.microsoft.com/office/drawing/2014/main" id="{BB07531E-0C72-4151-B75A-BEBD4F852708}"/>
              </a:ext>
            </a:extLst>
          </p:cNvPr>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393679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Reflection</a:t>
            </a:r>
            <a:endParaRPr lang="en-US" dirty="0"/>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5017401"/>
          </a:xfrm>
        </p:spPr>
        <p:txBody>
          <a:bodyPr>
            <a:normAutofit/>
          </a:bodyPr>
          <a:lstStyle/>
          <a:p>
            <a:pPr lvl="0"/>
            <a:r>
              <a:rPr lang="en-US" dirty="0"/>
              <a:t>Think about the presentations you saw today. </a:t>
            </a:r>
          </a:p>
          <a:p>
            <a:pPr lvl="1"/>
            <a:r>
              <a:rPr lang="en-US" dirty="0"/>
              <a:t>What stuck out to you?</a:t>
            </a:r>
          </a:p>
          <a:p>
            <a:pPr lvl="1"/>
            <a:r>
              <a:rPr lang="en-US" dirty="0"/>
              <a:t>Was there any feedback or ideas that you would like to incorporate into your presentation?</a:t>
            </a:r>
          </a:p>
        </p:txBody>
      </p:sp>
      <p:sp>
        <p:nvSpPr>
          <p:cNvPr id="5" name="Footer Placeholder 3">
            <a:extLst>
              <a:ext uri="{FF2B5EF4-FFF2-40B4-BE49-F238E27FC236}">
                <a16:creationId xmlns:a16="http://schemas.microsoft.com/office/drawing/2014/main" id="{43982868-E064-4844-84A5-4C35FCDC58E9}"/>
              </a:ext>
            </a:extLst>
          </p:cNvPr>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2858048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dirty="0"/>
              <a:t>Personal introductions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2077121"/>
            <a:ext cx="5854700" cy="4099842"/>
          </a:xfrm>
        </p:spPr>
        <p:txBody>
          <a:bodyPr/>
          <a:lstStyle/>
          <a:p>
            <a:pPr marL="0" lvl="0" indent="0">
              <a:buNone/>
            </a:pPr>
            <a:r>
              <a:rPr lang="en-US" dirty="0"/>
              <a:t>Share:</a:t>
            </a:r>
          </a:p>
          <a:p>
            <a:pPr marL="0" lvl="0" indent="0">
              <a:buNone/>
            </a:pPr>
            <a:endParaRPr lang="en-US" dirty="0"/>
          </a:p>
          <a:p>
            <a:pPr lvl="0"/>
            <a:r>
              <a:rPr lang="en-US" dirty="0"/>
              <a:t>Your name and where you’re from</a:t>
            </a:r>
          </a:p>
          <a:p>
            <a:r>
              <a:rPr lang="en-US" dirty="0"/>
              <a:t>A favorite way to spend your free time or a favorite food</a:t>
            </a:r>
          </a:p>
        </p:txBody>
      </p:sp>
      <p:pic>
        <p:nvPicPr>
          <p:cNvPr id="5" name="Picture 4">
            <a:extLst>
              <a:ext uri="{FF2B5EF4-FFF2-40B4-BE49-F238E27FC236}">
                <a16:creationId xmlns:a16="http://schemas.microsoft.com/office/drawing/2014/main" id="{1B43E85E-5C45-4231-8D55-320F9F73EF0A}"/>
              </a:ext>
            </a:extLst>
          </p:cNvPr>
          <p:cNvPicPr>
            <a:picLocks noChangeAspect="1"/>
          </p:cNvPicPr>
          <p:nvPr/>
        </p:nvPicPr>
        <p:blipFill>
          <a:blip r:embed="rId3"/>
          <a:stretch>
            <a:fillRect/>
          </a:stretch>
        </p:blipFill>
        <p:spPr>
          <a:xfrm>
            <a:off x="6505303" y="2077121"/>
            <a:ext cx="5147272" cy="3419719"/>
          </a:xfrm>
          <a:prstGeom prst="rect">
            <a:avLst/>
          </a:prstGeom>
        </p:spPr>
      </p:pic>
      <p:sp>
        <p:nvSpPr>
          <p:cNvPr id="6" name="Footer Placeholder 3">
            <a:extLst>
              <a:ext uri="{FF2B5EF4-FFF2-40B4-BE49-F238E27FC236}">
                <a16:creationId xmlns:a16="http://schemas.microsoft.com/office/drawing/2014/main" id="{24AFA1D3-F814-42D1-BF09-E284F9775FCB}"/>
              </a:ext>
            </a:extLst>
          </p:cNvPr>
          <p:cNvSpPr>
            <a:spLocks noGrp="1"/>
          </p:cNvSpPr>
          <p:nvPr>
            <p:ph type="ftr" sz="quarter" idx="3"/>
          </p:nvPr>
        </p:nvSpPr>
        <p:spPr>
          <a:xfrm>
            <a:off x="8471446" y="6340823"/>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1976291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Directions</a:t>
            </a:r>
            <a:endParaRPr lang="en-US" dirty="0"/>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5017401"/>
          </a:xfrm>
        </p:spPr>
        <p:txBody>
          <a:bodyPr>
            <a:normAutofit/>
          </a:bodyPr>
          <a:lstStyle/>
          <a:p>
            <a:r>
              <a:rPr lang="en-US" dirty="0"/>
              <a:t>Take a few minutes and think it over</a:t>
            </a:r>
          </a:p>
          <a:p>
            <a:r>
              <a:rPr lang="en-US" dirty="0"/>
              <a:t>Start including revisions to your story or adding notes about things you would like to add to your presentation.</a:t>
            </a:r>
          </a:p>
          <a:p>
            <a:r>
              <a:rPr lang="en-US" dirty="0"/>
              <a:t>Ask for help! Your peers are all around you and the we (the trainers) are here to help. </a:t>
            </a:r>
          </a:p>
          <a:p>
            <a:pPr lvl="0"/>
            <a:r>
              <a:rPr lang="en-US" dirty="0"/>
              <a:t>Take some time to review the feedback provided by your fellow presenters.</a:t>
            </a:r>
          </a:p>
          <a:p>
            <a:pPr lvl="0"/>
            <a:r>
              <a:rPr lang="en-US"/>
              <a:t>Think about your presentation and how you might be able to incorporate some of their suggestions or new ideas into your presentation.</a:t>
            </a:r>
          </a:p>
          <a:p>
            <a:endParaRPr lang="en-US" dirty="0"/>
          </a:p>
        </p:txBody>
      </p:sp>
      <p:sp>
        <p:nvSpPr>
          <p:cNvPr id="5" name="Footer Placeholder 3">
            <a:extLst>
              <a:ext uri="{FF2B5EF4-FFF2-40B4-BE49-F238E27FC236}">
                <a16:creationId xmlns:a16="http://schemas.microsoft.com/office/drawing/2014/main" id="{7F7307C1-F77E-42C1-A1C8-E4360D27BCBF}"/>
              </a:ext>
            </a:extLst>
          </p:cNvPr>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1677486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Conclusion	</a:t>
            </a:r>
          </a:p>
        </p:txBody>
      </p:sp>
      <p:sp>
        <p:nvSpPr>
          <p:cNvPr id="5" name="Subtitle 4">
            <a:extLst>
              <a:ext uri="{FF2B5EF4-FFF2-40B4-BE49-F238E27FC236}">
                <a16:creationId xmlns:a16="http://schemas.microsoft.com/office/drawing/2014/main" id="{B8AA11D7-6753-4247-A4A3-F61DC92A0406}"/>
              </a:ext>
            </a:extLst>
          </p:cNvPr>
          <p:cNvSpPr>
            <a:spLocks noGrp="1"/>
          </p:cNvSpPr>
          <p:nvPr>
            <p:ph type="subTitle" idx="1"/>
          </p:nvPr>
        </p:nvSpPr>
        <p:spPr/>
        <p:txBody>
          <a:bodyPr/>
          <a:lstStyle/>
          <a:p>
            <a:r>
              <a:rPr lang="en-US" dirty="0"/>
              <a:t>Training wrap up</a:t>
            </a:r>
          </a:p>
        </p:txBody>
      </p:sp>
    </p:spTree>
    <p:extLst>
      <p:ext uri="{BB962C8B-B14F-4D97-AF65-F5344CB8AC3E}">
        <p14:creationId xmlns:p14="http://schemas.microsoft.com/office/powerpoint/2010/main" val="1357344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06DAC9-D4A2-44B9-8232-9990CB827E6D}"/>
              </a:ext>
            </a:extLst>
          </p:cNvPr>
          <p:cNvSpPr>
            <a:spLocks noGrp="1"/>
          </p:cNvSpPr>
          <p:nvPr>
            <p:ph idx="1"/>
          </p:nvPr>
        </p:nvSpPr>
        <p:spPr>
          <a:xfrm>
            <a:off x="989129" y="1727533"/>
            <a:ext cx="9896586" cy="3934339"/>
          </a:xfrm>
        </p:spPr>
        <p:txBody>
          <a:bodyPr>
            <a:normAutofit/>
          </a:bodyPr>
          <a:lstStyle/>
          <a:p>
            <a:r>
              <a:rPr lang="en-US" dirty="0"/>
              <a:t>Remember to use your resources!</a:t>
            </a:r>
          </a:p>
          <a:p>
            <a:pPr lvl="1"/>
            <a:r>
              <a:rPr lang="en-US" dirty="0"/>
              <a:t>Facilitating a Q&amp;A Session</a:t>
            </a:r>
          </a:p>
          <a:p>
            <a:pPr lvl="1"/>
            <a:r>
              <a:rPr lang="en-US" dirty="0"/>
              <a:t>Nervousness is Normal! What do we do about it?</a:t>
            </a:r>
          </a:p>
          <a:p>
            <a:pPr lvl="1"/>
            <a:r>
              <a:rPr lang="en-US" dirty="0"/>
              <a:t>Mindfulness Resources</a:t>
            </a:r>
          </a:p>
          <a:p>
            <a:pPr lvl="1"/>
            <a:r>
              <a:rPr lang="en-US" dirty="0"/>
              <a:t>“Get Ready” module in the online training</a:t>
            </a:r>
          </a:p>
          <a:p>
            <a:r>
              <a:rPr lang="en-US" dirty="0"/>
              <a:t>Remember to review NAMI’s Code of Conduct Policy</a:t>
            </a:r>
          </a:p>
          <a:p>
            <a:endParaRPr lang="en-US" dirty="0"/>
          </a:p>
          <a:p>
            <a:endParaRPr lang="en-US" dirty="0"/>
          </a:p>
        </p:txBody>
      </p:sp>
      <p:sp>
        <p:nvSpPr>
          <p:cNvPr id="3" name="Title 2">
            <a:extLst>
              <a:ext uri="{FF2B5EF4-FFF2-40B4-BE49-F238E27FC236}">
                <a16:creationId xmlns:a16="http://schemas.microsoft.com/office/drawing/2014/main" id="{FCD7B48C-67DC-4317-98E1-503E2AC570CD}"/>
              </a:ext>
            </a:extLst>
          </p:cNvPr>
          <p:cNvSpPr>
            <a:spLocks noGrp="1"/>
          </p:cNvSpPr>
          <p:nvPr>
            <p:ph type="title"/>
          </p:nvPr>
        </p:nvSpPr>
        <p:spPr>
          <a:xfrm>
            <a:off x="753065" y="0"/>
            <a:ext cx="10908957" cy="939114"/>
          </a:xfrm>
        </p:spPr>
        <p:txBody>
          <a:bodyPr/>
          <a:lstStyle/>
          <a:p>
            <a:r>
              <a:rPr lang="en-US" dirty="0"/>
              <a:t>Tools and resources</a:t>
            </a:r>
          </a:p>
        </p:txBody>
      </p:sp>
      <p:sp>
        <p:nvSpPr>
          <p:cNvPr id="5" name="Footer Placeholder 3">
            <a:extLst>
              <a:ext uri="{FF2B5EF4-FFF2-40B4-BE49-F238E27FC236}">
                <a16:creationId xmlns:a16="http://schemas.microsoft.com/office/drawing/2014/main" id="{3647BBDB-581E-4623-AA7C-6F513C461B75}"/>
              </a:ext>
            </a:extLst>
          </p:cNvPr>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3698573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b="1" dirty="0"/>
              <a:t>Next steps</a:t>
            </a:r>
            <a:endParaRPr lang="en-US" dirty="0"/>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5017401"/>
          </a:xfrm>
        </p:spPr>
        <p:txBody>
          <a:bodyPr>
            <a:normAutofit/>
          </a:bodyPr>
          <a:lstStyle/>
          <a:p>
            <a:pPr lvl="0"/>
            <a:r>
              <a:rPr lang="en-US" dirty="0">
                <a:solidFill>
                  <a:srgbClr val="FF0000"/>
                </a:solidFill>
              </a:rPr>
              <a:t>How will they get the evaluations, audience handouts and any additional material they will bring to their presentation?</a:t>
            </a:r>
          </a:p>
          <a:p>
            <a:pPr lvl="0"/>
            <a:r>
              <a:rPr lang="en-US" dirty="0">
                <a:solidFill>
                  <a:srgbClr val="FF0000"/>
                </a:solidFill>
              </a:rPr>
              <a:t>How will presentations be scheduled?</a:t>
            </a:r>
          </a:p>
          <a:p>
            <a:pPr lvl="0"/>
            <a:r>
              <a:rPr lang="en-US" dirty="0">
                <a:solidFill>
                  <a:srgbClr val="FF0000"/>
                </a:solidFill>
              </a:rPr>
              <a:t>Who is there contact person for follow-up questions?</a:t>
            </a:r>
          </a:p>
          <a:p>
            <a:pPr lvl="0"/>
            <a:r>
              <a:rPr lang="en-US" dirty="0">
                <a:solidFill>
                  <a:srgbClr val="FF0000"/>
                </a:solidFill>
              </a:rPr>
              <a:t>Will they get expenses from the training or presentation reimbursed? If so, how?</a:t>
            </a:r>
          </a:p>
          <a:p>
            <a:pPr lvl="0"/>
            <a:r>
              <a:rPr lang="en-US" dirty="0">
                <a:solidFill>
                  <a:srgbClr val="FF0000"/>
                </a:solidFill>
              </a:rPr>
              <a:t>Will they get stipends for being a presenter?</a:t>
            </a:r>
          </a:p>
          <a:p>
            <a:pPr lvl="0"/>
            <a:r>
              <a:rPr lang="en-US" dirty="0">
                <a:solidFill>
                  <a:srgbClr val="FF0000"/>
                </a:solidFill>
              </a:rPr>
              <a:t>When can they expect to hear from NAMI about their first presentation?</a:t>
            </a:r>
          </a:p>
          <a:p>
            <a:pPr lvl="0"/>
            <a:r>
              <a:rPr lang="en-US" dirty="0">
                <a:solidFill>
                  <a:srgbClr val="FF0000"/>
                </a:solidFill>
              </a:rPr>
              <a:t>How many presentations can they expect to give each month?</a:t>
            </a:r>
          </a:p>
        </p:txBody>
      </p:sp>
      <p:sp>
        <p:nvSpPr>
          <p:cNvPr id="5" name="Footer Placeholder 3">
            <a:extLst>
              <a:ext uri="{FF2B5EF4-FFF2-40B4-BE49-F238E27FC236}">
                <a16:creationId xmlns:a16="http://schemas.microsoft.com/office/drawing/2014/main" id="{B6D92820-06E3-41BB-98D1-C769500198C5}"/>
              </a:ext>
            </a:extLst>
          </p:cNvPr>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1322167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Thank you and congratulations!	</a:t>
            </a:r>
          </a:p>
        </p:txBody>
      </p:sp>
      <p:sp>
        <p:nvSpPr>
          <p:cNvPr id="5" name="Subtitle 4">
            <a:extLst>
              <a:ext uri="{FF2B5EF4-FFF2-40B4-BE49-F238E27FC236}">
                <a16:creationId xmlns:a16="http://schemas.microsoft.com/office/drawing/2014/main" id="{B8AA11D7-6753-4247-A4A3-F61DC92A0406}"/>
              </a:ext>
            </a:extLst>
          </p:cNvPr>
          <p:cNvSpPr>
            <a:spLocks noGrp="1"/>
          </p:cNvSpPr>
          <p:nvPr>
            <p:ph type="subTitle" idx="1"/>
          </p:nvPr>
        </p:nvSpPr>
        <p:spPr/>
        <p:txBody>
          <a:bodyPr/>
          <a:lstStyle/>
          <a:p>
            <a:r>
              <a:rPr lang="en-US" dirty="0"/>
              <a:t>After completing evaluations, let’s celebrate</a:t>
            </a:r>
          </a:p>
        </p:txBody>
      </p:sp>
    </p:spTree>
    <p:extLst>
      <p:ext uri="{BB962C8B-B14F-4D97-AF65-F5344CB8AC3E}">
        <p14:creationId xmlns:p14="http://schemas.microsoft.com/office/powerpoint/2010/main" val="231486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dirty="0"/>
              <a:t>Agenda &amp; logistics</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397000"/>
            <a:ext cx="10909300" cy="4779963"/>
          </a:xfrm>
        </p:spPr>
        <p:txBody>
          <a:bodyPr>
            <a:normAutofit/>
          </a:bodyPr>
          <a:lstStyle/>
          <a:p>
            <a:pPr lvl="0"/>
            <a:r>
              <a:rPr lang="en-US" dirty="0"/>
              <a:t>Start &amp; end times</a:t>
            </a:r>
          </a:p>
          <a:p>
            <a:pPr lvl="0"/>
            <a:r>
              <a:rPr lang="en-US" dirty="0"/>
              <a:t>Breaks</a:t>
            </a:r>
          </a:p>
          <a:p>
            <a:pPr lvl="0"/>
            <a:r>
              <a:rPr lang="en-US" dirty="0"/>
              <a:t>Bathrooms</a:t>
            </a:r>
          </a:p>
          <a:p>
            <a:pPr lvl="0"/>
            <a:r>
              <a:rPr lang="en-US" dirty="0">
                <a:solidFill>
                  <a:srgbClr val="FF0000"/>
                </a:solidFill>
              </a:rPr>
              <a:t>Water &amp; snacks</a:t>
            </a:r>
          </a:p>
          <a:p>
            <a:pPr lvl="0"/>
            <a:r>
              <a:rPr lang="en-US" dirty="0">
                <a:solidFill>
                  <a:srgbClr val="FF0000"/>
                </a:solidFill>
              </a:rPr>
              <a:t>Lunch</a:t>
            </a:r>
          </a:p>
          <a:p>
            <a:pPr lvl="0"/>
            <a:r>
              <a:rPr lang="en-US" dirty="0"/>
              <a:t>Taking care of yourself</a:t>
            </a:r>
          </a:p>
          <a:p>
            <a:pPr lvl="0"/>
            <a:r>
              <a:rPr lang="en-US" dirty="0"/>
              <a:t>Questions</a:t>
            </a:r>
          </a:p>
          <a:p>
            <a:pPr lvl="0"/>
            <a:r>
              <a:rPr lang="en-US" dirty="0"/>
              <a:t>Training Packet</a:t>
            </a:r>
          </a:p>
          <a:p>
            <a:r>
              <a:rPr lang="en-US" dirty="0">
                <a:solidFill>
                  <a:srgbClr val="FF0000"/>
                </a:solidFill>
              </a:rPr>
              <a:t>Tablets and computers</a:t>
            </a:r>
          </a:p>
        </p:txBody>
      </p:sp>
      <p:pic>
        <p:nvPicPr>
          <p:cNvPr id="5" name="Picture 4">
            <a:extLst>
              <a:ext uri="{FF2B5EF4-FFF2-40B4-BE49-F238E27FC236}">
                <a16:creationId xmlns:a16="http://schemas.microsoft.com/office/drawing/2014/main" id="{9ACE4F32-BEC5-4924-BA09-0D87723BD805}"/>
              </a:ext>
            </a:extLst>
          </p:cNvPr>
          <p:cNvPicPr>
            <a:picLocks noChangeAspect="1"/>
          </p:cNvPicPr>
          <p:nvPr/>
        </p:nvPicPr>
        <p:blipFill>
          <a:blip r:embed="rId3"/>
          <a:stretch>
            <a:fillRect/>
          </a:stretch>
        </p:blipFill>
        <p:spPr>
          <a:xfrm>
            <a:off x="7308421" y="2225341"/>
            <a:ext cx="3429000" cy="3152775"/>
          </a:xfrm>
          <a:prstGeom prst="rect">
            <a:avLst/>
          </a:prstGeom>
        </p:spPr>
      </p:pic>
      <p:sp>
        <p:nvSpPr>
          <p:cNvPr id="6" name="Footer Placeholder 3">
            <a:extLst>
              <a:ext uri="{FF2B5EF4-FFF2-40B4-BE49-F238E27FC236}">
                <a16:creationId xmlns:a16="http://schemas.microsoft.com/office/drawing/2014/main" id="{46ABFFA6-1C94-44C4-840E-A1FB362ED3C7}"/>
              </a:ext>
            </a:extLst>
          </p:cNvPr>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3202760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944781-5F13-4F24-A8BB-EF9A7838E8C4}"/>
              </a:ext>
            </a:extLst>
          </p:cNvPr>
          <p:cNvSpPr>
            <a:spLocks noGrp="1"/>
          </p:cNvSpPr>
          <p:nvPr>
            <p:ph idx="1"/>
          </p:nvPr>
        </p:nvSpPr>
        <p:spPr/>
        <p:txBody>
          <a:bodyPr/>
          <a:lstStyle/>
          <a:p>
            <a:r>
              <a:rPr lang="en-US" dirty="0"/>
              <a:t>Participate fully</a:t>
            </a:r>
          </a:p>
          <a:p>
            <a:r>
              <a:rPr lang="en-US" dirty="0"/>
              <a:t>Help keep us on time</a:t>
            </a:r>
          </a:p>
          <a:p>
            <a:r>
              <a:rPr lang="en-US" dirty="0"/>
              <a:t>Turn off cell phones</a:t>
            </a:r>
          </a:p>
          <a:p>
            <a:r>
              <a:rPr lang="en-US" dirty="0"/>
              <a:t>Others?</a:t>
            </a:r>
          </a:p>
        </p:txBody>
      </p:sp>
      <p:sp>
        <p:nvSpPr>
          <p:cNvPr id="3" name="Title 2">
            <a:extLst>
              <a:ext uri="{FF2B5EF4-FFF2-40B4-BE49-F238E27FC236}">
                <a16:creationId xmlns:a16="http://schemas.microsoft.com/office/drawing/2014/main" id="{D765A162-930A-4B26-BAA8-87B470EFD462}"/>
              </a:ext>
            </a:extLst>
          </p:cNvPr>
          <p:cNvSpPr>
            <a:spLocks noGrp="1"/>
          </p:cNvSpPr>
          <p:nvPr>
            <p:ph type="title"/>
          </p:nvPr>
        </p:nvSpPr>
        <p:spPr>
          <a:xfrm>
            <a:off x="753065" y="80615"/>
            <a:ext cx="10908957" cy="939114"/>
          </a:xfrm>
        </p:spPr>
        <p:txBody>
          <a:bodyPr/>
          <a:lstStyle/>
          <a:p>
            <a:r>
              <a:rPr lang="en-US" dirty="0"/>
              <a:t>Ground rules</a:t>
            </a:r>
          </a:p>
        </p:txBody>
      </p:sp>
      <p:sp>
        <p:nvSpPr>
          <p:cNvPr id="5" name="Footer Placeholder 3">
            <a:extLst>
              <a:ext uri="{FF2B5EF4-FFF2-40B4-BE49-F238E27FC236}">
                <a16:creationId xmlns:a16="http://schemas.microsoft.com/office/drawing/2014/main" id="{008C1401-C49D-471E-9394-CA59C80A34C5}"/>
              </a:ext>
            </a:extLst>
          </p:cNvPr>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108711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6651" y="37072"/>
            <a:ext cx="10387149" cy="939114"/>
          </a:xfrm>
        </p:spPr>
        <p:txBody>
          <a:bodyPr/>
          <a:lstStyle/>
          <a:p>
            <a:r>
              <a:rPr lang="en-US" dirty="0"/>
              <a:t>Purpose</a:t>
            </a:r>
          </a:p>
        </p:txBody>
      </p:sp>
      <p:sp>
        <p:nvSpPr>
          <p:cNvPr id="4" name="Footer Placeholder 3"/>
          <p:cNvSpPr>
            <a:spLocks noGrp="1"/>
          </p:cNvSpPr>
          <p:nvPr>
            <p:ph type="ftr" sz="quarter" idx="3"/>
          </p:nvPr>
        </p:nvSpPr>
        <p:spPr>
          <a:xfrm>
            <a:off x="8480893" y="6317196"/>
            <a:ext cx="3181129" cy="365125"/>
          </a:xfrm>
        </p:spPr>
        <p:txBody>
          <a:bodyPr/>
          <a:lstStyle/>
          <a:p>
            <a:pPr algn="ctr"/>
            <a:r>
              <a:rPr lang="en-US" dirty="0"/>
              <a:t>Sharing Your Story with </a:t>
            </a:r>
          </a:p>
          <a:p>
            <a:pPr algn="ctr"/>
            <a:r>
              <a:rPr lang="en-US" dirty="0"/>
              <a:t>Law Enforcement         </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285578" y="2325189"/>
            <a:ext cx="6723923" cy="2413000"/>
          </a:xfrm>
        </p:spPr>
        <p:txBody>
          <a:bodyPr/>
          <a:lstStyle/>
          <a:p>
            <a:pPr marL="0" indent="0">
              <a:buNone/>
            </a:pPr>
            <a:r>
              <a:rPr lang="en-US" dirty="0"/>
              <a:t>The purpose of this course is to explore what makes a presentation effective for a law enforcement audience, find the best approach for you,  practice delivering your presentation and increase your confidence.</a:t>
            </a:r>
          </a:p>
        </p:txBody>
      </p:sp>
      <p:pic>
        <p:nvPicPr>
          <p:cNvPr id="9" name="Picture 8">
            <a:extLst>
              <a:ext uri="{FF2B5EF4-FFF2-40B4-BE49-F238E27FC236}">
                <a16:creationId xmlns:a16="http://schemas.microsoft.com/office/drawing/2014/main" id="{9AE6CA68-491F-445B-8751-9DCB8C295104}"/>
              </a:ext>
            </a:extLst>
          </p:cNvPr>
          <p:cNvPicPr>
            <a:picLocks noChangeAspect="1"/>
          </p:cNvPicPr>
          <p:nvPr/>
        </p:nvPicPr>
        <p:blipFill>
          <a:blip r:embed="rId3"/>
          <a:stretch>
            <a:fillRect/>
          </a:stretch>
        </p:blipFill>
        <p:spPr>
          <a:xfrm>
            <a:off x="7168423" y="2325189"/>
            <a:ext cx="4493599" cy="2996669"/>
          </a:xfrm>
          <a:prstGeom prst="rect">
            <a:avLst/>
          </a:prstGeom>
        </p:spPr>
      </p:pic>
    </p:spTree>
    <p:extLst>
      <p:ext uri="{BB962C8B-B14F-4D97-AF65-F5344CB8AC3E}">
        <p14:creationId xmlns:p14="http://schemas.microsoft.com/office/powerpoint/2010/main" val="1367751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6651" y="37072"/>
            <a:ext cx="10387149" cy="939114"/>
          </a:xfrm>
        </p:spPr>
        <p:txBody>
          <a:bodyPr/>
          <a:lstStyle/>
          <a:p>
            <a:r>
              <a:rPr lang="en-US" dirty="0"/>
              <a:t>How will we get there?</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768877"/>
            <a:ext cx="10909300" cy="4779963"/>
          </a:xfrm>
        </p:spPr>
        <p:txBody>
          <a:bodyPr/>
          <a:lstStyle/>
          <a:p>
            <a:r>
              <a:rPr lang="en-US" dirty="0"/>
              <a:t>Ask </a:t>
            </a:r>
            <a:r>
              <a:rPr lang="en-US" b="1" dirty="0"/>
              <a:t>you</a:t>
            </a:r>
            <a:r>
              <a:rPr lang="en-US" dirty="0"/>
              <a:t> lots of questions</a:t>
            </a:r>
          </a:p>
          <a:p>
            <a:endParaRPr lang="en-US" dirty="0"/>
          </a:p>
          <a:p>
            <a:r>
              <a:rPr lang="en-US" dirty="0"/>
              <a:t>Make </a:t>
            </a:r>
            <a:r>
              <a:rPr lang="en-US" b="1" dirty="0"/>
              <a:t>you</a:t>
            </a:r>
            <a:r>
              <a:rPr lang="en-US" dirty="0"/>
              <a:t> think</a:t>
            </a:r>
          </a:p>
          <a:p>
            <a:endParaRPr lang="en-US" dirty="0"/>
          </a:p>
          <a:p>
            <a:r>
              <a:rPr lang="en-US" dirty="0"/>
              <a:t>Challenge </a:t>
            </a:r>
            <a:r>
              <a:rPr lang="en-US" b="1" dirty="0"/>
              <a:t>you</a:t>
            </a:r>
            <a:endParaRPr lang="en-US" dirty="0"/>
          </a:p>
        </p:txBody>
      </p:sp>
      <p:pic>
        <p:nvPicPr>
          <p:cNvPr id="5" name="Picture 4">
            <a:extLst>
              <a:ext uri="{FF2B5EF4-FFF2-40B4-BE49-F238E27FC236}">
                <a16:creationId xmlns:a16="http://schemas.microsoft.com/office/drawing/2014/main" id="{173461E4-376C-475C-A1C3-6FAA188744E4}"/>
              </a:ext>
            </a:extLst>
          </p:cNvPr>
          <p:cNvPicPr>
            <a:picLocks noChangeAspect="1"/>
          </p:cNvPicPr>
          <p:nvPr/>
        </p:nvPicPr>
        <p:blipFill>
          <a:blip r:embed="rId3"/>
          <a:stretch>
            <a:fillRect/>
          </a:stretch>
        </p:blipFill>
        <p:spPr>
          <a:xfrm>
            <a:off x="5899150" y="1768878"/>
            <a:ext cx="5777443" cy="3852832"/>
          </a:xfrm>
          <a:prstGeom prst="rect">
            <a:avLst/>
          </a:prstGeom>
        </p:spPr>
      </p:pic>
      <p:sp>
        <p:nvSpPr>
          <p:cNvPr id="6" name="Footer Placeholder 3">
            <a:extLst>
              <a:ext uri="{FF2B5EF4-FFF2-40B4-BE49-F238E27FC236}">
                <a16:creationId xmlns:a16="http://schemas.microsoft.com/office/drawing/2014/main" id="{7F4D85DB-64F7-4BE0-A6F3-3233E32C7B76}"/>
              </a:ext>
            </a:extLst>
          </p:cNvPr>
          <p:cNvSpPr>
            <a:spLocks noGrp="1"/>
          </p:cNvSpPr>
          <p:nvPr>
            <p:ph type="ftr" sz="quarter" idx="3"/>
          </p:nvPr>
        </p:nvSpPr>
        <p:spPr>
          <a:xfrm>
            <a:off x="8495464" y="6414402"/>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236076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0526" y="37072"/>
            <a:ext cx="10413274" cy="939114"/>
          </a:xfrm>
        </p:spPr>
        <p:txBody>
          <a:bodyPr/>
          <a:lstStyle/>
          <a:p>
            <a:r>
              <a:rPr lang="en-US" dirty="0"/>
              <a:t>What you will walk away with</a:t>
            </a:r>
          </a:p>
        </p:txBody>
      </p:sp>
      <p:sp>
        <p:nvSpPr>
          <p:cNvPr id="7" name="Content Placeholder 2">
            <a:extLst>
              <a:ext uri="{FF2B5EF4-FFF2-40B4-BE49-F238E27FC236}">
                <a16:creationId xmlns:a16="http://schemas.microsoft.com/office/drawing/2014/main" id="{F8C247DC-A302-4C36-8CA3-B48ED48D8021}"/>
              </a:ext>
            </a:extLst>
          </p:cNvPr>
          <p:cNvSpPr>
            <a:spLocks noGrp="1"/>
          </p:cNvSpPr>
          <p:nvPr>
            <p:ph idx="1"/>
          </p:nvPr>
        </p:nvSpPr>
        <p:spPr>
          <a:xfrm>
            <a:off x="444500" y="1955800"/>
            <a:ext cx="7366000" cy="4221163"/>
          </a:xfrm>
        </p:spPr>
        <p:txBody>
          <a:bodyPr/>
          <a:lstStyle/>
          <a:p>
            <a:pPr lvl="0"/>
            <a:r>
              <a:rPr lang="en-US" dirty="0"/>
              <a:t>An understanding of CIT programs and the role of the Peer and Family Perspective presentation in </a:t>
            </a:r>
            <a:r>
              <a:rPr lang="en-US"/>
              <a:t>CIT training.</a:t>
            </a:r>
            <a:endParaRPr lang="en-US" dirty="0"/>
          </a:p>
          <a:p>
            <a:pPr lvl="0"/>
            <a:r>
              <a:rPr lang="en-US" dirty="0"/>
              <a:t>How you can best approach your presentation and effectively speak to a law enforcement audience</a:t>
            </a:r>
          </a:p>
          <a:p>
            <a:pPr lvl="0"/>
            <a:r>
              <a:rPr lang="en-US" dirty="0"/>
              <a:t>Confidence in your abilities</a:t>
            </a:r>
          </a:p>
          <a:p>
            <a:pPr lvl="0"/>
            <a:r>
              <a:rPr lang="en-US" dirty="0"/>
              <a:t>Clarity on how to handle tough questions</a:t>
            </a:r>
          </a:p>
          <a:p>
            <a:pPr lvl="0"/>
            <a:endParaRPr lang="en-US" dirty="0"/>
          </a:p>
        </p:txBody>
      </p:sp>
      <p:pic>
        <p:nvPicPr>
          <p:cNvPr id="34" name="Picture 33">
            <a:extLst>
              <a:ext uri="{FF2B5EF4-FFF2-40B4-BE49-F238E27FC236}">
                <a16:creationId xmlns:a16="http://schemas.microsoft.com/office/drawing/2014/main" id="{14B7F306-8D80-4A5D-B39B-76F8F0791666}"/>
              </a:ext>
            </a:extLst>
          </p:cNvPr>
          <p:cNvPicPr>
            <a:picLocks noChangeAspect="1"/>
          </p:cNvPicPr>
          <p:nvPr/>
        </p:nvPicPr>
        <p:blipFill>
          <a:blip r:embed="rId3"/>
          <a:stretch>
            <a:fillRect/>
          </a:stretch>
        </p:blipFill>
        <p:spPr>
          <a:xfrm>
            <a:off x="8195854" y="1397000"/>
            <a:ext cx="3429000" cy="4352925"/>
          </a:xfrm>
          <a:prstGeom prst="rect">
            <a:avLst/>
          </a:prstGeom>
        </p:spPr>
      </p:pic>
      <p:sp>
        <p:nvSpPr>
          <p:cNvPr id="6" name="Footer Placeholder 3">
            <a:extLst>
              <a:ext uri="{FF2B5EF4-FFF2-40B4-BE49-F238E27FC236}">
                <a16:creationId xmlns:a16="http://schemas.microsoft.com/office/drawing/2014/main" id="{433F1341-A4EE-4F55-8F56-660DA18ABACE}"/>
              </a:ext>
            </a:extLst>
          </p:cNvPr>
          <p:cNvSpPr>
            <a:spLocks noGrp="1"/>
          </p:cNvSpPr>
          <p:nvPr>
            <p:ph type="ftr" sz="quarter" idx="3"/>
          </p:nvPr>
        </p:nvSpPr>
        <p:spPr>
          <a:xfrm>
            <a:off x="8480893" y="6273240"/>
            <a:ext cx="3181129" cy="365125"/>
          </a:xfrm>
        </p:spPr>
        <p:txBody>
          <a:bodyPr/>
          <a:lstStyle/>
          <a:p>
            <a:pPr algn="ctr"/>
            <a:r>
              <a:rPr lang="en-US" dirty="0"/>
              <a:t>Sharing Your Story with </a:t>
            </a:r>
          </a:p>
          <a:p>
            <a:pPr algn="ctr"/>
            <a:r>
              <a:rPr lang="en-US" dirty="0"/>
              <a:t>Law Enforcement         </a:t>
            </a:r>
          </a:p>
        </p:txBody>
      </p:sp>
    </p:spTree>
    <p:extLst>
      <p:ext uri="{BB962C8B-B14F-4D97-AF65-F5344CB8AC3E}">
        <p14:creationId xmlns:p14="http://schemas.microsoft.com/office/powerpoint/2010/main" val="620441184"/>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A40385DBE87748A5633CB912664473" ma:contentTypeVersion="13" ma:contentTypeDescription="Create a new document." ma:contentTypeScope="" ma:versionID="11b4a29ab546781d632ba43035a6e22a">
  <xsd:schema xmlns:xsd="http://www.w3.org/2001/XMLSchema" xmlns:xs="http://www.w3.org/2001/XMLSchema" xmlns:p="http://schemas.microsoft.com/office/2006/metadata/properties" xmlns:ns1="http://schemas.microsoft.com/sharepoint/v3" xmlns:ns2="2f58c769-8e9f-4e31-80bb-a01be6c246ef" xmlns:ns3="fa413230-40af-422b-9bf7-aa73e2a3bb14" targetNamespace="http://schemas.microsoft.com/office/2006/metadata/properties" ma:root="true" ma:fieldsID="9f79d9ecf32e77322660312445ba288c" ns1:_="" ns2:_="" ns3:_="">
    <xsd:import namespace="http://schemas.microsoft.com/sharepoint/v3"/>
    <xsd:import namespace="2f58c769-8e9f-4e31-80bb-a01be6c246ef"/>
    <xsd:import namespace="fa413230-40af-422b-9bf7-aa73e2a3bb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58c769-8e9f-4e31-80bb-a01be6c246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413230-40af-422b-9bf7-aa73e2a3bb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36A197-548F-4635-92FC-9F16CAFB26D5}">
  <ds:schemaRefs>
    <ds:schemaRef ds:uri="http://purl.org/dc/terms/"/>
    <ds:schemaRef ds:uri="http://purl.org/dc/dcmitype/"/>
    <ds:schemaRef ds:uri="a8574a23-fa8a-4363-ad40-ccc1e965560a"/>
    <ds:schemaRef ds:uri="http://schemas.microsoft.com/office/2006/documentManagement/types"/>
    <ds:schemaRef ds:uri="http://purl.org/dc/elements/1.1/"/>
    <ds:schemaRef ds:uri="http://schemas.microsoft.com/office/2006/metadata/properties"/>
    <ds:schemaRef ds:uri="http://schemas.microsoft.com/office/infopath/2007/PartnerControls"/>
    <ds:schemaRef ds:uri="80f96911-a656-4815-9779-f95d7a8e066b"/>
    <ds:schemaRef ds:uri="http://schemas.openxmlformats.org/package/2006/metadata/core-properties"/>
    <ds:schemaRef ds:uri="0c3f6410-827b-4289-a485-48da9fe04e49"/>
    <ds:schemaRef ds:uri="http://www.w3.org/XML/1998/namespace"/>
  </ds:schemaRefs>
</ds:datastoreItem>
</file>

<file path=customXml/itemProps2.xml><?xml version="1.0" encoding="utf-8"?>
<ds:datastoreItem xmlns:ds="http://schemas.openxmlformats.org/officeDocument/2006/customXml" ds:itemID="{F0E6AAF3-D6EA-4806-A619-A8D072D721B0}">
  <ds:schemaRefs>
    <ds:schemaRef ds:uri="http://schemas.microsoft.com/sharepoint/v3/contenttype/forms"/>
  </ds:schemaRefs>
</ds:datastoreItem>
</file>

<file path=customXml/itemProps3.xml><?xml version="1.0" encoding="utf-8"?>
<ds:datastoreItem xmlns:ds="http://schemas.openxmlformats.org/officeDocument/2006/customXml" ds:itemID="{05768365-1225-4D4D-9DB4-59C6A68D18B5}"/>
</file>

<file path=docProps/app.xml><?xml version="1.0" encoding="utf-8"?>
<Properties xmlns="http://schemas.openxmlformats.org/officeDocument/2006/extended-properties" xmlns:vt="http://schemas.openxmlformats.org/officeDocument/2006/docPropsVTypes">
  <TotalTime>12948</TotalTime>
  <Words>2103</Words>
  <Application>Microsoft Office PowerPoint</Application>
  <PresentationFormat>Widescreen</PresentationFormat>
  <Paragraphs>250</Paragraphs>
  <Slides>44</Slides>
  <Notes>28</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Rockwell</vt:lpstr>
      <vt:lpstr>Office Theme</vt:lpstr>
      <vt:lpstr>PowerPoint Presentation</vt:lpstr>
      <vt:lpstr>Sharing Your Story With Law Enforcement</vt:lpstr>
      <vt:lpstr>Welcome! </vt:lpstr>
      <vt:lpstr>Personal introductions</vt:lpstr>
      <vt:lpstr>Agenda &amp; logistics</vt:lpstr>
      <vt:lpstr>Ground rules</vt:lpstr>
      <vt:lpstr>Purpose</vt:lpstr>
      <vt:lpstr>How will we get there?</vt:lpstr>
      <vt:lpstr>What you will walk away with</vt:lpstr>
      <vt:lpstr>Pre-training evaluation</vt:lpstr>
      <vt:lpstr>Crisis Intervention Team (CIT) Training</vt:lpstr>
      <vt:lpstr>What is CIT?</vt:lpstr>
      <vt:lpstr>CIT in your community</vt:lpstr>
      <vt:lpstr>CIT lived experience presentation</vt:lpstr>
      <vt:lpstr>Your role as a presenter</vt:lpstr>
      <vt:lpstr>Not As Seen on TV</vt:lpstr>
      <vt:lpstr>Not as seen on TV: Myth busting</vt:lpstr>
      <vt:lpstr>Law Enforcement and mental illness</vt:lpstr>
      <vt:lpstr>What this means for you: The Do’s and Don’ts</vt:lpstr>
      <vt:lpstr>Developing Your Presenter Skills</vt:lpstr>
      <vt:lpstr>Purpose</vt:lpstr>
      <vt:lpstr>Nervousness – Its normal! What do we do about it?</vt:lpstr>
      <vt:lpstr>Directions</vt:lpstr>
      <vt:lpstr>Handling Questions</vt:lpstr>
      <vt:lpstr>The C-A-R-E  Technique</vt:lpstr>
      <vt:lpstr>Directions</vt:lpstr>
      <vt:lpstr>Break</vt:lpstr>
      <vt:lpstr>Presenting to a Friendly Audience</vt:lpstr>
      <vt:lpstr>Purpose</vt:lpstr>
      <vt:lpstr>Directions</vt:lpstr>
      <vt:lpstr>Lunch</vt:lpstr>
      <vt:lpstr>Dress rehearsal</vt:lpstr>
      <vt:lpstr>Purpose</vt:lpstr>
      <vt:lpstr>Directions</vt:lpstr>
      <vt:lpstr>Directions continued </vt:lpstr>
      <vt:lpstr>Break</vt:lpstr>
      <vt:lpstr>Reviewing and Feedback</vt:lpstr>
      <vt:lpstr>Purpose</vt:lpstr>
      <vt:lpstr>Reflection</vt:lpstr>
      <vt:lpstr>Directions</vt:lpstr>
      <vt:lpstr>Conclusion </vt:lpstr>
      <vt:lpstr>Tools and resources</vt:lpstr>
      <vt:lpstr>Next steps</vt:lpstr>
      <vt:lpstr>Thank you and congratulations!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DeMott</dc:creator>
  <cp:lastModifiedBy>Fryer, Maria (OJP)</cp:lastModifiedBy>
  <cp:revision>161</cp:revision>
  <cp:lastPrinted>2018-08-31T13:13:18Z</cp:lastPrinted>
  <dcterms:created xsi:type="dcterms:W3CDTF">2017-09-26T19:35:25Z</dcterms:created>
  <dcterms:modified xsi:type="dcterms:W3CDTF">2021-01-26T20:59:03Z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0x010100FCA40385DBE87748A5633CB912664473</vt:lpwstr>
  </property>
</Properties>
</file>